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8" r:id="rId3"/>
    <p:sldId id="301" r:id="rId4"/>
    <p:sldId id="302" r:id="rId5"/>
    <p:sldId id="266" r:id="rId6"/>
    <p:sldId id="270" r:id="rId7"/>
    <p:sldId id="268" r:id="rId8"/>
    <p:sldId id="303" r:id="rId9"/>
    <p:sldId id="314" r:id="rId10"/>
    <p:sldId id="304" r:id="rId11"/>
    <p:sldId id="305" r:id="rId12"/>
    <p:sldId id="315" r:id="rId13"/>
    <p:sldId id="271" r:id="rId14"/>
    <p:sldId id="306" r:id="rId15"/>
    <p:sldId id="275" r:id="rId16"/>
    <p:sldId id="308" r:id="rId17"/>
    <p:sldId id="316" r:id="rId18"/>
    <p:sldId id="281" r:id="rId19"/>
    <p:sldId id="309" r:id="rId20"/>
    <p:sldId id="310" r:id="rId21"/>
    <p:sldId id="312" r:id="rId22"/>
    <p:sldId id="317" r:id="rId23"/>
    <p:sldId id="292" r:id="rId24"/>
    <p:sldId id="285" r:id="rId2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8A"/>
    <a:srgbClr val="3A52EE"/>
    <a:srgbClr val="FFC26E"/>
    <a:srgbClr val="D0F598"/>
    <a:srgbClr val="8FB0FF"/>
    <a:srgbClr val="DBB0FF"/>
    <a:srgbClr val="EE5D6A"/>
    <a:srgbClr val="F8C1FF"/>
    <a:srgbClr val="7DE7F3"/>
    <a:srgbClr val="FFE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43"/>
    <p:restoredTop sz="95216"/>
  </p:normalViewPr>
  <p:slideViewPr>
    <p:cSldViewPr snapToGrid="0">
      <p:cViewPr varScale="1">
        <p:scale>
          <a:sx n="71" d="100"/>
          <a:sy n="71" d="100"/>
        </p:scale>
        <p:origin x="696" y="-2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C13D5-740C-4578-9DB5-F7695BB8F8F6}"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2FED5-E3B0-40AC-A208-E4BA172D020A}" type="slidenum">
              <a:rPr lang="en-US" smtClean="0"/>
              <a:t>‹#›</a:t>
            </a:fld>
            <a:endParaRPr lang="en-US"/>
          </a:p>
        </p:txBody>
      </p:sp>
    </p:spTree>
    <p:extLst>
      <p:ext uri="{BB962C8B-B14F-4D97-AF65-F5344CB8AC3E}">
        <p14:creationId xmlns:p14="http://schemas.microsoft.com/office/powerpoint/2010/main" val="132254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1228-4155-E28D-0D08-2BFC5C69A5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7911494-9EC4-EB0C-AB65-840A1CBD29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78C5C93-55BD-F55B-2D2D-BF552EE9C075}"/>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5" name="Footer Placeholder 4">
            <a:extLst>
              <a:ext uri="{FF2B5EF4-FFF2-40B4-BE49-F238E27FC236}">
                <a16:creationId xmlns:a16="http://schemas.microsoft.com/office/drawing/2014/main" id="{D0C61066-F42C-1759-0FEA-A08FED005EB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D3A5B76E-BEAF-312F-9453-00AAC16BD1F5}"/>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310869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E661-4C7D-EF82-69F5-85EFE1591E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679116C-9AAD-EA2B-C37B-44C2DC078C5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31B7875-D6A9-D684-57CC-BE0D24694490}"/>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5" name="Footer Placeholder 4">
            <a:extLst>
              <a:ext uri="{FF2B5EF4-FFF2-40B4-BE49-F238E27FC236}">
                <a16:creationId xmlns:a16="http://schemas.microsoft.com/office/drawing/2014/main" id="{149CFCB1-89E4-DACC-AA4C-D65B24A3D85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882A8438-0680-C8AB-CCC4-35C3906C8B9F}"/>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19890832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D91F3-F740-E656-8F83-176AD5A22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F1E8B21-0CEC-4CE4-4C05-1DF9CEA3AF4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9657557-F895-A374-5D34-419E67611DF9}"/>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5" name="Footer Placeholder 4">
            <a:extLst>
              <a:ext uri="{FF2B5EF4-FFF2-40B4-BE49-F238E27FC236}">
                <a16:creationId xmlns:a16="http://schemas.microsoft.com/office/drawing/2014/main" id="{DA61E73F-3071-E81D-0C5E-CBEC7FF5077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D9C10A8D-D3D6-D0E7-5497-E4B00D6B5868}"/>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969388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706D-2B1F-4663-11D7-0638414BDF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F070830-BB63-2563-825F-6A418BF687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283B4A3-3E82-125D-74C1-80622C6923C1}"/>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5" name="Footer Placeholder 4">
            <a:extLst>
              <a:ext uri="{FF2B5EF4-FFF2-40B4-BE49-F238E27FC236}">
                <a16:creationId xmlns:a16="http://schemas.microsoft.com/office/drawing/2014/main" id="{0E79D62E-AAB3-B7AC-A1C6-36A14021DC7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80EF9D37-7F87-707F-7837-2D77A835883B}"/>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10231779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B058-8565-87DC-604B-3BCCF5348F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A04E4C6-1EE4-71A9-4CB7-E0DD91F1769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79E1F-628E-433C-F417-605F7D274C0D}"/>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5" name="Footer Placeholder 4">
            <a:extLst>
              <a:ext uri="{FF2B5EF4-FFF2-40B4-BE49-F238E27FC236}">
                <a16:creationId xmlns:a16="http://schemas.microsoft.com/office/drawing/2014/main" id="{24D204BE-6217-C93C-1A24-1101885E9C35}"/>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6A12A80A-A8E6-CDDA-2165-C2C15CE689F5}"/>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33760186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DD11-F00C-1794-2E2F-011D862485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314576A-7771-D190-9360-6037FABE37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15AB8E-D0BD-12EF-8B0D-693893DBAB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6BD4126-EBC2-E5E3-87B2-910B9E6CE3B2}"/>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6" name="Footer Placeholder 5">
            <a:extLst>
              <a:ext uri="{FF2B5EF4-FFF2-40B4-BE49-F238E27FC236}">
                <a16:creationId xmlns:a16="http://schemas.microsoft.com/office/drawing/2014/main" id="{0C5B23C4-1A00-6573-949B-09660C61027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480E2EB7-A8DE-9794-284B-6104A00DFA55}"/>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20549606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0798-2057-8995-41CA-AEC370C20D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6A1BE88-6B49-5452-C49D-EBE91AE9B7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67D283-C47C-8BA4-8ED4-27141A57F11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DAE5FA38-5242-0B05-4D71-4C34DFC6D2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22D8B-556F-886A-7A4E-0B23C7681CE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58798AA-A079-BC45-7E20-932473D9A253}"/>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8" name="Footer Placeholder 7">
            <a:extLst>
              <a:ext uri="{FF2B5EF4-FFF2-40B4-BE49-F238E27FC236}">
                <a16:creationId xmlns:a16="http://schemas.microsoft.com/office/drawing/2014/main" id="{291C9474-AAFA-CF29-E02E-85BCB116718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9" name="Slide Number Placeholder 8">
            <a:extLst>
              <a:ext uri="{FF2B5EF4-FFF2-40B4-BE49-F238E27FC236}">
                <a16:creationId xmlns:a16="http://schemas.microsoft.com/office/drawing/2014/main" id="{123A3D30-1944-5D5B-53F2-1C73AFE06A89}"/>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14587739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0D2A-F277-CC1F-B5B9-EF789EAED8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39A803B5-79C9-09DC-77D0-B15A2B40535C}"/>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4" name="Footer Placeholder 3">
            <a:extLst>
              <a:ext uri="{FF2B5EF4-FFF2-40B4-BE49-F238E27FC236}">
                <a16:creationId xmlns:a16="http://schemas.microsoft.com/office/drawing/2014/main" id="{2E698B00-D1DD-A640-DD63-4BF63386323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5" name="Slide Number Placeholder 4">
            <a:extLst>
              <a:ext uri="{FF2B5EF4-FFF2-40B4-BE49-F238E27FC236}">
                <a16:creationId xmlns:a16="http://schemas.microsoft.com/office/drawing/2014/main" id="{0AFDD03C-2EC3-CCAA-B908-C983C839556F}"/>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22503326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CCBA1-4EBB-D148-4A47-CE254928ECB7}"/>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3" name="Footer Placeholder 2">
            <a:extLst>
              <a:ext uri="{FF2B5EF4-FFF2-40B4-BE49-F238E27FC236}">
                <a16:creationId xmlns:a16="http://schemas.microsoft.com/office/drawing/2014/main" id="{B928413B-9DBB-02B5-4699-35AD48997D10}"/>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7E31E126-AFC8-9028-AB7E-D339DDB1FA3E}"/>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33963997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26CA-0A53-A5AE-EDA3-11B151D556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F6DF381-8A8B-7088-7122-E03FD4A2A2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2F7998A-5744-CECC-902A-E78496ECA8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F0FC2-F236-BD13-F30D-D4C50F1D86DD}"/>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6" name="Footer Placeholder 5">
            <a:extLst>
              <a:ext uri="{FF2B5EF4-FFF2-40B4-BE49-F238E27FC236}">
                <a16:creationId xmlns:a16="http://schemas.microsoft.com/office/drawing/2014/main" id="{511C3925-0D95-74E1-C8D8-78D3ED1773F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A3D0A23A-CF9A-6B59-343F-283212805011}"/>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15131517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4547-2E30-956B-E2EB-80EEAB3DD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7AFE1B5B-DC4B-DF78-D291-9E43818107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050588B-6DBF-2049-2AF2-16B14EC78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574A82-72DC-9B06-6B11-46466D9830BE}"/>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en-VN" smtClean="0"/>
              <a:t>04/04/2025</a:t>
            </a:fld>
            <a:endParaRPr lang="en-VN"/>
          </a:p>
        </p:txBody>
      </p:sp>
      <p:sp>
        <p:nvSpPr>
          <p:cNvPr id="6" name="Footer Placeholder 5">
            <a:extLst>
              <a:ext uri="{FF2B5EF4-FFF2-40B4-BE49-F238E27FC236}">
                <a16:creationId xmlns:a16="http://schemas.microsoft.com/office/drawing/2014/main" id="{3312278C-5D02-2D7D-0C20-C19B76BE96B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55B17EFC-E132-59F7-C43B-455D5DD789B0}"/>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en-VN" smtClean="0"/>
              <a:t>‹#›</a:t>
            </a:fld>
            <a:endParaRPr lang="en-VN"/>
          </a:p>
        </p:txBody>
      </p:sp>
    </p:spTree>
    <p:extLst>
      <p:ext uri="{BB962C8B-B14F-4D97-AF65-F5344CB8AC3E}">
        <p14:creationId xmlns:p14="http://schemas.microsoft.com/office/powerpoint/2010/main" val="3790940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38306F9-A7EC-0469-6154-DB628406FF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21773" y="9440561"/>
            <a:ext cx="4210638" cy="2944787"/>
          </a:xfrm>
          <a:prstGeom prst="rect">
            <a:avLst/>
          </a:prstGeom>
        </p:spPr>
      </p:pic>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33279" y="-7174504"/>
            <a:ext cx="4210638" cy="3924848"/>
          </a:xfrm>
          <a:prstGeom prst="rect">
            <a:avLst/>
          </a:prstGeom>
        </p:spPr>
      </p:pic>
    </p:spTree>
    <p:extLst>
      <p:ext uri="{BB962C8B-B14F-4D97-AF65-F5344CB8AC3E}">
        <p14:creationId xmlns:p14="http://schemas.microsoft.com/office/powerpoint/2010/main" val="15500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44E2EE3-32D9-C932-E205-296E135FB005}"/>
              </a:ext>
            </a:extLst>
          </p:cNvPr>
          <p:cNvSpPr/>
          <p:nvPr/>
        </p:nvSpPr>
        <p:spPr>
          <a:xfrm>
            <a:off x="578224" y="574964"/>
            <a:ext cx="11335869" cy="5852730"/>
          </a:xfrm>
          <a:prstGeom prst="roundRect">
            <a:avLst/>
          </a:prstGeom>
          <a:solidFill>
            <a:schemeClr val="lt1">
              <a:alpha val="90529"/>
            </a:schemeClr>
          </a:solidFill>
        </p:spPr>
        <p:style>
          <a:lnRef idx="2">
            <a:schemeClr val="accent5"/>
          </a:lnRef>
          <a:fillRef idx="1">
            <a:schemeClr val="lt1"/>
          </a:fillRef>
          <a:effectRef idx="0">
            <a:schemeClr val="accent5"/>
          </a:effectRef>
          <a:fontRef idx="minor">
            <a:schemeClr val="dk1"/>
          </a:fontRef>
        </p:style>
        <p:txBody>
          <a:bodyPr rtlCol="0" anchor="ctr"/>
          <a:lstStyle/>
          <a:p>
            <a:endParaRPr lang="vi-VN" sz="4800" b="1" dirty="0">
              <a:solidFill>
                <a:srgbClr val="2944E9"/>
              </a:solidFill>
            </a:endParaRPr>
          </a:p>
        </p:txBody>
      </p:sp>
      <p:sp>
        <p:nvSpPr>
          <p:cNvPr id="5" name="TextBox 4">
            <a:extLst>
              <a:ext uri="{FF2B5EF4-FFF2-40B4-BE49-F238E27FC236}">
                <a16:creationId xmlns:a16="http://schemas.microsoft.com/office/drawing/2014/main" id="{919710C2-E33A-4D8B-4B10-9256408B1753}"/>
              </a:ext>
            </a:extLst>
          </p:cNvPr>
          <p:cNvSpPr txBox="1"/>
          <p:nvPr/>
        </p:nvSpPr>
        <p:spPr>
          <a:xfrm>
            <a:off x="1232800" y="574964"/>
            <a:ext cx="9726399" cy="1292662"/>
          </a:xfrm>
          <a:prstGeom prst="rect">
            <a:avLst/>
          </a:prstGeom>
          <a:noFill/>
        </p:spPr>
        <p:txBody>
          <a:bodyPr wrap="square" rtlCol="0">
            <a:spAutoFit/>
          </a:bodyPr>
          <a:lstStyle/>
          <a:p>
            <a:pPr algn="ctr"/>
            <a:r>
              <a:rPr lang="en-US" sz="6000" b="1" dirty="0" err="1">
                <a:solidFill>
                  <a:srgbClr val="2944E9"/>
                </a:solidFill>
                <a:latin typeface="UTM Edwardian" panose="02040603050506020204" pitchFamily="18" charset="0"/>
              </a:rPr>
              <a:t>Thứ</a:t>
            </a:r>
            <a:r>
              <a:rPr lang="en-US" sz="6000" b="1" dirty="0">
                <a:solidFill>
                  <a:srgbClr val="2944E9"/>
                </a:solidFill>
                <a:latin typeface="UTM Edwardian" panose="02040603050506020204" pitchFamily="18" charset="0"/>
              </a:rPr>
              <a:t> … </a:t>
            </a:r>
            <a:r>
              <a:rPr lang="en-US" sz="6000" b="1" dirty="0" err="1">
                <a:solidFill>
                  <a:srgbClr val="2944E9"/>
                </a:solidFill>
                <a:latin typeface="UTM Edwardian" panose="02040603050506020204" pitchFamily="18" charset="0"/>
              </a:rPr>
              <a:t>ngày</a:t>
            </a:r>
            <a:r>
              <a:rPr lang="en-US" sz="6000" b="1" dirty="0">
                <a:solidFill>
                  <a:srgbClr val="2944E9"/>
                </a:solidFill>
                <a:latin typeface="UTM Edwardian" panose="02040603050506020204" pitchFamily="18" charset="0"/>
              </a:rPr>
              <a:t> … </a:t>
            </a:r>
            <a:r>
              <a:rPr lang="en-US" sz="6000" b="1" dirty="0" err="1">
                <a:solidFill>
                  <a:srgbClr val="2944E9"/>
                </a:solidFill>
                <a:latin typeface="UTM Edwardian" panose="02040603050506020204" pitchFamily="18" charset="0"/>
              </a:rPr>
              <a:t>tháng</a:t>
            </a:r>
            <a:r>
              <a:rPr lang="en-US" sz="6000" b="1" dirty="0">
                <a:solidFill>
                  <a:srgbClr val="2944E9"/>
                </a:solidFill>
                <a:latin typeface="UTM Edwardian" panose="02040603050506020204" pitchFamily="18" charset="0"/>
              </a:rPr>
              <a:t> … </a:t>
            </a:r>
            <a:r>
              <a:rPr lang="en-US" sz="6000" b="1" dirty="0" err="1">
                <a:solidFill>
                  <a:srgbClr val="2944E9"/>
                </a:solidFill>
                <a:latin typeface="UTM Edwardian" panose="02040603050506020204" pitchFamily="18" charset="0"/>
              </a:rPr>
              <a:t>năm</a:t>
            </a:r>
            <a:r>
              <a:rPr lang="en-US" sz="6000" b="1" dirty="0">
                <a:solidFill>
                  <a:srgbClr val="2944E9"/>
                </a:solidFill>
                <a:latin typeface="UTM Edwardian" panose="02040603050506020204" pitchFamily="18" charset="0"/>
              </a:rPr>
              <a:t> …</a:t>
            </a:r>
            <a:endParaRPr lang="vi-VN" sz="6000" b="1" dirty="0">
              <a:solidFill>
                <a:srgbClr val="2944E9"/>
              </a:solidFill>
            </a:endParaRPr>
          </a:p>
          <a:p>
            <a:endParaRPr lang="en-VN" dirty="0"/>
          </a:p>
        </p:txBody>
      </p:sp>
      <p:sp>
        <p:nvSpPr>
          <p:cNvPr id="9" name="TextBox 8">
            <a:extLst>
              <a:ext uri="{FF2B5EF4-FFF2-40B4-BE49-F238E27FC236}">
                <a16:creationId xmlns:a16="http://schemas.microsoft.com/office/drawing/2014/main" id="{DA27F616-7AD8-4308-8907-3D66F6909C93}"/>
              </a:ext>
            </a:extLst>
          </p:cNvPr>
          <p:cNvSpPr txBox="1"/>
          <p:nvPr/>
        </p:nvSpPr>
        <p:spPr>
          <a:xfrm>
            <a:off x="3501790" y="1313628"/>
            <a:ext cx="5188417"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p:txBody>
      </p:sp>
      <p:sp>
        <p:nvSpPr>
          <p:cNvPr id="6" name="TextBox 5">
            <a:extLst>
              <a:ext uri="{FF2B5EF4-FFF2-40B4-BE49-F238E27FC236}">
                <a16:creationId xmlns:a16="http://schemas.microsoft.com/office/drawing/2014/main" id="{0424E73E-B0F7-01CD-D3BE-619EA9B59F86}"/>
              </a:ext>
            </a:extLst>
          </p:cNvPr>
          <p:cNvSpPr txBox="1"/>
          <p:nvPr/>
        </p:nvSpPr>
        <p:spPr>
          <a:xfrm>
            <a:off x="842993" y="2744789"/>
            <a:ext cx="10806330" cy="830997"/>
          </a:xfrm>
          <a:prstGeom prst="rect">
            <a:avLst/>
          </a:prstGeom>
          <a:noFill/>
        </p:spPr>
        <p:txBody>
          <a:bodyPr wrap="square" rtlCol="0">
            <a:spAutoFit/>
          </a:bodyPr>
          <a:lstStyle/>
          <a:p>
            <a:pPr algn="ctr"/>
            <a:r>
              <a:rPr lang="en-US" sz="4800" b="1" dirty="0" err="1">
                <a:latin typeface="Times New Roman" panose="02020603050405020304" pitchFamily="18" charset="0"/>
                <a:ea typeface="Tahoma" panose="020B0604030504040204" pitchFamily="34" charset="0"/>
                <a:cs typeface="Times New Roman" panose="02020603050405020304" pitchFamily="18" charset="0"/>
              </a:rPr>
              <a:t>Bài</a:t>
            </a:r>
            <a:r>
              <a:rPr lang="en-US" sz="4800" b="1" dirty="0">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atin typeface="Times New Roman" panose="02020603050405020304" pitchFamily="18" charset="0"/>
                <a:ea typeface="Tahoma" panose="020B0604030504040204" pitchFamily="34" charset="0"/>
                <a:cs typeface="Times New Roman" panose="02020603050405020304" pitchFamily="18" charset="0"/>
              </a:rPr>
              <a:t>đọc</a:t>
            </a:r>
            <a:r>
              <a:rPr lang="en-US" sz="4800" b="1" dirty="0">
                <a:latin typeface="Times New Roman" panose="02020603050405020304" pitchFamily="18" charset="0"/>
                <a:ea typeface="Tahoma" panose="020B0604030504040204" pitchFamily="34" charset="0"/>
                <a:cs typeface="Times New Roman" panose="02020603050405020304" pitchFamily="18" charset="0"/>
              </a:rPr>
              <a:t> </a:t>
            </a:r>
            <a:r>
              <a:rPr lang="en-US" sz="4800" b="1" dirty="0" smtClean="0">
                <a:latin typeface="Times New Roman" panose="02020603050405020304" pitchFamily="18" charset="0"/>
                <a:ea typeface="Tahoma" panose="020B0604030504040204" pitchFamily="34"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Vinh </a:t>
            </a:r>
            <a:r>
              <a:rPr lang="en-US" sz="4800" b="1" dirty="0" err="1">
                <a:latin typeface="Times New Roman" panose="02020603050405020304" pitchFamily="18" charset="0"/>
                <a:cs typeface="Times New Roman" panose="02020603050405020304" pitchFamily="18" charset="0"/>
              </a:rPr>
              <a:t>danh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Việt</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26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129961" y="421574"/>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D7DBAD-9A76-4871-B597-7721F5FF476A}"/>
              </a:ext>
            </a:extLst>
          </p:cNvPr>
          <p:cNvSpPr txBox="1"/>
          <p:nvPr/>
        </p:nvSpPr>
        <p:spPr>
          <a:xfrm>
            <a:off x="620744" y="421574"/>
            <a:ext cx="1072019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MT"/>
              </a:rPr>
              <a:t>a.</a:t>
            </a:r>
            <a:endParaRPr lang="en-VN" sz="4800" b="1"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 Box 14">
            <a:extLst>
              <a:ext uri="{FF2B5EF4-FFF2-40B4-BE49-F238E27FC236}">
                <a16:creationId xmlns:a16="http://schemas.microsoft.com/office/drawing/2014/main" id="{236BC72B-0B85-2608-30CE-271ABD7A2951}"/>
              </a:ext>
            </a:extLst>
          </p:cNvPr>
          <p:cNvSpPr txBox="1">
            <a:spLocks noChangeArrowheads="1"/>
          </p:cNvSpPr>
          <p:nvPr/>
        </p:nvSpPr>
        <p:spPr bwMode="auto">
          <a:xfrm>
            <a:off x="3321520" y="4749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3A52E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Rounded Corners 8">
            <a:extLst>
              <a:ext uri="{FF2B5EF4-FFF2-40B4-BE49-F238E27FC236}">
                <a16:creationId xmlns:a16="http://schemas.microsoft.com/office/drawing/2014/main" id="{DC92F49E-5009-81D6-48C3-C491AA988C7B}"/>
              </a:ext>
            </a:extLst>
          </p:cNvPr>
          <p:cNvSpPr/>
          <p:nvPr/>
        </p:nvSpPr>
        <p:spPr>
          <a:xfrm>
            <a:off x="3321520" y="176759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4"/>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nhật</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thực</a:t>
            </a:r>
            <a:endParaRPr lang="en-US" altLang="vi-VN" sz="4800" dirty="0">
              <a:solidFill>
                <a:srgbClr val="0070C0"/>
              </a:solidFill>
              <a:latin typeface="UTM Avo" panose="02040603050506020204" pitchFamily="18" charset="0"/>
            </a:endParaRPr>
          </a:p>
        </p:txBody>
      </p:sp>
      <p:sp>
        <p:nvSpPr>
          <p:cNvPr id="8" name="Rectangle: Rounded Corners 8">
            <a:extLst>
              <a:ext uri="{FF2B5EF4-FFF2-40B4-BE49-F238E27FC236}">
                <a16:creationId xmlns:a16="http://schemas.microsoft.com/office/drawing/2014/main" id="{3A133E08-74FF-ABA0-D18A-7C654F2FD1D7}"/>
              </a:ext>
            </a:extLst>
          </p:cNvPr>
          <p:cNvSpPr/>
          <p:nvPr/>
        </p:nvSpPr>
        <p:spPr>
          <a:xfrm>
            <a:off x="3321520" y="326614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nghiên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cứu</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BB9DB308-5B7A-9DD3-6553-BF817D2CCFA7}"/>
              </a:ext>
            </a:extLst>
          </p:cNvPr>
          <p:cNvSpPr/>
          <p:nvPr/>
        </p:nvSpPr>
        <p:spPr>
          <a:xfrm>
            <a:off x="3321520" y="4941174"/>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5">
              <a:lumMod val="60000"/>
              <a:lumOff val="4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cơ</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duyên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7759734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FB9F25A-616F-A39E-6B63-B23F6D0D838B}"/>
              </a:ext>
            </a:extLst>
          </p:cNvPr>
          <p:cNvSpPr txBox="1"/>
          <p:nvPr/>
        </p:nvSpPr>
        <p:spPr>
          <a:xfrm>
            <a:off x="2554873" y="589085"/>
            <a:ext cx="7010400"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ea typeface="Roboto Black" panose="02000000000000000000" pitchFamily="2" charset="0"/>
                <a:cs typeface="Times New Roman" panose="02020603050405020304" pitchFamily="18" charset="0"/>
              </a:rPr>
              <a:t>Luyện</a:t>
            </a:r>
            <a:r>
              <a:rPr lang="en-US" sz="4800" b="1" dirty="0">
                <a:solidFill>
                  <a:srgbClr val="FF0000"/>
                </a:solidFill>
                <a:latin typeface="Times New Roman" panose="02020603050405020304" pitchFamily="18" charset="0"/>
                <a:ea typeface="Roboto Black" panose="02000000000000000000" pitchFamily="2" charset="0"/>
                <a:cs typeface="Times New Roman" panose="02020603050405020304" pitchFamily="18" charset="0"/>
              </a:rPr>
              <a:t> </a:t>
            </a:r>
            <a:r>
              <a:rPr lang="en-US" sz="4800" b="1" dirty="0" err="1">
                <a:solidFill>
                  <a:srgbClr val="FF0000"/>
                </a:solidFill>
                <a:latin typeface="Times New Roman" panose="02020603050405020304" pitchFamily="18" charset="0"/>
                <a:ea typeface="Roboto Black" panose="02000000000000000000" pitchFamily="2" charset="0"/>
                <a:cs typeface="Times New Roman" panose="02020603050405020304" pitchFamily="18" charset="0"/>
              </a:rPr>
              <a:t>đọc</a:t>
            </a:r>
            <a:endParaRPr lang="en-US" sz="4800" b="1" dirty="0">
              <a:solidFill>
                <a:srgbClr val="FF0000"/>
              </a:solidFill>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287807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E85E832A-9644-A229-83AA-A49BC01BC94B}"/>
            </a:ext>
          </a:extLst>
        </p:cNvPr>
        <p:cNvGrpSpPr/>
        <p:nvPr/>
      </p:nvGrpSpPr>
      <p:grpSpPr>
        <a:xfrm>
          <a:off x="0" y="0"/>
          <a:ext cx="0" cy="0"/>
          <a:chOff x="0" y="0"/>
          <a:chExt cx="0" cy="0"/>
        </a:xfrm>
      </p:grpSpPr>
      <p:sp>
        <p:nvSpPr>
          <p:cNvPr id="4" name="Text Box 14">
            <a:extLst>
              <a:ext uri="{FF2B5EF4-FFF2-40B4-BE49-F238E27FC236}">
                <a16:creationId xmlns:a16="http://schemas.microsoft.com/office/drawing/2014/main" id="{1C67119D-6F31-044B-C797-66919364C6EB}"/>
              </a:ext>
            </a:extLst>
          </p:cNvPr>
          <p:cNvSpPr txBox="1">
            <a:spLocks noChangeArrowheads="1"/>
          </p:cNvSpPr>
          <p:nvPr/>
        </p:nvSpPr>
        <p:spPr bwMode="auto">
          <a:xfrm>
            <a:off x="4250572" y="423985"/>
            <a:ext cx="3690855" cy="7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777" tIns="35889" rIns="71777" bIns="3588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900"/>
              </a:spcBef>
              <a:defRPr/>
            </a:pPr>
            <a:r>
              <a:rPr lang="en-US" sz="4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4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4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endParaRPr lang="en-US" sz="4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4786C9-D0CA-611D-4EA0-16527EF9F34E}"/>
              </a:ext>
            </a:extLst>
          </p:cNvPr>
          <p:cNvSpPr txBox="1"/>
          <p:nvPr/>
        </p:nvSpPr>
        <p:spPr>
          <a:xfrm>
            <a:off x="558800" y="1285065"/>
            <a:ext cx="11379200" cy="1384995"/>
          </a:xfrm>
          <a:prstGeom prst="rect">
            <a:avLst/>
          </a:prstGeom>
          <a:solidFill>
            <a:schemeClr val="accent6">
              <a:lumMod val="40000"/>
              <a:lumOff val="60000"/>
            </a:schemeClr>
          </a:solidFill>
        </p:spPr>
        <p:txBody>
          <a:bodyPr wrap="square">
            <a:spAutoFit/>
          </a:bodyPr>
          <a:lstStyle/>
          <a:p>
            <a:pPr algn="ct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vi-VN" sz="2800"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nhật</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thực</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hiện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tượng</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xảy</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ra</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khi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Mặt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Trăng</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xen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vào</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giữa</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Trái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Đất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và</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Mặt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Trời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che</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khuất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toàn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bộ</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Mặt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Trời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nhật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thực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toàn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phần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hoặc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một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phần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Mặt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Trời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nhật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thực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một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phần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CD97BC25-958A-3864-6597-5EFF03DFDFF0}"/>
              </a:ext>
            </a:extLst>
          </p:cNvPr>
          <p:cNvSpPr txBox="1"/>
          <p:nvPr/>
        </p:nvSpPr>
        <p:spPr>
          <a:xfrm>
            <a:off x="482600" y="2781553"/>
            <a:ext cx="11531600" cy="954107"/>
          </a:xfrm>
          <a:prstGeom prst="rect">
            <a:avLst/>
          </a:prstGeom>
          <a:solidFill>
            <a:schemeClr val="accent1">
              <a:lumMod val="60000"/>
              <a:lumOff val="40000"/>
            </a:schemeClr>
          </a:solidFill>
        </p:spPr>
        <p:txBody>
          <a:bodyPr wrap="square">
            <a:spAutoFit/>
          </a:bodyPr>
          <a:lstStyle/>
          <a:p>
            <a:pPr algn="ctr"/>
            <a:r>
              <a:rPr lang="en-US" altLang="vi-VN" sz="2400" i="1" dirty="0">
                <a:solidFill>
                  <a:srgbClr val="FF0000"/>
                </a:solidFill>
                <a:latin typeface="UTM Avo" panose="02040603050506020204"/>
                <a:ea typeface="Tahoma" panose="020B0604030504040204" pitchFamily="34" charset="0"/>
                <a:cs typeface="Tahoma" panose="020B0604030504040204" pitchFamily="34" charset="0"/>
              </a:rPr>
              <a:t>-</a:t>
            </a:r>
            <a:r>
              <a:rPr lang="en-US" altLang="vi-VN" sz="2400" i="1" dirty="0">
                <a:solidFill>
                  <a:srgbClr val="0070C0"/>
                </a:solidFill>
                <a:latin typeface="UTM Avo" panose="02040603050506020204"/>
                <a:ea typeface="Tahoma" panose="020B0604030504040204" pitchFamily="34" charset="0"/>
                <a:cs typeface="Tahoma" panose="020B0604030504040204" pitchFamily="34"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Giám</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đốc</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nghiên</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cứu</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chức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vụ</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khoa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học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hàng</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đầu</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ở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cơ</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quan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nghiên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cứu</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khoa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học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ở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Pháp</a:t>
            </a:r>
            <a:endParaRPr lang="en-US" altLang="vi-VN" sz="2800"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0F84E18-49B1-A1EE-C834-AAEB824438A1}"/>
              </a:ext>
            </a:extLst>
          </p:cNvPr>
          <p:cNvSpPr txBox="1"/>
          <p:nvPr/>
        </p:nvSpPr>
        <p:spPr>
          <a:xfrm>
            <a:off x="406400" y="4070890"/>
            <a:ext cx="11531600" cy="954107"/>
          </a:xfrm>
          <a:prstGeom prst="rect">
            <a:avLst/>
          </a:prstGeom>
          <a:solidFill>
            <a:srgbClr val="FF7D8A"/>
          </a:solidFill>
        </p:spPr>
        <p:txBody>
          <a:bodyPr wrap="square">
            <a:spAutoFit/>
          </a:bodyPr>
          <a:lstStyle/>
          <a:p>
            <a:pPr algn="ct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vi-VN" sz="2800"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Đài</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Thiên</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văn</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Phủ</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Liễn</a:t>
            </a:r>
            <a:r>
              <a:rPr lang="en-US" altLang="vi-VN" sz="28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đài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thiên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văn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được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thành</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lập</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năm</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1902,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đặt</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trên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núi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Phủ</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Liễn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thuộc</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quận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Kiến</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An,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Hải</a:t>
            </a:r>
            <a:r>
              <a:rPr lang="en-US" altLang="vi-VN" sz="28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800" i="1" dirty="0" err="1">
                <a:latin typeface="Times New Roman" panose="02020603050405020304" pitchFamily="18" charset="0"/>
                <a:ea typeface="Tahoma" panose="020B0604030504040204" pitchFamily="34" charset="0"/>
                <a:cs typeface="Times New Roman" panose="02020603050405020304" pitchFamily="18" charset="0"/>
              </a:rPr>
              <a:t>Phòng</a:t>
            </a:r>
            <a:endParaRPr lang="en-US" altLang="vi-VN" sz="2800"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F272731-6283-66D4-B41E-CAB0AD5C971A}"/>
              </a:ext>
            </a:extLst>
          </p:cNvPr>
          <p:cNvSpPr txBox="1"/>
          <p:nvPr/>
        </p:nvSpPr>
        <p:spPr>
          <a:xfrm>
            <a:off x="558799" y="5360227"/>
            <a:ext cx="11117385" cy="1077218"/>
          </a:xfrm>
          <a:prstGeom prst="rect">
            <a:avLst/>
          </a:prstGeom>
          <a:solidFill>
            <a:schemeClr val="accent4">
              <a:lumMod val="60000"/>
              <a:lumOff val="40000"/>
            </a:schemeClr>
          </a:solidFill>
        </p:spPr>
        <p:txBody>
          <a:bodyPr wrap="square">
            <a:spAutoFit/>
          </a:bodyPr>
          <a:lstStyle/>
          <a:p>
            <a:pPr algn="ctr"/>
            <a:r>
              <a:rPr lang="en-US" altLang="vi-VN" sz="32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vi-VN" sz="3200"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cơ</a:t>
            </a:r>
            <a:r>
              <a:rPr lang="en-US" altLang="vi-VN" sz="32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duyên</a:t>
            </a:r>
            <a:r>
              <a:rPr lang="en-US" altLang="vi-VN" sz="3200"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nguyên</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nhân</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tốt</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đẹp</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dẫn</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đến</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một</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việc</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nghĩa</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trong</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3200" i="1" dirty="0" err="1">
                <a:latin typeface="Times New Roman" panose="02020603050405020304" pitchFamily="18" charset="0"/>
                <a:ea typeface="Tahoma" panose="020B0604030504040204" pitchFamily="34" charset="0"/>
                <a:cs typeface="Times New Roman" panose="02020603050405020304" pitchFamily="18" charset="0"/>
              </a:rPr>
              <a:t>bài</a:t>
            </a:r>
            <a:r>
              <a:rPr lang="en-US" altLang="vi-VN" sz="3200" i="1" dirty="0">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2594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t="-8000" r="-11000" b="-8000"/>
          </a:stretch>
        </a:blipFill>
        <a:effectLst/>
      </p:bgPr>
    </p:bg>
    <p:spTree>
      <p:nvGrpSpPr>
        <p:cNvPr id="1" name=""/>
        <p:cNvGrpSpPr/>
        <p:nvPr/>
      </p:nvGrpSpPr>
      <p:grpSpPr>
        <a:xfrm>
          <a:off x="0" y="0"/>
          <a:ext cx="0" cy="0"/>
          <a:chOff x="0" y="0"/>
          <a:chExt cx="0" cy="0"/>
        </a:xfrm>
      </p:grpSpPr>
      <p:pic>
        <p:nvPicPr>
          <p:cNvPr id="1028" name="Picture 4" descr="Hình ảnh ý Tưởng Bóng đèn PNG , ý Kiến, Bóng đèn, Nguồn Cảm Hứng PNG miễn  phí tải tập tin PSDComment và Vector">
            <a:extLst>
              <a:ext uri="{FF2B5EF4-FFF2-40B4-BE49-F238E27FC236}">
                <a16:creationId xmlns:a16="http://schemas.microsoft.com/office/drawing/2014/main" id="{D630A351-3870-4A42-A0C1-51BBFFC95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240" y="642256"/>
            <a:ext cx="1603169" cy="160316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C9B5A120-58C3-FEDB-F3B2-8443C504F996}"/>
              </a:ext>
            </a:extLst>
          </p:cNvPr>
          <p:cNvSpPr txBox="1">
            <a:spLocks noChangeArrowheads="1"/>
          </p:cNvSpPr>
          <p:nvPr/>
        </p:nvSpPr>
        <p:spPr bwMode="auto">
          <a:xfrm>
            <a:off x="2016824" y="1443840"/>
            <a:ext cx="8857280"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7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7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endParaRPr lang="en-US" sz="72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18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B88E9A3-F5C0-DC30-02EC-3B5F222F2100}"/>
              </a:ext>
            </a:extLst>
          </p:cNvPr>
          <p:cNvSpPr txBox="1"/>
          <p:nvPr/>
        </p:nvSpPr>
        <p:spPr>
          <a:xfrm>
            <a:off x="445477" y="442546"/>
            <a:ext cx="10808677" cy="972895"/>
          </a:xfrm>
          <a:prstGeom prst="rect">
            <a:avLst/>
          </a:prstGeom>
          <a:noFill/>
        </p:spPr>
        <p:txBody>
          <a:bodyPr wrap="square">
            <a:spAutoFit/>
          </a:bodyPr>
          <a:lstStyle/>
          <a:p>
            <a:pPr algn="ctr">
              <a:lnSpc>
                <a:spcPct val="107000"/>
              </a:lnSpc>
              <a:spcAft>
                <a:spcPts val="800"/>
              </a:spcAft>
            </a:pPr>
            <a:r>
              <a:rPr lang="en-US" sz="2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Câu</a:t>
            </a:r>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1: </a:t>
            </a:r>
            <a:r>
              <a:rPr lang="vi-VN"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Theo bài đọc, cơ duyên nào đã dẫn ông Nguyễn Quang Riệu đến với công việc khám phá bầu trời? </a:t>
            </a:r>
            <a:endPar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11">
            <a:extLst>
              <a:ext uri="{FF2B5EF4-FFF2-40B4-BE49-F238E27FC236}">
                <a16:creationId xmlns:a16="http://schemas.microsoft.com/office/drawing/2014/main" id="{2BA2D581-DDA6-0788-3EDF-6FFD033F5730}"/>
              </a:ext>
            </a:extLst>
          </p:cNvPr>
          <p:cNvSpPr/>
          <p:nvPr/>
        </p:nvSpPr>
        <p:spPr>
          <a:xfrm>
            <a:off x="445477" y="1415441"/>
            <a:ext cx="11746523" cy="2917737"/>
          </a:xfrm>
          <a:prstGeom prst="roundRect">
            <a:avLst>
              <a:gd name="adj" fmla="val 50000"/>
            </a:avLst>
          </a:prstGeom>
          <a:solidFill>
            <a:srgbClr val="FE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gn="just">
              <a:lnSpc>
                <a:spcPct val="107000"/>
              </a:lnSpc>
              <a:spcAft>
                <a:spcPts val="800"/>
              </a:spcAft>
              <a:tabLst>
                <a:tab pos="591820" algn="l"/>
              </a:tabLst>
            </a:pPr>
            <a:r>
              <a:rPr lang="vi-VN" sz="24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Thuở nhỏ, ông thường được cha mẹ đưa lên thăm Đài Thiên văn Phủ Liễn. Có thể hình ảnh đài thiên văn này đã khắc sâu vào tâm trí ông, là một trong những cơ duyên dẫn ông đến với công việc khám phá bầu trời khi sang Pháp học.</a:t>
            </a:r>
            <a:endParaRPr lang="en-US" sz="24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38901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536713" y="397565"/>
            <a:ext cx="11171583" cy="594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F8B6EE-BB03-9549-7549-BE0EBD8D413E}"/>
              </a:ext>
            </a:extLst>
          </p:cNvPr>
          <p:cNvSpPr txBox="1"/>
          <p:nvPr/>
        </p:nvSpPr>
        <p:spPr>
          <a:xfrm>
            <a:off x="536713" y="773597"/>
            <a:ext cx="11012557" cy="882678"/>
          </a:xfrm>
          <a:prstGeom prst="rect">
            <a:avLst/>
          </a:prstGeom>
          <a:noFill/>
        </p:spPr>
        <p:txBody>
          <a:bodyPr wrap="square">
            <a:spAutoFit/>
          </a:bodyPr>
          <a:lstStyle/>
          <a:p>
            <a:pPr>
              <a:lnSpc>
                <a:spcPct val="107000"/>
              </a:lnSpc>
              <a:spcAft>
                <a:spcPts val="800"/>
              </a:spcAft>
            </a:pPr>
            <a:r>
              <a:rPr lang="en-US" sz="2400" b="1"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2: </a:t>
            </a:r>
            <a:r>
              <a:rPr lang="vi-VN" sz="24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Giáo sư Nguyễn Quang Riệu đã có những đóng góp gì cho khoa học và đất nước?</a:t>
            </a:r>
            <a:endParaRPr lang="en-US" sz="24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Rounded Corners 11">
            <a:extLst>
              <a:ext uri="{FF2B5EF4-FFF2-40B4-BE49-F238E27FC236}">
                <a16:creationId xmlns:a16="http://schemas.microsoft.com/office/drawing/2014/main" id="{1F72E8AE-A951-CB05-43CF-8E28797D66E2}"/>
              </a:ext>
            </a:extLst>
          </p:cNvPr>
          <p:cNvSpPr/>
          <p:nvPr/>
        </p:nvSpPr>
        <p:spPr>
          <a:xfrm>
            <a:off x="733753" y="2032307"/>
            <a:ext cx="10974544" cy="2950265"/>
          </a:xfrm>
          <a:prstGeom prst="roundRect">
            <a:avLst>
              <a:gd name="adj" fmla="val 50000"/>
            </a:avLst>
          </a:prstGeom>
          <a:solidFill>
            <a:srgbClr val="FE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gn="just">
              <a:lnSpc>
                <a:spcPct val="107000"/>
              </a:lnSpc>
              <a:spcAft>
                <a:spcPts val="800"/>
              </a:spcAft>
              <a:tabLst>
                <a:tab pos="591820" algn="l"/>
              </a:tabLst>
            </a:pPr>
            <a:r>
              <a:rPr lang="vi-VN" sz="2400" b="1" dirty="0">
                <a:solidFill>
                  <a:schemeClr val="accent6">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Cả cuộc đời lao động miệt mài, Giáo sư đã công bố hơn 150 công trình nghiên cứu. Năm 1972, ông xác định được chính xác vị trí vụ nổ ở chòm sao Thiên Nga và được Giải thưởng của Viện Hàn lâm Khoa học Pháp. Từ sau ngày đất nước thống nhất, ông thường xuyên về nước nghiên cứu và dạy học, tặng thiết bị thiên văn học cho các cơ quan nghiên cứu, xin học bổng của Pháp cho sinh viên Việt Nam và góp phần đào tạo nhiều tiến sĩ cho Việt Nam.</a:t>
            </a:r>
            <a:endParaRPr lang="en-US" sz="2400" b="1" dirty="0">
              <a:solidFill>
                <a:schemeClr val="accent6">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883982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203A22-3642-0411-0BAC-178655861803}"/>
              </a:ext>
            </a:extLst>
          </p:cNvPr>
          <p:cNvSpPr txBox="1"/>
          <p:nvPr/>
        </p:nvSpPr>
        <p:spPr>
          <a:xfrm>
            <a:off x="457199" y="427567"/>
            <a:ext cx="11311467" cy="1014380"/>
          </a:xfrm>
          <a:prstGeom prst="rect">
            <a:avLst/>
          </a:prstGeom>
          <a:noFill/>
        </p:spPr>
        <p:txBody>
          <a:bodyPr wrap="square">
            <a:spAutoFit/>
          </a:bodyPr>
          <a:lstStyle/>
          <a:p>
            <a:pPr>
              <a:lnSpc>
                <a:spcPct val="107000"/>
              </a:lnSpc>
              <a:spcAft>
                <a:spcPts val="800"/>
              </a:spcAft>
            </a:pPr>
            <a:r>
              <a:rPr lang="en-US" sz="2800" b="1" dirty="0" err="1"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3: </a:t>
            </a:r>
            <a:r>
              <a:rPr lang="vi-VN" sz="2800" b="1"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Giải thưởng Vinh danh nước Việt thể hiện sự đánh giá của quê hương đối với ông Nguyễn Quang Riệu như thế nào?</a:t>
            </a:r>
            <a:endParaRPr lang="en-US" sz="2800" b="1"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Rounded Corners 11">
            <a:extLst>
              <a:ext uri="{FF2B5EF4-FFF2-40B4-BE49-F238E27FC236}">
                <a16:creationId xmlns:a16="http://schemas.microsoft.com/office/drawing/2014/main" id="{27C634F8-4EC9-99D8-01AF-BF2D5C1CE72B}"/>
              </a:ext>
            </a:extLst>
          </p:cNvPr>
          <p:cNvSpPr/>
          <p:nvPr/>
        </p:nvSpPr>
        <p:spPr>
          <a:xfrm>
            <a:off x="703346" y="1441947"/>
            <a:ext cx="11065320" cy="2917737"/>
          </a:xfrm>
          <a:prstGeom prst="roundRect">
            <a:avLst>
              <a:gd name="adj" fmla="val 50000"/>
            </a:avLst>
          </a:prstGeom>
          <a:solidFill>
            <a:srgbClr val="FE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50000"/>
              </a:lnSpc>
              <a:spcAft>
                <a:spcPts val="800"/>
              </a:spcAft>
              <a:tabLst>
                <a:tab pos="591820" algn="l"/>
              </a:tabLst>
            </a:pPr>
            <a:r>
              <a:rPr lang="vi-VN"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Giải thưởng đó thể hiện sự đánh giá cao của quê hương đối với ông Nguyễn Quang Riệu. Ông đã làm rạng danh Tổ quốc Việt Nam.</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82604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62054" y="427567"/>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203A22-3642-0411-0BAC-178655861803}"/>
              </a:ext>
            </a:extLst>
          </p:cNvPr>
          <p:cNvSpPr txBox="1"/>
          <p:nvPr/>
        </p:nvSpPr>
        <p:spPr>
          <a:xfrm>
            <a:off x="457199" y="427567"/>
            <a:ext cx="11311467" cy="522259"/>
          </a:xfrm>
          <a:prstGeom prst="rect">
            <a:avLst/>
          </a:prstGeom>
          <a:noFill/>
        </p:spPr>
        <p:txBody>
          <a:bodyPr wrap="square">
            <a:spAutoFit/>
          </a:bodyPr>
          <a:lstStyle/>
          <a:p>
            <a:pPr>
              <a:lnSpc>
                <a:spcPct val="107000"/>
              </a:lnSpc>
              <a:spcAft>
                <a:spcPts val="800"/>
              </a:spcAft>
            </a:pPr>
            <a:r>
              <a:rPr lang="en-US" sz="2800" b="1"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Rounded Corners 11">
            <a:extLst>
              <a:ext uri="{FF2B5EF4-FFF2-40B4-BE49-F238E27FC236}">
                <a16:creationId xmlns:a16="http://schemas.microsoft.com/office/drawing/2014/main" id="{27C634F8-4EC9-99D8-01AF-BF2D5C1CE72B}"/>
              </a:ext>
            </a:extLst>
          </p:cNvPr>
          <p:cNvSpPr/>
          <p:nvPr/>
        </p:nvSpPr>
        <p:spPr>
          <a:xfrm>
            <a:off x="703346" y="1880243"/>
            <a:ext cx="11065320" cy="2917737"/>
          </a:xfrm>
          <a:prstGeom prst="roundRect">
            <a:avLst>
              <a:gd name="adj" fmla="val 50000"/>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50000"/>
              </a:lnSpc>
              <a:spcAft>
                <a:spcPts val="800"/>
              </a:spcAft>
              <a:tabLst>
                <a:tab pos="591820" algn="l"/>
              </a:tabLst>
            </a:pPr>
            <a:r>
              <a:rPr lang="en-US" sz="28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11">
            <a:extLst>
              <a:ext uri="{FF2B5EF4-FFF2-40B4-BE49-F238E27FC236}">
                <a16:creationId xmlns:a16="http://schemas.microsoft.com/office/drawing/2014/main" id="{5B567062-1B54-A65C-72C1-098ED47ADCEA}"/>
              </a:ext>
            </a:extLst>
          </p:cNvPr>
          <p:cNvSpPr/>
          <p:nvPr/>
        </p:nvSpPr>
        <p:spPr>
          <a:xfrm>
            <a:off x="1135558" y="1722949"/>
            <a:ext cx="11074400" cy="2917737"/>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07000"/>
              </a:lnSpc>
              <a:spcAft>
                <a:spcPts val="800"/>
              </a:spcAft>
              <a:tabLst>
                <a:tab pos="591820" algn="l"/>
              </a:tabLst>
            </a:pPr>
            <a:r>
              <a:rPr lang="vi-VN" sz="3200" b="1" dirty="0">
                <a:solidFill>
                  <a:schemeClr val="tx1"/>
                </a:solidFill>
                <a:effectLst/>
                <a:latin typeface="+mj-lt"/>
                <a:ea typeface="Tahoma" panose="020B0604030504040204" pitchFamily="34" charset="0"/>
                <a:cs typeface="Tahoma" panose="020B0604030504040204" pitchFamily="34" charset="0"/>
              </a:rPr>
              <a:t>Bài đọc mở đầu bằng một sự kiện đặc biệt diễn ra ở thành phố Phan Thiết, từ đó giới thiệu nhân vật và kể về cuộc đời ông, về những đóng góp của ông cho thiên văn học và cho đất nước.</a:t>
            </a:r>
            <a:endParaRPr lang="en-US" sz="3200" b="1" dirty="0">
              <a:solidFill>
                <a:schemeClr val="tx1"/>
              </a:solidFill>
              <a:effectLst/>
              <a:latin typeface="+mj-lt"/>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6AF02F15-F18E-5286-514C-F9B99415AAA0}"/>
              </a:ext>
            </a:extLst>
          </p:cNvPr>
          <p:cNvSpPr txBox="1"/>
          <p:nvPr/>
        </p:nvSpPr>
        <p:spPr>
          <a:xfrm>
            <a:off x="703346" y="655741"/>
            <a:ext cx="10811321" cy="522259"/>
          </a:xfrm>
          <a:prstGeom prst="rect">
            <a:avLst/>
          </a:prstGeom>
          <a:noFill/>
        </p:spPr>
        <p:txBody>
          <a:bodyPr wrap="square">
            <a:spAutoFit/>
          </a:bodyPr>
          <a:lstStyle/>
          <a:p>
            <a:pPr>
              <a:lnSpc>
                <a:spcPct val="107000"/>
              </a:lnSpc>
              <a:spcAft>
                <a:spcPts val="800"/>
              </a:spcAft>
            </a:pPr>
            <a:r>
              <a:rPr lang="en-US" sz="2800" b="1"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4: </a:t>
            </a:r>
            <a:r>
              <a:rPr lang="vi-VN" sz="28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Em học được gì ở cách giới thiệu nhân vật trong bài đọc này?</a:t>
            </a:r>
            <a:endParaRPr lang="en-US" sz="28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017309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491067" y="372533"/>
            <a:ext cx="11311467" cy="5977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F538B9-DB28-A1C0-D3F8-C3B1D88D55C7}"/>
              </a:ext>
            </a:extLst>
          </p:cNvPr>
          <p:cNvSpPr txBox="1"/>
          <p:nvPr/>
        </p:nvSpPr>
        <p:spPr>
          <a:xfrm>
            <a:off x="736600" y="833966"/>
            <a:ext cx="10820400" cy="707886"/>
          </a:xfrm>
          <a:prstGeom prst="rect">
            <a:avLst/>
          </a:prstGeom>
          <a:noFill/>
        </p:spPr>
        <p:txBody>
          <a:bodyPr wrap="square">
            <a:spAutoFit/>
          </a:bodyPr>
          <a:lstStyle/>
          <a:p>
            <a:pPr algn="ctr"/>
            <a:r>
              <a:rPr lang="en-US" sz="4000" b="1" kern="0" dirty="0">
                <a:solidFill>
                  <a:schemeClr val="accent1"/>
                </a:solidFill>
                <a:latin typeface="Times New Roman" panose="02020603050405020304" pitchFamily="18" charset="0"/>
                <a:cs typeface="Times New Roman" panose="02020603050405020304" pitchFamily="18" charset="0"/>
                <a:sym typeface="Arial"/>
              </a:rPr>
              <a:t>Theo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em</a:t>
            </a:r>
            <a:r>
              <a:rPr lang="en-US" sz="4000" b="1" kern="0" dirty="0">
                <a:solidFill>
                  <a:schemeClr val="accent1"/>
                </a:solidFill>
                <a:latin typeface="Times New Roman" panose="02020603050405020304" pitchFamily="18" charset="0"/>
                <a:cs typeface="Times New Roman" panose="02020603050405020304" pitchFamily="18" charset="0"/>
                <a:sym typeface="Arial"/>
              </a:rPr>
              <a:t>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nội</a:t>
            </a:r>
            <a:r>
              <a:rPr lang="en-US" sz="4000" b="1" kern="0" dirty="0">
                <a:solidFill>
                  <a:schemeClr val="accent1"/>
                </a:solidFill>
                <a:latin typeface="Times New Roman" panose="02020603050405020304" pitchFamily="18" charset="0"/>
                <a:cs typeface="Times New Roman" panose="02020603050405020304" pitchFamily="18" charset="0"/>
                <a:sym typeface="Arial"/>
              </a:rPr>
              <a:t> dung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bài</a:t>
            </a:r>
            <a:r>
              <a:rPr lang="en-US" sz="4000" b="1" kern="0" dirty="0">
                <a:solidFill>
                  <a:schemeClr val="accent1"/>
                </a:solidFill>
                <a:latin typeface="Times New Roman" panose="02020603050405020304" pitchFamily="18" charset="0"/>
                <a:cs typeface="Times New Roman" panose="02020603050405020304" pitchFamily="18" charset="0"/>
                <a:sym typeface="Arial"/>
              </a:rPr>
              <a:t>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đọc</a:t>
            </a:r>
            <a:r>
              <a:rPr lang="en-US" sz="4000" b="1" kern="0" dirty="0">
                <a:solidFill>
                  <a:schemeClr val="accent1"/>
                </a:solidFill>
                <a:latin typeface="Times New Roman" panose="02020603050405020304" pitchFamily="18" charset="0"/>
                <a:cs typeface="Times New Roman" panose="02020603050405020304" pitchFamily="18" charset="0"/>
                <a:sym typeface="Arial"/>
              </a:rPr>
              <a:t>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nói</a:t>
            </a:r>
            <a:r>
              <a:rPr lang="en-US" sz="4000" b="1" kern="0" dirty="0">
                <a:solidFill>
                  <a:schemeClr val="accent1"/>
                </a:solidFill>
                <a:latin typeface="Times New Roman" panose="02020603050405020304" pitchFamily="18" charset="0"/>
                <a:cs typeface="Times New Roman" panose="02020603050405020304" pitchFamily="18" charset="0"/>
                <a:sym typeface="Arial"/>
              </a:rPr>
              <a:t>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lên</a:t>
            </a:r>
            <a:r>
              <a:rPr lang="en-US" sz="4000" b="1" kern="0" dirty="0">
                <a:solidFill>
                  <a:schemeClr val="accent1"/>
                </a:solidFill>
                <a:latin typeface="Times New Roman" panose="02020603050405020304" pitchFamily="18" charset="0"/>
                <a:cs typeface="Times New Roman" panose="02020603050405020304" pitchFamily="18" charset="0"/>
                <a:sym typeface="Arial"/>
              </a:rPr>
              <a:t>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điều</a:t>
            </a:r>
            <a:r>
              <a:rPr lang="en-US" sz="4000" b="1" kern="0" dirty="0">
                <a:solidFill>
                  <a:schemeClr val="accent1"/>
                </a:solidFill>
                <a:latin typeface="Times New Roman" panose="02020603050405020304" pitchFamily="18" charset="0"/>
                <a:cs typeface="Times New Roman" panose="02020603050405020304" pitchFamily="18" charset="0"/>
                <a:sym typeface="Arial"/>
              </a:rPr>
              <a:t> </a:t>
            </a:r>
            <a:r>
              <a:rPr lang="en-US" sz="4000" b="1" kern="0" dirty="0" err="1">
                <a:solidFill>
                  <a:schemeClr val="accent1"/>
                </a:solidFill>
                <a:latin typeface="Times New Roman" panose="02020603050405020304" pitchFamily="18" charset="0"/>
                <a:cs typeface="Times New Roman" panose="02020603050405020304" pitchFamily="18" charset="0"/>
                <a:sym typeface="Arial"/>
              </a:rPr>
              <a:t>gì</a:t>
            </a:r>
            <a:r>
              <a:rPr lang="en-US" sz="4000" b="1" kern="0" dirty="0">
                <a:solidFill>
                  <a:schemeClr val="accent1"/>
                </a:solidFill>
                <a:latin typeface="Times New Roman" panose="02020603050405020304" pitchFamily="18" charset="0"/>
                <a:cs typeface="Times New Roman" panose="02020603050405020304" pitchFamily="18" charset="0"/>
                <a:sym typeface="Arial"/>
              </a:rPr>
              <a:t>?</a:t>
            </a:r>
            <a:endParaRPr lang="en-US" sz="36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F28EA4E-EB34-99F5-41CC-FEA13A36C80D}"/>
              </a:ext>
            </a:extLst>
          </p:cNvPr>
          <p:cNvSpPr txBox="1"/>
          <p:nvPr/>
        </p:nvSpPr>
        <p:spPr>
          <a:xfrm>
            <a:off x="736600" y="1866900"/>
            <a:ext cx="11065934" cy="1754326"/>
          </a:xfrm>
          <a:prstGeom prst="rect">
            <a:avLst/>
          </a:prstGeom>
          <a:noFill/>
        </p:spPr>
        <p:txBody>
          <a:bodyPr wrap="square">
            <a:spAutoFit/>
          </a:bodyPr>
          <a:lstStyle>
            <a:defPPr>
              <a:defRPr lang="en-US"/>
            </a:defPPr>
            <a:lvl1pPr algn="ctr">
              <a:defRPr sz="4000" b="1" kern="0">
                <a:solidFill>
                  <a:srgbClr val="0070C0"/>
                </a:solidFill>
                <a:latin typeface="UTM Avo" panose="02040603050506020204" pitchFamily="18" charset="0"/>
                <a:cs typeface="Calibri" panose="020F0502020204030204" pitchFamily="34" charset="0"/>
              </a:defRPr>
            </a:lvl1pPr>
          </a:lstStyle>
          <a:p>
            <a:pPr algn="l"/>
            <a:r>
              <a:rPr lang="vi-VN" sz="3600" dirty="0">
                <a:solidFill>
                  <a:schemeClr val="tx1"/>
                </a:solidFill>
                <a:latin typeface="Times New Roman" panose="02020603050405020304" pitchFamily="18" charset="0"/>
                <a:cs typeface="Times New Roman" panose="02020603050405020304" pitchFamily="18" charset="0"/>
              </a:rPr>
              <a:t>Bài học ca ngợi tài năng và lòng yêu nước của Giáo sư Nguyễn Quang Riệu,</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một người Việt Nam định cư ở nước ngoài.</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7695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14">
            <a:extLst>
              <a:ext uri="{FF2B5EF4-FFF2-40B4-BE49-F238E27FC236}">
                <a16:creationId xmlns:a16="http://schemas.microsoft.com/office/drawing/2014/main" id="{E8560341-54EA-420C-0660-2DE9DDBD3A73}"/>
              </a:ext>
            </a:extLst>
          </p:cNvPr>
          <p:cNvSpPr txBox="1">
            <a:spLocks noChangeArrowheads="1"/>
          </p:cNvSpPr>
          <p:nvPr/>
        </p:nvSpPr>
        <p:spPr bwMode="auto">
          <a:xfrm>
            <a:off x="938151" y="497210"/>
            <a:ext cx="10972800" cy="10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NÂNG CAO</a:t>
            </a:r>
            <a:endParaRPr lang="en-US" sz="6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7275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08D521B-5A83-55C2-8954-5AD747D8B689}"/>
              </a:ext>
            </a:extLst>
          </p:cNvPr>
          <p:cNvSpPr/>
          <p:nvPr/>
        </p:nvSpPr>
        <p:spPr>
          <a:xfrm>
            <a:off x="470647" y="524435"/>
            <a:ext cx="11335871" cy="55923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 name="Title 1">
            <a:extLst>
              <a:ext uri="{FF2B5EF4-FFF2-40B4-BE49-F238E27FC236}">
                <a16:creationId xmlns:a16="http://schemas.microsoft.com/office/drawing/2014/main" id="{3B9FFF09-D4FD-2D1D-7A02-9828681234A5}"/>
              </a:ext>
            </a:extLst>
          </p:cNvPr>
          <p:cNvSpPr>
            <a:spLocks noGrp="1"/>
          </p:cNvSpPr>
          <p:nvPr>
            <p:ph type="title"/>
          </p:nvPr>
        </p:nvSpPr>
        <p:spPr>
          <a:xfrm>
            <a:off x="677852" y="-739589"/>
            <a:ext cx="10836291" cy="1780742"/>
          </a:xfrm>
        </p:spPr>
        <p:txBody>
          <a:bodyPr>
            <a:noAutofit/>
          </a:bodyPr>
          <a:lstStyle/>
          <a:p>
            <a:pPr algn="ctr"/>
            <a:r>
              <a:rPr lang="vi-VN" sz="9600" b="1"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TM Showcard" panose="02040603050506020204" pitchFamily="18" charset="0"/>
              </a:rPr>
              <a:t/>
            </a:r>
            <a:br>
              <a:rPr lang="vi-VN" sz="9600" b="1"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TM Showcard" panose="02040603050506020204" pitchFamily="18" charset="0"/>
              </a:rPr>
            </a:br>
            <a:r>
              <a:rPr lang="en-US" sz="5400" b="1" dirty="0" smtClean="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TM Showcard" panose="02040603050506020204" pitchFamily="18" charset="0"/>
              </a:rPr>
              <a:t>YÊU CẦU CẦN ĐẠT</a:t>
            </a:r>
            <a:r>
              <a:rPr lang="en-US" sz="9600" b="1"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TM Showcard" panose="02040603050506020204" pitchFamily="18" charset="0"/>
              </a:rPr>
              <a:t/>
            </a:r>
            <a:br>
              <a:rPr lang="en-US" sz="9600" b="1"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TM Showcard" panose="02040603050506020204" pitchFamily="18" charset="0"/>
              </a:rPr>
            </a:br>
            <a:endParaRPr lang="en-VN" sz="9600" dirty="0">
              <a:solidFill>
                <a:srgbClr val="FF0000"/>
              </a:solidFill>
            </a:endParaRPr>
          </a:p>
        </p:txBody>
      </p:sp>
      <p:sp>
        <p:nvSpPr>
          <p:cNvPr id="6" name="TextBox 5">
            <a:extLst>
              <a:ext uri="{FF2B5EF4-FFF2-40B4-BE49-F238E27FC236}">
                <a16:creationId xmlns:a16="http://schemas.microsoft.com/office/drawing/2014/main" id="{D1EA9F59-74CC-6DFA-1269-8D4F3D5FFCAE}"/>
              </a:ext>
            </a:extLst>
          </p:cNvPr>
          <p:cNvSpPr txBox="1"/>
          <p:nvPr/>
        </p:nvSpPr>
        <p:spPr>
          <a:xfrm>
            <a:off x="694465" y="1495985"/>
            <a:ext cx="10888233" cy="4893647"/>
          </a:xfrm>
          <a:prstGeom prst="rect">
            <a:avLst/>
          </a:prstGeom>
          <a:noFill/>
        </p:spPr>
        <p:txBody>
          <a:bodyPr wrap="square" rtlCol="0">
            <a:spAutoFit/>
          </a:bodyPr>
          <a:lstStyle/>
          <a:p>
            <a:r>
              <a:rPr lang="vi-VN" sz="2800" b="1" i="1" dirty="0">
                <a:latin typeface="Times New Roman" panose="02020603050405020304" pitchFamily="18" charset="0"/>
                <a:cs typeface="Times New Roman" panose="02020603050405020304" pitchFamily="18" charset="0"/>
              </a:rPr>
              <a:t>1.1. Phát triển năng lực ngôn ngữ</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-Đọc thành tiếng trôi chảy toàn bài. Phát âm đúng các từ ngữ có âm, vần, thanh mà HS địa phương dễ viết sai. Ngắt nghỉ hơi đúng. Giọng đọc thể hiện được tình cảm, cảm xúc, phù hợp với nội dung bài đọc. Tốc độ đọc khoảng 100 tiếng / phút. Đọc thầm nhanh hơn nửa đầu học kì II.</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-Hiểu nghĩa của các từ ngữ trong bài (từ ngữ khó: </a:t>
            </a:r>
            <a:r>
              <a:rPr lang="vi-VN" sz="2800" i="1" dirty="0">
                <a:latin typeface="Times New Roman" panose="02020603050405020304" pitchFamily="18" charset="0"/>
                <a:cs typeface="Times New Roman" panose="02020603050405020304" pitchFamily="18" charset="0"/>
              </a:rPr>
              <a:t>nhật thực, giám đốc nghiên cứu, cơ duyên,…</a:t>
            </a:r>
            <a:r>
              <a:rPr lang="vi-VN" sz="2800" dirty="0">
                <a:latin typeface="Times New Roman" panose="02020603050405020304" pitchFamily="18" charset="0"/>
                <a:cs typeface="Times New Roman" panose="02020603050405020304" pitchFamily="18" charset="0"/>
              </a:rPr>
              <a:t>). Hiểu nội dung và ý nghĩa của bài đọc.</a:t>
            </a:r>
            <a:endParaRPr lang="en-US" sz="2800" dirty="0">
              <a:latin typeface="Times New Roman" panose="02020603050405020304" pitchFamily="18" charset="0"/>
              <a:cs typeface="Times New Roman" panose="02020603050405020304" pitchFamily="18" charset="0"/>
            </a:endParaRPr>
          </a:p>
          <a:p>
            <a:r>
              <a:rPr lang="vi-VN" sz="2800" b="1" i="1" dirty="0">
                <a:latin typeface="Times New Roman" panose="02020603050405020304" pitchFamily="18" charset="0"/>
                <a:cs typeface="Times New Roman" panose="02020603050405020304" pitchFamily="18" charset="0"/>
              </a:rPr>
              <a:t>1.2. Phát triển năng lực văn học</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-Biết bày tỏ sự yêu thích với những từ ngữ, chi tiết hay.</a:t>
            </a:r>
            <a:endParaRPr lang="en-US" sz="2800" dirty="0">
              <a:latin typeface="Times New Roman" panose="02020603050405020304" pitchFamily="18" charset="0"/>
              <a:cs typeface="Times New Roman" panose="02020603050405020304" pitchFamily="18" charset="0"/>
            </a:endParaRPr>
          </a:p>
          <a:p>
            <a:pPr algn="ctr"/>
            <a:r>
              <a:rPr lang="en-US" sz="6000" dirty="0" smtClean="0">
                <a:solidFill>
                  <a:srgbClr val="000000"/>
                </a:solidFill>
                <a:latin typeface="Calibri" panose="020F0502020204030204" pitchFamily="34" charset="0"/>
                <a:ea typeface="Times New Roman" panose="02020603050405020304" pitchFamily="18" charset="0"/>
              </a:rPr>
              <a:t>.</a:t>
            </a:r>
            <a:endParaRPr lang="en-VN" sz="6000" dirty="0"/>
          </a:p>
        </p:txBody>
      </p:sp>
    </p:spTree>
    <p:extLst>
      <p:ext uri="{BB962C8B-B14F-4D97-AF65-F5344CB8AC3E}">
        <p14:creationId xmlns:p14="http://schemas.microsoft.com/office/powerpoint/2010/main" val="567906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4" descr="Bầu Trời Mùa Xuân Rực Rỡ Với ánh Nắng Vàng Và Cây Cối | Nhiếp Ảnh JPG Tải  xuống miễn phí - Pikbest">
            <a:extLst>
              <a:ext uri="{FF2B5EF4-FFF2-40B4-BE49-F238E27FC236}">
                <a16:creationId xmlns:a16="http://schemas.microsoft.com/office/drawing/2014/main" id="{74938888-5376-428A-8587-10299214CF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6602795E-F96E-6868-FBD4-AD7DF6BB8FE5}"/>
              </a:ext>
            </a:extLst>
          </p:cNvPr>
          <p:cNvSpPr txBox="1"/>
          <p:nvPr/>
        </p:nvSpPr>
        <p:spPr>
          <a:xfrm>
            <a:off x="533400" y="393166"/>
            <a:ext cx="10820400" cy="707886"/>
          </a:xfrm>
          <a:prstGeom prst="rect">
            <a:avLst/>
          </a:prstGeom>
          <a:noFill/>
        </p:spPr>
        <p:txBody>
          <a:bodyPr wrap="square">
            <a:spAutoFit/>
          </a:bodyPr>
          <a:lstStyle/>
          <a:p>
            <a:pPr algn="ctr"/>
            <a:r>
              <a:rPr lang="vi-VN" sz="4000" b="1" kern="0" dirty="0">
                <a:latin typeface="Times New Roman" panose="02020603050405020304" pitchFamily="18" charset="0"/>
                <a:cs typeface="Times New Roman" panose="02020603050405020304" pitchFamily="18" charset="0"/>
                <a:sym typeface="Arial"/>
              </a:rPr>
              <a:t>Theo em, bài thơ đọc với giọng như thế nào?</a:t>
            </a:r>
          </a:p>
        </p:txBody>
      </p:sp>
      <p:sp>
        <p:nvSpPr>
          <p:cNvPr id="7" name="TextBox 6">
            <a:extLst>
              <a:ext uri="{FF2B5EF4-FFF2-40B4-BE49-F238E27FC236}">
                <a16:creationId xmlns:a16="http://schemas.microsoft.com/office/drawing/2014/main" id="{DB066131-5118-4C70-86C1-8F49718D581C}"/>
              </a:ext>
            </a:extLst>
          </p:cNvPr>
          <p:cNvSpPr txBox="1"/>
          <p:nvPr/>
        </p:nvSpPr>
        <p:spPr>
          <a:xfrm>
            <a:off x="767057" y="1629834"/>
            <a:ext cx="10962685" cy="1754326"/>
          </a:xfrm>
          <a:prstGeom prst="rect">
            <a:avLst/>
          </a:prstGeom>
          <a:noFill/>
        </p:spPr>
        <p:txBody>
          <a:bodyPr wrap="square">
            <a:spAutoFit/>
          </a:bodyPr>
          <a:lstStyle>
            <a:defPPr>
              <a:defRPr lang="en-US"/>
            </a:defPPr>
            <a:lvl1pPr algn="ctr">
              <a:defRPr sz="4000" b="1" kern="0">
                <a:solidFill>
                  <a:srgbClr val="0070C0"/>
                </a:solidFill>
                <a:latin typeface="UTM Avo" panose="02040603050506020204" pitchFamily="18" charset="0"/>
                <a:cs typeface="Calibri" panose="020F0502020204030204" pitchFamily="34" charset="0"/>
              </a:defRPr>
            </a:lvl1pPr>
          </a:lstStyle>
          <a:p>
            <a:pPr algn="l"/>
            <a:r>
              <a:rPr lang="en-US" sz="3600" b="0" dirty="0" err="1">
                <a:solidFill>
                  <a:srgbClr val="FF0000"/>
                </a:solidFill>
                <a:latin typeface="Times New Roman" panose="02020603050405020304" pitchFamily="18" charset="0"/>
                <a:cs typeface="Times New Roman" panose="02020603050405020304" pitchFamily="18" charset="0"/>
              </a:rPr>
              <a:t>Đoc</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bài</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với</a:t>
            </a:r>
            <a:r>
              <a:rPr lang="vi-VN" sz="3600" b="0" dirty="0">
                <a:solidFill>
                  <a:srgbClr val="FF0000"/>
                </a:solidFill>
                <a:latin typeface="Times New Roman" panose="02020603050405020304" pitchFamily="18" charset="0"/>
                <a:cs typeface="Times New Roman" panose="02020603050405020304" pitchFamily="18" charset="0"/>
              </a:rPr>
              <a:t> giọng </a:t>
            </a:r>
            <a:r>
              <a:rPr lang="en-US" sz="3600" b="0" dirty="0" err="1">
                <a:solidFill>
                  <a:srgbClr val="FF0000"/>
                </a:solidFill>
                <a:latin typeface="Times New Roman" panose="02020603050405020304" pitchFamily="18" charset="0"/>
                <a:cs typeface="Times New Roman" panose="02020603050405020304" pitchFamily="18" charset="0"/>
              </a:rPr>
              <a:t>trang</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trọng</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thể</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hiện</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sự</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tự</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hào</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và</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kính</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trọng</a:t>
            </a:r>
            <a:r>
              <a:rPr lang="vi-VN" sz="3600" b="0" dirty="0">
                <a:solidFill>
                  <a:srgbClr val="FF0000"/>
                </a:solidFill>
                <a:latin typeface="Times New Roman" panose="02020603050405020304" pitchFamily="18" charset="0"/>
                <a:cs typeface="Times New Roman" panose="02020603050405020304" pitchFamily="18" charset="0"/>
              </a:rPr>
              <a:t>. </a:t>
            </a:r>
            <a:r>
              <a:rPr lang="en-US" sz="3600" b="0" dirty="0">
                <a:solidFill>
                  <a:srgbClr val="FF0000"/>
                </a:solidFill>
                <a:latin typeface="Times New Roman" panose="02020603050405020304" pitchFamily="18" charset="0"/>
                <a:cs typeface="Times New Roman" panose="02020603050405020304" pitchFamily="18" charset="0"/>
              </a:rPr>
              <a:t>N</a:t>
            </a:r>
            <a:r>
              <a:rPr lang="vi-VN" sz="3600" b="0" dirty="0">
                <a:solidFill>
                  <a:srgbClr val="FF0000"/>
                </a:solidFill>
                <a:latin typeface="Times New Roman" panose="02020603050405020304" pitchFamily="18" charset="0"/>
                <a:cs typeface="Times New Roman" panose="02020603050405020304" pitchFamily="18" charset="0"/>
              </a:rPr>
              <a:t>hấn giọng ở từ </a:t>
            </a:r>
            <a:r>
              <a:rPr lang="en-US" sz="3600" b="0" dirty="0" err="1">
                <a:solidFill>
                  <a:srgbClr val="FF0000"/>
                </a:solidFill>
                <a:latin typeface="Times New Roman" panose="02020603050405020304" pitchFamily="18" charset="0"/>
                <a:cs typeface="Times New Roman" panose="02020603050405020304" pitchFamily="18" charset="0"/>
              </a:rPr>
              <a:t>thể</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hiện</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tình</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cảm</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yêu</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nước</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và</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sự</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kính</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trọng</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đối</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với</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những</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đóng</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góp</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của</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ông</a:t>
            </a:r>
            <a:r>
              <a:rPr lang="vi-VN" sz="3600" b="0" dirty="0">
                <a:solidFill>
                  <a:srgbClr val="FF0000"/>
                </a:solidFill>
                <a:latin typeface="Times New Roman" panose="02020603050405020304" pitchFamily="18" charset="0"/>
                <a:cs typeface="Times New Roman" panose="02020603050405020304" pitchFamily="18" charset="0"/>
              </a:rPr>
              <a:t>.</a:t>
            </a:r>
            <a:endParaRPr lang="en-US" sz="3600" b="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4453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4" descr="Bầu Trời Mùa Xuân Rực Rỡ Với ánh Nắng Vàng Và Cây Cối | Nhiếp Ảnh JPG Tải  xuống miễn phí - Pikbest">
            <a:extLst>
              <a:ext uri="{FF2B5EF4-FFF2-40B4-BE49-F238E27FC236}">
                <a16:creationId xmlns:a16="http://schemas.microsoft.com/office/drawing/2014/main" id="{74938888-5376-428A-8587-10299214CF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14">
            <a:extLst>
              <a:ext uri="{FF2B5EF4-FFF2-40B4-BE49-F238E27FC236}">
                <a16:creationId xmlns:a16="http://schemas.microsoft.com/office/drawing/2014/main" id="{48BFC05B-F525-74D6-6929-97FA108932C1}"/>
              </a:ext>
            </a:extLst>
          </p:cNvPr>
          <p:cNvSpPr txBox="1">
            <a:spLocks noChangeArrowheads="1"/>
          </p:cNvSpPr>
          <p:nvPr/>
        </p:nvSpPr>
        <p:spPr bwMode="auto">
          <a:xfrm>
            <a:off x="1631433" y="343950"/>
            <a:ext cx="8857280" cy="10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endParaRPr lang="en-US" sz="60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690A356-3C39-2E85-B068-88802F75C5D3}"/>
              </a:ext>
            </a:extLst>
          </p:cNvPr>
          <p:cNvPicPr>
            <a:picLocks noChangeAspect="1"/>
          </p:cNvPicPr>
          <p:nvPr/>
        </p:nvPicPr>
        <p:blipFill>
          <a:blip r:embed="rId3"/>
          <a:stretch>
            <a:fillRect/>
          </a:stretch>
        </p:blipFill>
        <p:spPr>
          <a:xfrm>
            <a:off x="887513" y="1848811"/>
            <a:ext cx="9601200" cy="4114800"/>
          </a:xfrm>
          <a:prstGeom prst="rect">
            <a:avLst/>
          </a:prstGeom>
        </p:spPr>
      </p:pic>
    </p:spTree>
    <p:extLst>
      <p:ext uri="{BB962C8B-B14F-4D97-AF65-F5344CB8AC3E}">
        <p14:creationId xmlns:p14="http://schemas.microsoft.com/office/powerpoint/2010/main" val="27259615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utoShape 4" descr="Bầu Trời Mùa Xuân Rực Rỡ Với ánh Nắng Vàng Và Cây Cối | Nhiếp Ảnh JPG Tải  xuống miễn phí - Pikbest">
            <a:extLst>
              <a:ext uri="{FF2B5EF4-FFF2-40B4-BE49-F238E27FC236}">
                <a16:creationId xmlns:a16="http://schemas.microsoft.com/office/drawing/2014/main" id="{74938888-5376-428A-8587-10299214CF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14">
            <a:extLst>
              <a:ext uri="{FF2B5EF4-FFF2-40B4-BE49-F238E27FC236}">
                <a16:creationId xmlns:a16="http://schemas.microsoft.com/office/drawing/2014/main" id="{48BFC05B-F525-74D6-6929-97FA108932C1}"/>
              </a:ext>
            </a:extLst>
          </p:cNvPr>
          <p:cNvSpPr txBox="1">
            <a:spLocks noChangeArrowheads="1"/>
          </p:cNvSpPr>
          <p:nvPr/>
        </p:nvSpPr>
        <p:spPr bwMode="auto">
          <a:xfrm>
            <a:off x="677333" y="343950"/>
            <a:ext cx="11233618" cy="23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p>
          <a:p>
            <a:pPr algn="ctr" eaLnBrk="1" hangingPunct="1">
              <a:spcBef>
                <a:spcPts val="1350"/>
              </a:spcBef>
              <a:defRPr/>
            </a:pPr>
            <a:r>
              <a:rPr lang="vi-VN" sz="3600" dirty="0"/>
              <a:t>chia sẽ bài học với những người xung quanh mình và chuẩn bị bài học tiếp theo.</a:t>
            </a:r>
            <a:endParaRPr lang="en-US" sz="36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6254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15" name="Terminator 14">
            <a:extLst>
              <a:ext uri="{FF2B5EF4-FFF2-40B4-BE49-F238E27FC236}">
                <a16:creationId xmlns:a16="http://schemas.microsoft.com/office/drawing/2014/main" id="{1E324FB1-1F50-484E-1FE2-F0239769CF02}"/>
              </a:ext>
            </a:extLst>
          </p:cNvPr>
          <p:cNvSpPr/>
          <p:nvPr/>
        </p:nvSpPr>
        <p:spPr>
          <a:xfrm>
            <a:off x="0" y="2039848"/>
            <a:ext cx="12192000" cy="4456050"/>
          </a:xfrm>
          <a:prstGeom prst="flowChartTerminator">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VN"/>
          </a:p>
        </p:txBody>
      </p:sp>
      <p:sp>
        <p:nvSpPr>
          <p:cNvPr id="16" name="TextBox 15">
            <a:extLst>
              <a:ext uri="{FF2B5EF4-FFF2-40B4-BE49-F238E27FC236}">
                <a16:creationId xmlns:a16="http://schemas.microsoft.com/office/drawing/2014/main" id="{63CB7A5B-C224-BAB4-1CB9-488A2295DDCA}"/>
              </a:ext>
            </a:extLst>
          </p:cNvPr>
          <p:cNvSpPr txBox="1"/>
          <p:nvPr/>
        </p:nvSpPr>
        <p:spPr>
          <a:xfrm>
            <a:off x="2192268" y="235122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B8BBC7D7-34CA-A1B8-2B6A-FEB12B345BE6}"/>
              </a:ext>
            </a:extLst>
          </p:cNvPr>
          <p:cNvPicPr>
            <a:picLocks noChangeAspect="1"/>
          </p:cNvPicPr>
          <p:nvPr/>
        </p:nvPicPr>
        <p:blipFill>
          <a:blip r:embed="rId3"/>
          <a:stretch>
            <a:fillRect/>
          </a:stretch>
        </p:blipFill>
        <p:spPr>
          <a:xfrm rot="737208" flipH="1">
            <a:off x="1000154" y="2268578"/>
            <a:ext cx="919996" cy="919996"/>
          </a:xfrm>
          <a:prstGeom prst="rect">
            <a:avLst/>
          </a:prstGeom>
        </p:spPr>
      </p:pic>
      <p:sp>
        <p:nvSpPr>
          <p:cNvPr id="18" name="TextBox 17">
            <a:extLst>
              <a:ext uri="{FF2B5EF4-FFF2-40B4-BE49-F238E27FC236}">
                <a16:creationId xmlns:a16="http://schemas.microsoft.com/office/drawing/2014/main" id="{32F7CCC9-0EC7-9741-BB61-A816FB6377DF}"/>
              </a:ext>
            </a:extLst>
          </p:cNvPr>
          <p:cNvSpPr txBox="1"/>
          <p:nvPr/>
        </p:nvSpPr>
        <p:spPr>
          <a:xfrm>
            <a:off x="2192268" y="333224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a:extLst>
              <a:ext uri="{FF2B5EF4-FFF2-40B4-BE49-F238E27FC236}">
                <a16:creationId xmlns:a16="http://schemas.microsoft.com/office/drawing/2014/main" id="{B2F211EF-525B-4AD8-9316-82CDC2B499D8}"/>
              </a:ext>
            </a:extLst>
          </p:cNvPr>
          <p:cNvPicPr>
            <a:picLocks noChangeAspect="1"/>
          </p:cNvPicPr>
          <p:nvPr/>
        </p:nvPicPr>
        <p:blipFill>
          <a:blip r:embed="rId3"/>
          <a:stretch>
            <a:fillRect/>
          </a:stretch>
        </p:blipFill>
        <p:spPr>
          <a:xfrm rot="737208" flipH="1">
            <a:off x="1000154" y="3249590"/>
            <a:ext cx="919996" cy="919996"/>
          </a:xfrm>
          <a:prstGeom prst="rect">
            <a:avLst/>
          </a:prstGeom>
        </p:spPr>
      </p:pic>
      <p:sp>
        <p:nvSpPr>
          <p:cNvPr id="20" name="TextBox 19">
            <a:extLst>
              <a:ext uri="{FF2B5EF4-FFF2-40B4-BE49-F238E27FC236}">
                <a16:creationId xmlns:a16="http://schemas.microsoft.com/office/drawing/2014/main" id="{6C64016B-1ACB-ED88-B1A9-085B6DE63477}"/>
              </a:ext>
            </a:extLst>
          </p:cNvPr>
          <p:cNvSpPr txBox="1"/>
          <p:nvPr/>
        </p:nvSpPr>
        <p:spPr>
          <a:xfrm>
            <a:off x="2192268" y="431325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a:extLst>
              <a:ext uri="{FF2B5EF4-FFF2-40B4-BE49-F238E27FC236}">
                <a16:creationId xmlns:a16="http://schemas.microsoft.com/office/drawing/2014/main" id="{C60A74DF-09D1-2ED7-9B2F-9A2FB5863627}"/>
              </a:ext>
            </a:extLst>
          </p:cNvPr>
          <p:cNvPicPr>
            <a:picLocks noChangeAspect="1"/>
          </p:cNvPicPr>
          <p:nvPr/>
        </p:nvPicPr>
        <p:blipFill>
          <a:blip r:embed="rId3"/>
          <a:stretch>
            <a:fillRect/>
          </a:stretch>
        </p:blipFill>
        <p:spPr>
          <a:xfrm rot="737208" flipH="1">
            <a:off x="1000154" y="4230602"/>
            <a:ext cx="919996" cy="919996"/>
          </a:xfrm>
          <a:prstGeom prst="rect">
            <a:avLst/>
          </a:prstGeom>
        </p:spPr>
      </p:pic>
      <p:sp>
        <p:nvSpPr>
          <p:cNvPr id="22" name="TextBox 21">
            <a:extLst>
              <a:ext uri="{FF2B5EF4-FFF2-40B4-BE49-F238E27FC236}">
                <a16:creationId xmlns:a16="http://schemas.microsoft.com/office/drawing/2014/main" id="{33D97915-98AF-B798-4F79-80F3C72B5959}"/>
              </a:ext>
            </a:extLst>
          </p:cNvPr>
          <p:cNvSpPr txBox="1"/>
          <p:nvPr/>
        </p:nvSpPr>
        <p:spPr>
          <a:xfrm>
            <a:off x="2192268" y="529426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a:extLst>
              <a:ext uri="{FF2B5EF4-FFF2-40B4-BE49-F238E27FC236}">
                <a16:creationId xmlns:a16="http://schemas.microsoft.com/office/drawing/2014/main" id="{300DDC7A-4172-4B44-D2AA-63B219F7F3DF}"/>
              </a:ext>
            </a:extLst>
          </p:cNvPr>
          <p:cNvPicPr>
            <a:picLocks noChangeAspect="1"/>
          </p:cNvPicPr>
          <p:nvPr/>
        </p:nvPicPr>
        <p:blipFill>
          <a:blip r:embed="rId3"/>
          <a:stretch>
            <a:fillRect/>
          </a:stretch>
        </p:blipFill>
        <p:spPr>
          <a:xfrm rot="737208" flipH="1">
            <a:off x="1000154" y="5211614"/>
            <a:ext cx="919996" cy="919996"/>
          </a:xfrm>
          <a:prstGeom prst="rect">
            <a:avLst/>
          </a:prstGeom>
        </p:spPr>
      </p:pic>
      <p:sp>
        <p:nvSpPr>
          <p:cNvPr id="28" name="Curved Up Ribbon 27">
            <a:extLst>
              <a:ext uri="{FF2B5EF4-FFF2-40B4-BE49-F238E27FC236}">
                <a16:creationId xmlns:a16="http://schemas.microsoft.com/office/drawing/2014/main" id="{C244B479-CE3F-E63C-DFB8-9E165D77DC8C}"/>
              </a:ext>
            </a:extLst>
          </p:cNvPr>
          <p:cNvSpPr/>
          <p:nvPr/>
        </p:nvSpPr>
        <p:spPr>
          <a:xfrm>
            <a:off x="1622652" y="27582"/>
            <a:ext cx="8946696" cy="1915939"/>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7" name="TextBox 26">
            <a:extLst>
              <a:ext uri="{FF2B5EF4-FFF2-40B4-BE49-F238E27FC236}">
                <a16:creationId xmlns:a16="http://schemas.microsoft.com/office/drawing/2014/main" id="{465220E9-BB39-586C-F616-3368489A4E4B}"/>
              </a:ext>
            </a:extLst>
          </p:cNvPr>
          <p:cNvSpPr txBox="1"/>
          <p:nvPr/>
        </p:nvSpPr>
        <p:spPr>
          <a:xfrm>
            <a:off x="3378651" y="71522"/>
            <a:ext cx="5651049"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spTree>
    <p:extLst>
      <p:ext uri="{BB962C8B-B14F-4D97-AF65-F5344CB8AC3E}">
        <p14:creationId xmlns:p14="http://schemas.microsoft.com/office/powerpoint/2010/main" val="78370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P spid="2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5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C3887F8-B89E-7576-DE2E-D6EB2500B2D1}"/>
              </a:ext>
            </a:extLst>
          </p:cNvPr>
          <p:cNvSpPr/>
          <p:nvPr/>
        </p:nvSpPr>
        <p:spPr>
          <a:xfrm>
            <a:off x="3045278" y="800098"/>
            <a:ext cx="6425294" cy="3967845"/>
          </a:xfrm>
          <a:prstGeom prst="ellipse">
            <a:avLst/>
          </a:prstGeom>
        </p:spPr>
        <p:style>
          <a:lnRef idx="2">
            <a:schemeClr val="accent6"/>
          </a:lnRef>
          <a:fillRef idx="1">
            <a:schemeClr val="lt1"/>
          </a:fillRef>
          <a:effectRef idx="0">
            <a:schemeClr val="accent6"/>
          </a:effectRef>
          <a:fontRef idx="minor">
            <a:schemeClr val="dk1"/>
          </a:fontRef>
        </p:style>
        <p:txBody>
          <a:bodyPr rtlCol="0" anchor="ctr">
            <a:prstTxWarp prst="textCanDown">
              <a:avLst/>
            </a:prstTxWarp>
          </a:bodyPr>
          <a:lstStyle/>
          <a:p>
            <a:pPr algn="ctr"/>
            <a:r>
              <a:rPr lang="en-VN" sz="6000" b="1">
                <a:solidFill>
                  <a:srgbClr val="3A52EE"/>
                </a:solidFill>
                <a:latin typeface="MTD Summer Show" pitchFamily="2" charset="77"/>
                <a:cs typeface="Calibri" panose="020F0502020204030204" pitchFamily="34" charset="0"/>
              </a:rPr>
              <a:t>TẠM BIỆT VÀ HẸN GẶP LẠI</a:t>
            </a:r>
          </a:p>
        </p:txBody>
      </p:sp>
    </p:spTree>
    <p:extLst>
      <p:ext uri="{BB962C8B-B14F-4D97-AF65-F5344CB8AC3E}">
        <p14:creationId xmlns:p14="http://schemas.microsoft.com/office/powerpoint/2010/main" val="10251990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7AFB-7728-EA1D-AF12-AB7D3F99A09D}"/>
              </a:ext>
            </a:extLst>
          </p:cNvPr>
          <p:cNvSpPr>
            <a:spLocks noGrp="1"/>
          </p:cNvSpPr>
          <p:nvPr>
            <p:ph type="title" idx="4294967295"/>
          </p:nvPr>
        </p:nvSpPr>
        <p:spPr>
          <a:xfrm>
            <a:off x="699324" y="1141536"/>
            <a:ext cx="10566400" cy="1325562"/>
          </a:xfrm>
          <a:prstGeom prst="rect">
            <a:avLst/>
          </a:prstGeom>
        </p:spPr>
        <p:txBody>
          <a:bodyPr>
            <a:noAutofit/>
          </a:bodyPr>
          <a:lstStyle/>
          <a:p>
            <a:pPr algn="ctr"/>
            <a:r>
              <a:rPr lang="sv-SE" sz="11500" dirty="0">
                <a:solidFill>
                  <a:srgbClr val="0070C0"/>
                </a:solidFill>
                <a:latin typeface="UTM Showcard" panose="02040603050506020204" pitchFamily="18" charset="0"/>
                <a:cs typeface="Arial" panose="020B0604020202020204" pitchFamily="34" charset="0"/>
              </a:rPr>
              <a:t/>
            </a:r>
            <a:br>
              <a:rPr lang="sv-SE" sz="11500" dirty="0">
                <a:solidFill>
                  <a:srgbClr val="0070C0"/>
                </a:solidFill>
                <a:latin typeface="UTM Showcard" panose="02040603050506020204" pitchFamily="18" charset="0"/>
                <a:cs typeface="Arial" panose="020B0604020202020204" pitchFamily="34" charset="0"/>
              </a:rPr>
            </a:br>
            <a:r>
              <a:rPr lang="sv-SE" sz="11500" dirty="0">
                <a:solidFill>
                  <a:srgbClr val="0070C0"/>
                </a:solidFill>
                <a:latin typeface="UTM Showcard" panose="02040603050506020204" pitchFamily="18" charset="0"/>
                <a:cs typeface="Arial" panose="020B0604020202020204" pitchFamily="34" charset="0"/>
              </a:rPr>
              <a:t>KHỞI ĐỘNG</a:t>
            </a:r>
            <a:endParaRPr lang="en-VN" sz="11500" dirty="0"/>
          </a:p>
        </p:txBody>
      </p:sp>
      <p:sp>
        <p:nvSpPr>
          <p:cNvPr id="5" name="TextBox 4">
            <a:extLst>
              <a:ext uri="{FF2B5EF4-FFF2-40B4-BE49-F238E27FC236}">
                <a16:creationId xmlns:a16="http://schemas.microsoft.com/office/drawing/2014/main" id="{BAE0C384-9AC9-F59F-0899-057E81D0A474}"/>
              </a:ext>
            </a:extLst>
          </p:cNvPr>
          <p:cNvSpPr txBox="1"/>
          <p:nvPr/>
        </p:nvSpPr>
        <p:spPr>
          <a:xfrm>
            <a:off x="1322880" y="755561"/>
            <a:ext cx="60730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rPr>
              <a:t>Hoạt</a:t>
            </a:r>
            <a:r>
              <a:rPr kumimoji="0" lang="en-US" sz="7200" b="1" i="0" u="none" strike="noStrike" kern="1200" cap="none" spc="0" normalizeH="0" baseline="0" noProof="0" dirty="0">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rPr>
              <a:t> </a:t>
            </a:r>
            <a:r>
              <a:rPr kumimoji="0" lang="en-US" sz="7200" b="1" i="0" u="none" strike="noStrike" kern="1200" cap="none" spc="0" normalizeH="0" baseline="0" noProof="0" dirty="0" err="1">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rPr>
              <a:t>động</a:t>
            </a:r>
            <a:endParaRPr kumimoji="0" lang="en-US" sz="7200" b="1" i="0" u="none" strike="noStrike" kern="1200" cap="none" spc="0" normalizeH="0" baseline="0" noProof="0" dirty="0">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endParaRPr>
          </a:p>
        </p:txBody>
      </p:sp>
      <p:pic>
        <p:nvPicPr>
          <p:cNvPr id="4" name="Am-thanh-nay-ra-y-tuong-www_tiengdong_com">
            <a:hlinkClick r:id="" action="ppaction://media"/>
            <a:extLst>
              <a:ext uri="{FF2B5EF4-FFF2-40B4-BE49-F238E27FC236}">
                <a16:creationId xmlns:a16="http://schemas.microsoft.com/office/drawing/2014/main" id="{09D9737B-32D2-35F3-FC1D-77B00691BB45}"/>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764949" y="5326296"/>
            <a:ext cx="487363" cy="487363"/>
          </a:xfrm>
          <a:prstGeom prst="rect">
            <a:avLst/>
          </a:prstGeom>
        </p:spPr>
      </p:pic>
    </p:spTree>
    <p:extLst>
      <p:ext uri="{BB962C8B-B14F-4D97-AF65-F5344CB8AC3E}">
        <p14:creationId xmlns:p14="http://schemas.microsoft.com/office/powerpoint/2010/main" val="6042666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2 Nhạc động tác khởi động tiết học tạo hứng thú cho học sinh phần 2">
            <a:hlinkClick r:id="" action="ppaction://media"/>
            <a:extLst>
              <a:ext uri="{FF2B5EF4-FFF2-40B4-BE49-F238E27FC236}">
                <a16:creationId xmlns:a16="http://schemas.microsoft.com/office/drawing/2014/main" id="{3BB06928-36CD-13B8-5F7F-72520C76FE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2182"/>
            <a:ext cx="11944678" cy="6713636"/>
          </a:xfrm>
          <a:prstGeom prst="rect">
            <a:avLst/>
          </a:prstGeom>
        </p:spPr>
      </p:pic>
    </p:spTree>
    <p:extLst>
      <p:ext uri="{BB962C8B-B14F-4D97-AF65-F5344CB8AC3E}">
        <p14:creationId xmlns:p14="http://schemas.microsoft.com/office/powerpoint/2010/main" val="2954455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Am-thanh-nay-ra-y-tuong-www_tiengdong_com">
            <a:hlinkClick r:id="" action="ppaction://media"/>
            <a:extLst>
              <a:ext uri="{FF2B5EF4-FFF2-40B4-BE49-F238E27FC236}">
                <a16:creationId xmlns:a16="http://schemas.microsoft.com/office/drawing/2014/main" id="{09D9737B-32D2-35F3-FC1D-77B00691BB45}"/>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764949" y="5326296"/>
            <a:ext cx="487363" cy="487363"/>
          </a:xfrm>
          <a:prstGeom prst="rect">
            <a:avLst/>
          </a:prstGeom>
        </p:spPr>
      </p:pic>
      <p:sp>
        <p:nvSpPr>
          <p:cNvPr id="3" name="Title 2"/>
          <p:cNvSpPr>
            <a:spLocks noGrp="1"/>
          </p:cNvSpPr>
          <p:nvPr>
            <p:ph type="title"/>
          </p:nvPr>
        </p:nvSpPr>
        <p:spPr>
          <a:xfrm>
            <a:off x="537883" y="795432"/>
            <a:ext cx="11223811" cy="5018227"/>
          </a:xfrm>
          <a:solidFill>
            <a:schemeClr val="bg1"/>
          </a:solidFill>
        </p:spPr>
        <p:txBody>
          <a:bodyPr/>
          <a:lstStyle/>
          <a:p>
            <a:pPr algn="ctr">
              <a:lnSpc>
                <a:spcPct val="150000"/>
              </a:lnSpc>
            </a:pPr>
            <a:r>
              <a:rPr lang="en-US" sz="3200" b="1" dirty="0" err="1" smtClean="0">
                <a:solidFill>
                  <a:srgbClr val="FF0000"/>
                </a:solidFill>
                <a:latin typeface="Times New Roman" panose="02020603050405020304" pitchFamily="18" charset="0"/>
                <a:cs typeface="Times New Roman" panose="02020603050405020304" pitchFamily="18" charset="0"/>
              </a:rPr>
              <a:t>Giới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thiệu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2400" dirty="0" err="1" smtClean="0">
                <a:latin typeface="Times New Roman" panose="02020603050405020304" pitchFamily="18" charset="0"/>
                <a:cs typeface="Times New Roman" panose="02020603050405020304" pitchFamily="18" charset="0"/>
              </a:rPr>
              <a:t>Hôm</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nay,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r>
              <a:rPr lang="en-US" sz="2400" i="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2618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6000"/>
          </a:p>
        </p:txBody>
      </p:sp>
      <p:sp>
        <p:nvSpPr>
          <p:cNvPr id="7" name="TextBox 6">
            <a:extLst>
              <a:ext uri="{FF2B5EF4-FFF2-40B4-BE49-F238E27FC236}">
                <a16:creationId xmlns:a16="http://schemas.microsoft.com/office/drawing/2014/main" id="{8CD05CDE-9893-3EA2-521F-81AC51A5751F}"/>
              </a:ext>
            </a:extLst>
          </p:cNvPr>
          <p:cNvSpPr txBox="1"/>
          <p:nvPr/>
        </p:nvSpPr>
        <p:spPr>
          <a:xfrm>
            <a:off x="1440604" y="658658"/>
            <a:ext cx="9238937" cy="1791260"/>
          </a:xfrm>
          <a:prstGeom prst="rect">
            <a:avLst/>
          </a:prstGeom>
          <a:noFill/>
        </p:spPr>
        <p:txBody>
          <a:bodyPr wrap="square" rtlCol="0">
            <a:spAutoFit/>
          </a:bodyPr>
          <a:lstStyle/>
          <a:p>
            <a:pPr algn="ctr">
              <a:lnSpc>
                <a:spcPct val="120000"/>
              </a:lnSpc>
            </a:pPr>
            <a:r>
              <a:rPr lang="nl-NL"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HOẠT ĐỘNG HÌNH THÀNH KIẾN</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p>
            <a:pPr algn="ctr">
              <a:lnSpc>
                <a:spcPct val="120000"/>
              </a:lnSpc>
            </a:pP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tiếng</a:t>
            </a:r>
            <a:endParaRPr lang="en-US" sz="3200" dirty="0">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en-US" sz="36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mẫu</a:t>
            </a:r>
            <a:endParaRPr lang="en-VN"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9036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843111" y="308443"/>
            <a:ext cx="11043139" cy="58732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E7A25C-9EBE-843C-BE20-42A23F5AF7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85" b="79800" l="8676" r="95571">
                        <a14:foregroundMark x1="34384" y1="8099" x2="57443" y2="5941"/>
                        <a14:foregroundMark x1="57443" y1="5941" x2="71872" y2="7755"/>
                        <a14:foregroundMark x1="33881" y1="8099" x2="41233" y2="7974"/>
                        <a14:foregroundMark x1="41233" y1="7974" x2="72831" y2="10069"/>
                        <a14:foregroundMark x1="51461" y1="9756" x2="59178" y2="11413"/>
                        <a14:foregroundMark x1="59178" y1="11413" x2="78037" y2="24765"/>
                        <a14:foregroundMark x1="78037" y1="24765" x2="93014" y2="53189"/>
                        <a14:foregroundMark x1="12968" y1="75422" x2="85388" y2="13759"/>
                        <a14:foregroundMark x1="85388" y1="13759" x2="90868" y2="10725"/>
                        <a14:foregroundMark x1="71872" y1="10413" x2="70685" y2="49500"/>
                        <a14:foregroundMark x1="70685" y1="49500" x2="71644" y2="51220"/>
                        <a14:foregroundMark x1="52420" y1="22420" x2="85525" y2="21263"/>
                        <a14:foregroundMark x1="85525" y1="21263" x2="92055" y2="21263"/>
                        <a14:foregroundMark x1="73562" y1="10069" x2="81872" y2="9912"/>
                        <a14:foregroundMark x1="81872" y1="9912" x2="92557" y2="9912"/>
                        <a14:foregroundMark x1="52146" y1="11069" x2="75799" y2="10413"/>
                        <a14:foregroundMark x1="75799" y1="10413" x2="92283" y2="10413"/>
                        <a14:foregroundMark x1="50731" y1="10413" x2="51461" y2="32770"/>
                        <a14:foregroundMark x1="51461" y1="32770" x2="51461" y2="32770"/>
                        <a14:foregroundMark x1="51461" y1="32770" x2="10594" y2="33615"/>
                        <a14:foregroundMark x1="12283" y1="34928" x2="7352" y2="41401"/>
                        <a14:foregroundMark x1="7352" y1="41401" x2="4110" y2="69887"/>
                        <a14:foregroundMark x1="4110" y1="69887" x2="11370" y2="75922"/>
                        <a14:foregroundMark x1="11370" y1="75922" x2="10365" y2="78862"/>
                        <a14:foregroundMark x1="10594" y1="78205" x2="24201" y2="76954"/>
                        <a14:foregroundMark x1="24201" y1="76954" x2="33790" y2="79518"/>
                        <a14:foregroundMark x1="33790" y1="79518" x2="55388" y2="79862"/>
                        <a14:foregroundMark x1="91341" y1="78309" x2="93744" y2="78205"/>
                        <a14:foregroundMark x1="55388" y1="79862" x2="71553" y2="79164"/>
                        <a14:foregroundMark x1="95662" y1="78205" x2="94932" y2="10725"/>
                        <a14:foregroundMark x1="31233" y1="6942" x2="45205" y2="5785"/>
                        <a14:foregroundMark x1="65616" y1="6942" x2="73196" y2="6629"/>
                        <a14:foregroundMark x1="73196" y1="6629" x2="94475" y2="8099"/>
                        <a14:foregroundMark x1="62968" y1="6442" x2="69224" y2="5941"/>
                        <a14:foregroundMark x1="8676" y1="36241" x2="9406" y2="77705"/>
                        <a14:backgroundMark x1="11781" y1="11726" x2="45936" y2="28674"/>
                        <a14:backgroundMark x1="12283" y1="29174" x2="33425" y2="16417"/>
                        <a14:backgroundMark x1="33425" y1="16417" x2="46164" y2="12383"/>
                        <a14:backgroundMark x1="12009" y1="31645" x2="19178" y2="31457"/>
                        <a14:backgroundMark x1="19178" y1="31457" x2="43516" y2="31801"/>
                        <a14:backgroundMark x1="67763" y1="58068" x2="91689" y2="79956"/>
                        <a14:backgroundMark x1="71187" y1="79612" x2="76164" y2="78862"/>
                        <a14:backgroundMark x1="76164" y1="78862" x2="94475" y2="79800"/>
                        <a14:backgroundMark x1="85114" y1="78487" x2="88676" y2="78487"/>
                      </a14:backgroundRemoval>
                    </a14:imgEffect>
                  </a14:imgLayer>
                </a14:imgProps>
              </a:ext>
              <a:ext uri="{28A0092B-C50C-407E-A947-70E740481C1C}">
                <a14:useLocalDpi xmlns:a14="http://schemas.microsoft.com/office/drawing/2010/main" val="0"/>
              </a:ext>
            </a:extLst>
          </a:blip>
          <a:srcRect t="6223" b="19512"/>
          <a:stretch/>
        </p:blipFill>
        <p:spPr>
          <a:xfrm>
            <a:off x="3183924" y="407774"/>
            <a:ext cx="5603631" cy="5647038"/>
          </a:xfrm>
          <a:prstGeom prst="rect">
            <a:avLst/>
          </a:prstGeom>
        </p:spPr>
      </p:pic>
    </p:spTree>
    <p:extLst>
      <p:ext uri="{BB962C8B-B14F-4D97-AF65-F5344CB8AC3E}">
        <p14:creationId xmlns:p14="http://schemas.microsoft.com/office/powerpoint/2010/main" val="1997887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0F6D85A-A747-900D-FD04-66F31D1B4307}"/>
              </a:ext>
            </a:extLst>
          </p:cNvPr>
          <p:cNvSpPr/>
          <p:nvPr/>
        </p:nvSpPr>
        <p:spPr>
          <a:xfrm>
            <a:off x="295693" y="266513"/>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14">
            <a:extLst>
              <a:ext uri="{FF2B5EF4-FFF2-40B4-BE49-F238E27FC236}">
                <a16:creationId xmlns:a16="http://schemas.microsoft.com/office/drawing/2014/main" id="{4BC4DA76-C50F-2D2B-C2E9-A537E2BF5376}"/>
              </a:ext>
            </a:extLst>
          </p:cNvPr>
          <p:cNvSpPr txBox="1">
            <a:spLocks noChangeArrowheads="1"/>
          </p:cNvSpPr>
          <p:nvPr/>
        </p:nvSpPr>
        <p:spPr bwMode="auto">
          <a:xfrm>
            <a:off x="1355483" y="557083"/>
            <a:ext cx="9582174"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THEO NHÓM</a:t>
            </a:r>
            <a:endParaRPr lang="en-US" sz="5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4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43659450-BBAC-3173-6BD2-A394DDB2F2FB}"/>
            </a:ext>
          </a:extLst>
        </p:cNvPr>
        <p:cNvGrpSpPr/>
        <p:nvPr/>
      </p:nvGrpSpPr>
      <p:grpSpPr>
        <a:xfrm>
          <a:off x="0" y="0"/>
          <a:ext cx="0" cy="0"/>
          <a:chOff x="0" y="0"/>
          <a:chExt cx="0" cy="0"/>
        </a:xfrm>
      </p:grpSpPr>
      <p:sp>
        <p:nvSpPr>
          <p:cNvPr id="7" name="Text Box 14">
            <a:extLst>
              <a:ext uri="{FF2B5EF4-FFF2-40B4-BE49-F238E27FC236}">
                <a16:creationId xmlns:a16="http://schemas.microsoft.com/office/drawing/2014/main" id="{857D34AA-1A93-0FF6-F8D4-937CB8CF18FB}"/>
              </a:ext>
            </a:extLst>
          </p:cNvPr>
          <p:cNvSpPr txBox="1">
            <a:spLocks noChangeArrowheads="1"/>
          </p:cNvSpPr>
          <p:nvPr/>
        </p:nvSpPr>
        <p:spPr bwMode="auto">
          <a:xfrm>
            <a:off x="4250573" y="478929"/>
            <a:ext cx="3690855" cy="62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777" tIns="35889" rIns="71777" bIns="3588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900"/>
              </a:spcBef>
              <a:defRPr/>
            </a:pPr>
            <a:r>
              <a:rPr lang="en-US" sz="36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36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36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A287E0A9-2FAE-F112-AC76-8FC2002752C9}"/>
              </a:ext>
            </a:extLst>
          </p:cNvPr>
          <p:cNvSpPr/>
          <p:nvPr/>
        </p:nvSpPr>
        <p:spPr>
          <a:xfrm>
            <a:off x="889000" y="1394163"/>
            <a:ext cx="10845800" cy="914711"/>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933" b="1" dirty="0" err="1">
                <a:solidFill>
                  <a:srgbClr val="002060"/>
                </a:solidFill>
                <a:latin typeface="Times New Roman" panose="02020603050405020304" pitchFamily="18" charset="0"/>
                <a:cs typeface="Times New Roman" panose="02020603050405020304" pitchFamily="18" charset="0"/>
              </a:rPr>
              <a:t>Đoạn</a:t>
            </a:r>
            <a:r>
              <a:rPr lang="en-US" sz="2933" b="1" dirty="0">
                <a:solidFill>
                  <a:srgbClr val="002060"/>
                </a:solidFill>
                <a:latin typeface="Times New Roman" panose="02020603050405020304" pitchFamily="18" charset="0"/>
                <a:cs typeface="Times New Roman" panose="02020603050405020304" pitchFamily="18" charset="0"/>
              </a:rPr>
              <a:t> 1: </a:t>
            </a:r>
            <a:r>
              <a:rPr lang="en-US" sz="2933" b="1" dirty="0" err="1">
                <a:solidFill>
                  <a:srgbClr val="002060"/>
                </a:solidFill>
                <a:latin typeface="Times New Roman" panose="02020603050405020304" pitchFamily="18" charset="0"/>
                <a:cs typeface="Times New Roman" panose="02020603050405020304" pitchFamily="18" charset="0"/>
              </a:rPr>
              <a:t>từ</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đầu</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đến</a:t>
            </a:r>
            <a:r>
              <a:rPr lang="en-US" sz="2933" b="1" dirty="0">
                <a:solidFill>
                  <a:srgbClr val="002060"/>
                </a:solidFill>
                <a:latin typeface="Times New Roman" panose="02020603050405020304" pitchFamily="18" charset="0"/>
                <a:cs typeface="Times New Roman" panose="02020603050405020304" pitchFamily="18" charset="0"/>
              </a:rPr>
              <a:t> ... </a:t>
            </a:r>
            <a:r>
              <a:rPr lang="en-US" sz="2933" b="1" dirty="0" err="1">
                <a:solidFill>
                  <a:srgbClr val="002060"/>
                </a:solidFill>
                <a:latin typeface="Times New Roman" panose="02020603050405020304" pitchFamily="18" charset="0"/>
                <a:cs typeface="Times New Roman" panose="02020603050405020304" pitchFamily="18" charset="0"/>
              </a:rPr>
              <a:t>Đài</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Thiên</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văn</a:t>
            </a:r>
            <a:r>
              <a:rPr lang="en-US" sz="2933" b="1" dirty="0">
                <a:solidFill>
                  <a:srgbClr val="002060"/>
                </a:solidFill>
                <a:latin typeface="Times New Roman" panose="02020603050405020304" pitchFamily="18" charset="0"/>
                <a:cs typeface="Times New Roman" panose="02020603050405020304" pitchFamily="18" charset="0"/>
              </a:rPr>
              <a:t> Pa-</a:t>
            </a:r>
            <a:r>
              <a:rPr lang="en-US" sz="2933" b="1" dirty="0" err="1">
                <a:solidFill>
                  <a:srgbClr val="002060"/>
                </a:solidFill>
                <a:latin typeface="Times New Roman" panose="02020603050405020304" pitchFamily="18" charset="0"/>
                <a:cs typeface="Times New Roman" panose="02020603050405020304" pitchFamily="18" charset="0"/>
              </a:rPr>
              <a:t>ri</a:t>
            </a:r>
            <a:r>
              <a:rPr lang="en-US" sz="2933" b="1" dirty="0">
                <a:solidFill>
                  <a:srgbClr val="002060"/>
                </a:solidFill>
                <a:latin typeface="Times New Roman" panose="02020603050405020304" pitchFamily="18" charset="0"/>
                <a:cs typeface="Times New Roman" panose="02020603050405020304" pitchFamily="18" charset="0"/>
              </a:rPr>
              <a:t>.</a:t>
            </a:r>
          </a:p>
        </p:txBody>
      </p:sp>
      <p:sp>
        <p:nvSpPr>
          <p:cNvPr id="3" name="Hexagon 2">
            <a:extLst>
              <a:ext uri="{FF2B5EF4-FFF2-40B4-BE49-F238E27FC236}">
                <a16:creationId xmlns:a16="http://schemas.microsoft.com/office/drawing/2014/main" id="{AF9DA426-139B-C0BC-617E-17649486C4E1}"/>
              </a:ext>
            </a:extLst>
          </p:cNvPr>
          <p:cNvSpPr/>
          <p:nvPr/>
        </p:nvSpPr>
        <p:spPr>
          <a:xfrm>
            <a:off x="889000" y="2474847"/>
            <a:ext cx="10845800" cy="914711"/>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933" b="1" dirty="0" err="1">
                <a:solidFill>
                  <a:srgbClr val="002060"/>
                </a:solidFill>
                <a:latin typeface="Times New Roman" panose="02020603050405020304" pitchFamily="18" charset="0"/>
                <a:cs typeface="Times New Roman" panose="02020603050405020304" pitchFamily="18" charset="0"/>
              </a:rPr>
              <a:t>Đoạn</a:t>
            </a:r>
            <a:r>
              <a:rPr lang="en-US" sz="2933" b="1" dirty="0">
                <a:solidFill>
                  <a:srgbClr val="002060"/>
                </a:solidFill>
                <a:latin typeface="Times New Roman" panose="02020603050405020304" pitchFamily="18" charset="0"/>
                <a:cs typeface="Times New Roman" panose="02020603050405020304" pitchFamily="18" charset="0"/>
              </a:rPr>
              <a:t> 2: </a:t>
            </a:r>
            <a:r>
              <a:rPr lang="vi-VN" sz="2933" b="1" dirty="0">
                <a:solidFill>
                  <a:srgbClr val="002060"/>
                </a:solidFill>
                <a:latin typeface="Times New Roman" panose="02020603050405020304" pitchFamily="18" charset="0"/>
                <a:cs typeface="Times New Roman" panose="02020603050405020304" pitchFamily="18" charset="0"/>
              </a:rPr>
              <a:t>từ </a:t>
            </a:r>
            <a:r>
              <a:rPr lang="en-US" sz="2933" b="1" dirty="0" err="1">
                <a:solidFill>
                  <a:srgbClr val="002060"/>
                </a:solidFill>
                <a:latin typeface="Times New Roman" panose="02020603050405020304" pitchFamily="18" charset="0"/>
                <a:cs typeface="Times New Roman" panose="02020603050405020304" pitchFamily="18" charset="0"/>
              </a:rPr>
              <a:t>Giáo</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sư</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Nguyễn</a:t>
            </a:r>
            <a:r>
              <a:rPr lang="en-US" sz="2933" b="1" dirty="0">
                <a:solidFill>
                  <a:srgbClr val="002060"/>
                </a:solidFill>
                <a:latin typeface="Times New Roman" panose="02020603050405020304" pitchFamily="18" charset="0"/>
                <a:cs typeface="Times New Roman" panose="02020603050405020304" pitchFamily="18" charset="0"/>
              </a:rPr>
              <a:t> Quang </a:t>
            </a:r>
            <a:r>
              <a:rPr lang="en-US" sz="2933" b="1" dirty="0" err="1">
                <a:solidFill>
                  <a:srgbClr val="002060"/>
                </a:solidFill>
                <a:latin typeface="Times New Roman" panose="02020603050405020304" pitchFamily="18" charset="0"/>
                <a:cs typeface="Times New Roman" panose="02020603050405020304" pitchFamily="18" charset="0"/>
              </a:rPr>
              <a:t>Riệu</a:t>
            </a:r>
            <a:r>
              <a:rPr lang="vi-VN" sz="2933" b="1" dirty="0">
                <a:solidFill>
                  <a:srgbClr val="002060"/>
                </a:solidFill>
                <a:latin typeface="Times New Roman" panose="02020603050405020304" pitchFamily="18" charset="0"/>
                <a:cs typeface="Times New Roman" panose="02020603050405020304" pitchFamily="18" charset="0"/>
              </a:rPr>
              <a:t>... đến </a:t>
            </a:r>
            <a:r>
              <a:rPr lang="en-US" sz="2933" b="1" dirty="0">
                <a:solidFill>
                  <a:srgbClr val="002060"/>
                </a:solidFill>
                <a:latin typeface="Times New Roman" panose="02020603050405020304" pitchFamily="18" charset="0"/>
                <a:cs typeface="Times New Roman" panose="02020603050405020304" pitchFamily="18" charset="0"/>
              </a:rPr>
              <a:t>sang </a:t>
            </a:r>
            <a:r>
              <a:rPr lang="en-US" sz="2933" b="1" dirty="0" err="1">
                <a:solidFill>
                  <a:srgbClr val="002060"/>
                </a:solidFill>
                <a:latin typeface="Times New Roman" panose="02020603050405020304" pitchFamily="18" charset="0"/>
                <a:cs typeface="Times New Roman" panose="02020603050405020304" pitchFamily="18" charset="0"/>
              </a:rPr>
              <a:t>Pháp</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học</a:t>
            </a:r>
            <a:r>
              <a:rPr lang="en-US" sz="2933" b="1" dirty="0">
                <a:solidFill>
                  <a:srgbClr val="002060"/>
                </a:solidFill>
                <a:latin typeface="Times New Roman" panose="02020603050405020304" pitchFamily="18" charset="0"/>
                <a:cs typeface="Times New Roman" panose="02020603050405020304" pitchFamily="18" charset="0"/>
              </a:rPr>
              <a:t>.</a:t>
            </a:r>
          </a:p>
        </p:txBody>
      </p:sp>
      <p:sp>
        <p:nvSpPr>
          <p:cNvPr id="4" name="Hexagon 3">
            <a:extLst>
              <a:ext uri="{FF2B5EF4-FFF2-40B4-BE49-F238E27FC236}">
                <a16:creationId xmlns:a16="http://schemas.microsoft.com/office/drawing/2014/main" id="{855D17B1-3413-EEB8-B415-9D1184CCD510}"/>
              </a:ext>
            </a:extLst>
          </p:cNvPr>
          <p:cNvSpPr/>
          <p:nvPr/>
        </p:nvSpPr>
        <p:spPr>
          <a:xfrm>
            <a:off x="889000" y="3555531"/>
            <a:ext cx="10845800" cy="914711"/>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933" b="1" dirty="0" err="1">
                <a:solidFill>
                  <a:srgbClr val="002060"/>
                </a:solidFill>
                <a:latin typeface="Times New Roman" panose="02020603050405020304" pitchFamily="18" charset="0"/>
                <a:cs typeface="Times New Roman" panose="02020603050405020304" pitchFamily="18" charset="0"/>
              </a:rPr>
              <a:t>Đoạn</a:t>
            </a:r>
            <a:r>
              <a:rPr lang="en-US" sz="2933" b="1" dirty="0">
                <a:solidFill>
                  <a:srgbClr val="002060"/>
                </a:solidFill>
                <a:latin typeface="Times New Roman" panose="02020603050405020304" pitchFamily="18" charset="0"/>
                <a:cs typeface="Times New Roman" panose="02020603050405020304" pitchFamily="18" charset="0"/>
              </a:rPr>
              <a:t> 3: </a:t>
            </a:r>
            <a:r>
              <a:rPr lang="vi-VN" sz="2933" b="1" dirty="0">
                <a:solidFill>
                  <a:srgbClr val="002060"/>
                </a:solidFill>
                <a:latin typeface="Times New Roman" panose="02020603050405020304" pitchFamily="18" charset="0"/>
                <a:cs typeface="Times New Roman" panose="02020603050405020304" pitchFamily="18" charset="0"/>
              </a:rPr>
              <a:t>Từ </a:t>
            </a:r>
            <a:r>
              <a:rPr lang="en-US" sz="2933" b="1" dirty="0" err="1">
                <a:solidFill>
                  <a:srgbClr val="002060"/>
                </a:solidFill>
                <a:latin typeface="Times New Roman" panose="02020603050405020304" pitchFamily="18" charset="0"/>
                <a:cs typeface="Times New Roman" panose="02020603050405020304" pitchFamily="18" charset="0"/>
              </a:rPr>
              <a:t>Cả</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cuộc</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đời</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lao</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động</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miệt</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mài</a:t>
            </a:r>
            <a:r>
              <a:rPr lang="vi-VN" sz="2933" b="1" dirty="0">
                <a:solidFill>
                  <a:srgbClr val="002060"/>
                </a:solidFill>
                <a:latin typeface="Times New Roman" panose="02020603050405020304" pitchFamily="18" charset="0"/>
                <a:cs typeface="Times New Roman" panose="02020603050405020304" pitchFamily="18" charset="0"/>
              </a:rPr>
              <a:t>...đến </a:t>
            </a:r>
            <a:r>
              <a:rPr lang="en-US" sz="2933" b="1" dirty="0">
                <a:solidFill>
                  <a:srgbClr val="002060"/>
                </a:solidFill>
                <a:latin typeface="Times New Roman" panose="02020603050405020304" pitchFamily="18" charset="0"/>
                <a:cs typeface="Times New Roman" panose="02020603050405020304" pitchFamily="18" charset="0"/>
              </a:rPr>
              <a:t>Khoa </a:t>
            </a:r>
            <a:r>
              <a:rPr lang="en-US" sz="2933" b="1" dirty="0" err="1">
                <a:solidFill>
                  <a:srgbClr val="002060"/>
                </a:solidFill>
                <a:latin typeface="Times New Roman" panose="02020603050405020304" pitchFamily="18" charset="0"/>
                <a:cs typeface="Times New Roman" panose="02020603050405020304" pitchFamily="18" charset="0"/>
              </a:rPr>
              <a:t>học</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Pháp</a:t>
            </a:r>
            <a:endParaRPr lang="en-US" sz="2933" b="1" dirty="0">
              <a:solidFill>
                <a:srgbClr val="002060"/>
              </a:solidFill>
              <a:latin typeface="Times New Roman" panose="020206030504050203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id="{5415363E-C1E8-DAAE-545B-6EBABC4F6DAD}"/>
              </a:ext>
            </a:extLst>
          </p:cNvPr>
          <p:cNvSpPr/>
          <p:nvPr/>
        </p:nvSpPr>
        <p:spPr>
          <a:xfrm>
            <a:off x="889000" y="4636215"/>
            <a:ext cx="10845800" cy="914711"/>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933" b="1" dirty="0" err="1">
                <a:solidFill>
                  <a:srgbClr val="002060"/>
                </a:solidFill>
                <a:latin typeface="Times New Roman" panose="02020603050405020304" pitchFamily="18" charset="0"/>
                <a:cs typeface="Times New Roman" panose="02020603050405020304" pitchFamily="18" charset="0"/>
              </a:rPr>
              <a:t>Đoạn</a:t>
            </a:r>
            <a:r>
              <a:rPr lang="en-US" sz="2933" b="1" dirty="0">
                <a:solidFill>
                  <a:srgbClr val="002060"/>
                </a:solidFill>
                <a:latin typeface="Times New Roman" panose="02020603050405020304" pitchFamily="18" charset="0"/>
                <a:cs typeface="Times New Roman" panose="02020603050405020304" pitchFamily="18" charset="0"/>
              </a:rPr>
              <a:t> 4: </a:t>
            </a:r>
            <a:r>
              <a:rPr lang="vi-VN" sz="2933" b="1" dirty="0">
                <a:solidFill>
                  <a:srgbClr val="002060"/>
                </a:solidFill>
                <a:latin typeface="Times New Roman" panose="02020603050405020304" pitchFamily="18" charset="0"/>
                <a:cs typeface="Times New Roman" panose="02020603050405020304" pitchFamily="18" charset="0"/>
              </a:rPr>
              <a:t>Từ </a:t>
            </a:r>
            <a:r>
              <a:rPr lang="en-US" sz="2933" b="1" dirty="0" err="1">
                <a:solidFill>
                  <a:srgbClr val="002060"/>
                </a:solidFill>
                <a:latin typeface="Times New Roman" panose="02020603050405020304" pitchFamily="18" charset="0"/>
                <a:cs typeface="Times New Roman" panose="02020603050405020304" pitchFamily="18" charset="0"/>
              </a:rPr>
              <a:t>Từ</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năm</a:t>
            </a:r>
            <a:r>
              <a:rPr lang="en-US" sz="2933" b="1" dirty="0">
                <a:solidFill>
                  <a:srgbClr val="002060"/>
                </a:solidFill>
                <a:latin typeface="Times New Roman" panose="02020603050405020304" pitchFamily="18" charset="0"/>
                <a:cs typeface="Times New Roman" panose="02020603050405020304" pitchFamily="18" charset="0"/>
              </a:rPr>
              <a:t> 1976</a:t>
            </a:r>
            <a:r>
              <a:rPr lang="vi-VN" sz="2933" b="1" dirty="0">
                <a:solidFill>
                  <a:srgbClr val="002060"/>
                </a:solidFill>
                <a:latin typeface="Times New Roman" panose="02020603050405020304" pitchFamily="18" charset="0"/>
                <a:cs typeface="Times New Roman" panose="02020603050405020304" pitchFamily="18" charset="0"/>
              </a:rPr>
              <a:t>... đến </a:t>
            </a:r>
            <a:r>
              <a:rPr lang="en-US" sz="2933" b="1" dirty="0" err="1">
                <a:solidFill>
                  <a:srgbClr val="002060"/>
                </a:solidFill>
                <a:latin typeface="Times New Roman" panose="02020603050405020304" pitchFamily="18" charset="0"/>
                <a:cs typeface="Times New Roman" panose="02020603050405020304" pitchFamily="18" charset="0"/>
              </a:rPr>
              <a:t>làm</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tiến</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sĩ</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tại</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Pháp</a:t>
            </a:r>
            <a:endParaRPr lang="en-US" sz="2933" b="1" dirty="0">
              <a:solidFill>
                <a:srgbClr val="002060"/>
              </a:solidFill>
              <a:latin typeface="Times New Roman" panose="02020603050405020304" pitchFamily="18" charset="0"/>
              <a:cs typeface="Times New Roman" panose="02020603050405020304" pitchFamily="18" charset="0"/>
            </a:endParaRPr>
          </a:p>
        </p:txBody>
      </p:sp>
      <p:sp>
        <p:nvSpPr>
          <p:cNvPr id="6" name="Hexagon 5">
            <a:extLst>
              <a:ext uri="{FF2B5EF4-FFF2-40B4-BE49-F238E27FC236}">
                <a16:creationId xmlns:a16="http://schemas.microsoft.com/office/drawing/2014/main" id="{3FBD1C7E-6D64-FED8-E147-EA5D47F3626A}"/>
              </a:ext>
            </a:extLst>
          </p:cNvPr>
          <p:cNvSpPr/>
          <p:nvPr/>
        </p:nvSpPr>
        <p:spPr>
          <a:xfrm>
            <a:off x="889000" y="5716899"/>
            <a:ext cx="10845800" cy="914711"/>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933" b="1" dirty="0" err="1">
                <a:solidFill>
                  <a:srgbClr val="002060"/>
                </a:solidFill>
                <a:latin typeface="Times New Roman" panose="02020603050405020304" pitchFamily="18" charset="0"/>
                <a:cs typeface="Times New Roman" panose="02020603050405020304" pitchFamily="18" charset="0"/>
              </a:rPr>
              <a:t>Đoạn</a:t>
            </a:r>
            <a:r>
              <a:rPr lang="en-US" sz="2933" b="1" dirty="0">
                <a:solidFill>
                  <a:srgbClr val="002060"/>
                </a:solidFill>
                <a:latin typeface="Times New Roman" panose="02020603050405020304" pitchFamily="18" charset="0"/>
                <a:cs typeface="Times New Roman" panose="02020603050405020304" pitchFamily="18" charset="0"/>
              </a:rPr>
              <a:t> 5: </a:t>
            </a:r>
            <a:r>
              <a:rPr lang="vi-VN" sz="2933" b="1" dirty="0">
                <a:solidFill>
                  <a:srgbClr val="002060"/>
                </a:solidFill>
                <a:latin typeface="Times New Roman" panose="02020603050405020304" pitchFamily="18" charset="0"/>
                <a:cs typeface="Times New Roman" panose="02020603050405020304" pitchFamily="18" charset="0"/>
              </a:rPr>
              <a:t>Từ </a:t>
            </a:r>
            <a:r>
              <a:rPr lang="en-US" sz="2933" b="1" dirty="0" err="1">
                <a:solidFill>
                  <a:srgbClr val="002060"/>
                </a:solidFill>
                <a:latin typeface="Times New Roman" panose="02020603050405020304" pitchFamily="18" charset="0"/>
                <a:cs typeface="Times New Roman" panose="02020603050405020304" pitchFamily="18" charset="0"/>
              </a:rPr>
              <a:t>Với</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những</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đóng</a:t>
            </a:r>
            <a:r>
              <a:rPr lang="en-US" sz="2933" b="1" dirty="0">
                <a:solidFill>
                  <a:srgbClr val="002060"/>
                </a:solidFill>
                <a:latin typeface="Times New Roman" panose="02020603050405020304" pitchFamily="18" charset="0"/>
                <a:cs typeface="Times New Roman" panose="02020603050405020304" pitchFamily="18" charset="0"/>
              </a:rPr>
              <a:t> </a:t>
            </a:r>
            <a:r>
              <a:rPr lang="en-US" sz="2933" b="1" dirty="0" err="1">
                <a:solidFill>
                  <a:srgbClr val="002060"/>
                </a:solidFill>
                <a:latin typeface="Times New Roman" panose="02020603050405020304" pitchFamily="18" charset="0"/>
                <a:cs typeface="Times New Roman" panose="02020603050405020304" pitchFamily="18" charset="0"/>
              </a:rPr>
              <a:t>góp</a:t>
            </a:r>
            <a:r>
              <a:rPr lang="vi-VN" sz="2933" b="1" dirty="0">
                <a:solidFill>
                  <a:srgbClr val="002060"/>
                </a:solidFill>
                <a:latin typeface="Times New Roman" panose="02020603050405020304" pitchFamily="18" charset="0"/>
                <a:cs typeface="Times New Roman" panose="02020603050405020304" pitchFamily="18" charset="0"/>
              </a:rPr>
              <a:t>... đến hết.</a:t>
            </a:r>
            <a:endParaRPr lang="en-US" sz="2933"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522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13697</TotalTime>
  <Words>839</Words>
  <Application>Microsoft Office PowerPoint</Application>
  <PresentationFormat>Widescreen</PresentationFormat>
  <Paragraphs>59</Paragraphs>
  <Slides>24</Slides>
  <Notes>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#9Slide05 SVNClementine</vt:lpstr>
      <vt:lpstr>Arial</vt:lpstr>
      <vt:lpstr>ArialMT</vt:lpstr>
      <vt:lpstr>Calibri</vt:lpstr>
      <vt:lpstr>Calibri Light</vt:lpstr>
      <vt:lpstr>MTD Summer Show</vt:lpstr>
      <vt:lpstr>Roboto Black</vt:lpstr>
      <vt:lpstr>Tahoma</vt:lpstr>
      <vt:lpstr>Times New Roman</vt:lpstr>
      <vt:lpstr>UTM Avo</vt:lpstr>
      <vt:lpstr>UTM Edwardian</vt:lpstr>
      <vt:lpstr>UTM Showcard</vt:lpstr>
      <vt:lpstr>UVN Banh Mi</vt:lpstr>
      <vt:lpstr>Office Theme</vt:lpstr>
      <vt:lpstr>PowerPoint Presentation</vt:lpstr>
      <vt:lpstr> YÊU CẦU CẦN ĐẠT </vt:lpstr>
      <vt:lpstr> KHỞI ĐỘNG</vt:lpstr>
      <vt:lpstr>PowerPoint Presentation</vt:lpstr>
      <vt:lpstr>Giới thiệu bài:  Hôm nay, chúng ta sẽ học câu chuyện về một nhà thiên văn học người Việt Nam là Giáo sư Nguyễn Quang Riệu. Ông Nguyễn Quang Riệu sống và làm việc ở Pháp nhưng luôn nặng lòng với quê hương, có nhiều đóng góp cho quê hương. Chính vì vậy, ông đã được Mặt trận Tổ quốc Việt Nam trao Giải thưởng Vinh danh nước Việt. Ông trở thành Việt kiều đầu tiên được giới thiệu trong sách giáo khoa phổ thông của nước ta. Quyển sách giáo khoa Tiếng Việt 5 mà các em đang học cũng là quyển sách giáo khoa phổ thông đầu tiên có bài tập đọc về tấm gương của một Việt kiều.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13</cp:revision>
  <dcterms:created xsi:type="dcterms:W3CDTF">2023-09-23T14:20:55Z</dcterms:created>
  <dcterms:modified xsi:type="dcterms:W3CDTF">2025-04-04T16:22:57Z</dcterms:modified>
  <cp:category>9Slide.vn</cp:category>
</cp:coreProperties>
</file>