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7"/>
  </p:notesMasterIdLst>
  <p:sldIdLst>
    <p:sldId id="276" r:id="rId3"/>
    <p:sldId id="362" r:id="rId4"/>
    <p:sldId id="275" r:id="rId5"/>
    <p:sldId id="352" r:id="rId6"/>
    <p:sldId id="334" r:id="rId7"/>
    <p:sldId id="371" r:id="rId8"/>
    <p:sldId id="377" r:id="rId9"/>
    <p:sldId id="373" r:id="rId10"/>
    <p:sldId id="378" r:id="rId11"/>
    <p:sldId id="379" r:id="rId12"/>
    <p:sldId id="380" r:id="rId13"/>
    <p:sldId id="381" r:id="rId14"/>
    <p:sldId id="382" r:id="rId15"/>
    <p:sldId id="359" r:id="rId16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8CFD"/>
    <a:srgbClr val="FF0066"/>
    <a:srgbClr val="89FDBE"/>
    <a:srgbClr val="0099FF"/>
    <a:srgbClr val="FA8AFD"/>
    <a:srgbClr val="C379F7"/>
    <a:srgbClr val="7DAFFF"/>
    <a:srgbClr val="FDB26A"/>
    <a:srgbClr val="FF8178"/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3" autoAdjust="0"/>
    <p:restoredTop sz="94660"/>
  </p:normalViewPr>
  <p:slideViewPr>
    <p:cSldViewPr snapToGrid="0">
      <p:cViewPr varScale="1">
        <p:scale>
          <a:sx n="60" d="100"/>
          <a:sy n="60" d="100"/>
        </p:scale>
        <p:origin x="90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29787F-7A84-42CC-B1B9-1C407044EFF5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5458D5-3009-4A51-A694-134E1FA86B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1079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- </a:t>
            </a:r>
            <a:r>
              <a:rPr lang="en-US" dirty="0" err="1"/>
              <a:t>Zalo</a:t>
            </a:r>
            <a:r>
              <a:rPr lang="en-US"/>
              <a:t> 0972115126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F849A4-DF09-442B-98F6-99F548D0826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81294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FECD33-7EE1-B918-1A3D-C320685920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8815D9E-A7C4-8DCF-8349-8E072C8337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7DA896-450F-5BA1-3F95-A6C675AB13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592D94-7481-4B3B-9E89-AFFA5CCCEB2D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0C235F-5E19-214F-A641-AD5EBAFD69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D62D3-6E99-2873-C9F1-7B974D558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4EA946-0343-453E-9835-ED88386A46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8991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979F51-A9E7-233B-FFE4-233F49A09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591911-5089-4C05-7DD6-1B3B9AF4E0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21005D-0D57-1EA8-55D1-D95F2A9742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592D94-7481-4B3B-9E89-AFFA5CCCEB2D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EE5E21-09BB-ED8A-F9B9-19DBC1E65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318842-4BE2-A049-81D9-ADF5CFA7D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4EA946-0343-453E-9835-ED88386A46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335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E14F572-5795-D8A5-49AF-52A555AF27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428D6AA-6F80-91C9-53CD-B597A9FCF7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D5BE13-0FBE-872E-CA83-E75D603C3A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592D94-7481-4B3B-9E89-AFFA5CCCEB2D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90ECE9-F15A-A41E-4D54-E89061832B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BF8C8B-C3F3-4C7F-7B3E-C3F8877A7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4EA946-0343-453E-9835-ED88386A46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3859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099FA2-5330-8DF8-2C13-2C2CD42627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2B3181-FE48-D9E4-DCD5-8A6B651AFD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F2F6FB-4A90-AFFE-13C3-F8F08286C9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31A4A4-BFF4-4F57-9461-56470D553D8D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5FE8B9-E7EF-966B-478B-AA5901B55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4B00C1-9E41-D507-908C-0BCBC7BAC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E75AC1-51D4-4EA0-92F8-76FBB76BC4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5889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2FF2B6-B56D-4D19-4B29-D7A940085D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9E2F69-C828-DBC5-06D9-AF6FC7BEAD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D0E6D5-4AE4-BA89-5A6C-5C19D7E522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31A4A4-BFF4-4F57-9461-56470D553D8D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CFEF2A-F0E4-F6D6-1574-B802F9C87C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1DDE09-61F9-CEF0-1F39-BDDD4AF2D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E75AC1-51D4-4EA0-92F8-76FBB76BC4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5242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D4D3BD-CF5C-88FD-B065-755F7B67BA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FE840F-0915-72A7-2215-ED9FC9D99E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1E6A83-BCF1-6493-A921-A57A586E25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31A4A4-BFF4-4F57-9461-56470D553D8D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AE8D1C-D038-8CC0-AF2E-2B94CFEADE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E33065-F306-C5C7-1245-59F87F48F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E75AC1-51D4-4EA0-92F8-76FBB76BC4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1268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C10B7C-9659-1CA1-3B68-77EAD8F126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B54E0C-E35F-BB5C-9026-8697755F8E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ED67F7-7382-2CF9-5067-CC4A82B178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F4B56A-5564-9AC5-D0DA-90E6AAC92D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31A4A4-BFF4-4F57-9461-56470D553D8D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FF124C-61D6-AD9A-4EA8-E7335FF4E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F83A49-0E8A-DDA1-B794-1D8A1D38DA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E75AC1-51D4-4EA0-92F8-76FBB76BC4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3738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AFCC01-1D0F-3EAF-5923-E37796987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AEA06C-5816-FCB8-00F2-89A9B10EC3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602E74-3C59-26B5-ECF9-AC1DE7F573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09509A-3194-9E48-3A6D-AC3BD926FFF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FCA0879-1324-0E07-4399-B68F48DAB5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BA93315-FD8F-6133-4031-EDDC06BFC1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31A4A4-BFF4-4F57-9461-56470D553D8D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96AF51F-EFF9-D05A-CB34-8E998EA1DB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DB178B7-25E8-3AA2-FB10-91807CE0C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E75AC1-51D4-4EA0-92F8-76FBB76BC4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7452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BE39D7-64FC-C15B-030B-1E2D75B20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C77044-37A1-0E18-8153-EDC8C06B31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31A4A4-BFF4-4F57-9461-56470D553D8D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254254-DC3E-8E5A-9A2E-823C7C079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B2B5B9-9AC2-8848-D2DB-5E1188327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E75AC1-51D4-4EA0-92F8-76FBB76BC4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8110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6F5E0CA-CBE4-74B4-2127-C92BD8B896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31A4A4-BFF4-4F57-9461-56470D553D8D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52758AC-373E-524A-02E7-19835A986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5FF475-FF12-D64F-ADF1-5524B81B63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E75AC1-51D4-4EA0-92F8-76FBB76BC4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1386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DB146-4EA2-803E-06E5-A096FA684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994B63-6B58-474D-DA63-ED2FC07E65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950E46-87AA-4672-2749-385ACD370C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F8FBCF-AE20-3786-60DB-55CC974A8C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31A4A4-BFF4-4F57-9461-56470D553D8D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164F63-1D94-B7B1-A3B5-D944467533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908CB3-BAA1-1AA9-AB0F-544D7AA8F3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E75AC1-51D4-4EA0-92F8-76FBB76BC4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5079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7B50A-3A67-D01B-F39D-DAFC9F74D8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A882EF-CE0E-9F54-21CE-6D53E94063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2003F9-9490-5E19-4379-71A5424FF9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592D94-7481-4B3B-9E89-AFFA5CCCEB2D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759D94-A722-B30F-72D3-6372E5478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F73E1A-C4AA-8FFE-9B5B-9A18F1212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4EA946-0343-453E-9835-ED88386A46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1545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FFBAF8-5049-C80D-FD7D-59723B1BE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A6BCA6-3836-19C1-3376-4E0BBDB732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FD1373-BE57-8A5E-27FD-1E92B39633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ABF0E2-20ED-D8BD-C7FB-FBB647A476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31A4A4-BFF4-4F57-9461-56470D553D8D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303294-B695-3998-2A0A-82D41E621D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BCB23C-2322-5D14-218C-CF296ED4A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E75AC1-51D4-4EA0-92F8-76FBB76BC4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9291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DA2AE8-C7B6-6B97-0A30-E1C8BDCA1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D42CB4A-8209-663E-2B9C-74B3541BB2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C9AAC8-71B4-4438-7740-9442F467F0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31A4A4-BFF4-4F57-9461-56470D553D8D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0A1D18-05C6-A39D-27B5-7CBD8FF4C8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22099-9EE6-C96B-6B04-AFEDD090BE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E75AC1-51D4-4EA0-92F8-76FBB76BC4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2819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AF77A62-565E-C160-F495-791265A918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E454B5-B724-9900-B894-EE6E2570A1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3B7689-CA3A-4480-E149-4422F74D9A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31A4A4-BFF4-4F57-9461-56470D553D8D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EAF10C-03D3-DABD-87B5-EB21AFDABA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EB0A8C-B821-FD13-DC98-99FEDC7B39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E75AC1-51D4-4EA0-92F8-76FBB76BC4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2268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80B7E9-9305-5034-63A0-25B1EA201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96ABDD-EA49-16B0-1093-A05145A707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AA49DA-F44D-A951-552C-2C4F3029CF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592D94-7481-4B3B-9E89-AFFA5CCCEB2D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E3FF0B-4E49-004E-3D48-CA89E318CC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137F12-CD1B-7046-0D7A-A86AD02CD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4EA946-0343-453E-9835-ED88386A46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9454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7EDE2-C6DF-3036-AD31-FE3483DA9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4275CB-CE5A-3BA0-48F9-B5A11979DA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F5EF44-FCDC-367D-78C6-12CE1192BA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9047B2-D7E8-5D52-E9E4-8565AAE8C3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592D94-7481-4B3B-9E89-AFFA5CCCEB2D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0EE2ED-A785-9A2A-F18C-62776D1A09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6C2D69-41CB-9926-9417-AB4F54282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4EA946-0343-453E-9835-ED88386A46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8457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A926B1-A822-E740-306F-F94A4BC714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986D92-095F-905A-9340-2C91BF30A8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787DE4-F4A3-D76D-2BAB-37CFCFB846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5A1FB43-87BC-103B-92D8-4D1193759A9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5118E5-6DE0-AC2C-8BB6-244BB98D4B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1260A0E-EFD1-5D3E-1144-79CEDC1E0B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592D94-7481-4B3B-9E89-AFFA5CCCEB2D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9D3FC64-A4A6-E3B0-F62F-6996642FCC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057B24B-7419-2694-E151-2481D43F5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4EA946-0343-453E-9835-ED88386A46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0740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B6BC41-775D-8458-0C36-0CF965F426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DEE3F51-F3E3-DC1B-07BC-BA7621CA2D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592D94-7481-4B3B-9E89-AFFA5CCCEB2D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34D647-5E63-07E0-6FCA-0CC61B424A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CB9F66-0CE2-E457-2E94-500EFAABD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4EA946-0343-453E-9835-ED88386A46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4542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E860A7A-76A6-CCF3-CA9B-3B39B941F7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592D94-7481-4B3B-9E89-AFFA5CCCEB2D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6446D1-8C0C-406C-52DB-9864D92FF7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C9294A-601E-6523-CBFC-D137A9752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4EA946-0343-453E-9835-ED88386A46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1893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03DEB-7306-7B0B-0000-A2A9673808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3E6A47-4820-0C21-D2CD-6E199C95EC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52D286-DD09-CD59-D675-58E7F86B92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590716-84B4-3826-1FEA-E8B52E7C38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592D94-7481-4B3B-9E89-AFFA5CCCEB2D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D761DE-114D-BF0C-8BA8-2C13DDBF1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1FFC0B-1158-C0E3-5DBD-08FB5B3B2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4EA946-0343-453E-9835-ED88386A46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7953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D4F4E3-7B59-0BA8-24AB-781D0DE8DE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D68EA1E-9970-9E74-4066-94BF36DA1D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5ADBD5-2C4D-4921-5FB3-E3D4FD4483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A9D4EB-3CEA-FAD7-62FF-57FED31EB3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592D94-7481-4B3B-9E89-AFFA5CCCEB2D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DEC37C-01EC-E8DC-1A9B-4DC7224F66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F99DF2-AD99-D6D4-11CB-C0DD2E903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4EA946-0343-453E-9835-ED88386A46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4305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B38E646F-8FB7-F2A9-23FD-754226BD388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8518" y="0"/>
            <a:ext cx="1516477" cy="1516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299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FEAD0C17-5611-50EC-7C48-25631FE00ADE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0559" y="0"/>
            <a:ext cx="1526987" cy="1526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093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audio" Target="NULL"/><Relationship Id="rId3" Type="http://schemas.openxmlformats.org/officeDocument/2006/relationships/image" Target="../media/image2.jpeg"/><Relationship Id="rId7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2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20.gif"/><Relationship Id="rId5" Type="http://schemas.microsoft.com/office/2007/relationships/media" Target="../media/media4.mp3"/><Relationship Id="rId10" Type="http://schemas.openxmlformats.org/officeDocument/2006/relationships/image" Target="../media/image14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jpe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10" Type="http://schemas.openxmlformats.org/officeDocument/2006/relationships/image" Target="../media/image11.png"/><Relationship Id="rId4" Type="http://schemas.openxmlformats.org/officeDocument/2006/relationships/image" Target="../media/image7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4D5A6DA-063D-E263-0B53-9E00564EED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9992309-89B2-E78F-93A9-24ABD49D353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1" t="5448" r="66929" b="49462"/>
          <a:stretch/>
        </p:blipFill>
        <p:spPr>
          <a:xfrm>
            <a:off x="7351271" y="1751299"/>
            <a:ext cx="5395373" cy="491105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1348547F-60E0-42DA-6323-D04A7A7E764A}"/>
              </a:ext>
            </a:extLst>
          </p:cNvPr>
          <p:cNvGrpSpPr/>
          <p:nvPr/>
        </p:nvGrpSpPr>
        <p:grpSpPr>
          <a:xfrm>
            <a:off x="573053" y="195642"/>
            <a:ext cx="7144329" cy="6426076"/>
            <a:chOff x="873759" y="195642"/>
            <a:chExt cx="7144329" cy="642607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47305B9-559D-C96D-1E05-F092794A22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73759" y="195642"/>
              <a:ext cx="7144329" cy="6426076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5B82A5A-1201-623F-5440-A7C3C1F2654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935891" y="2570678"/>
              <a:ext cx="4972909" cy="3797324"/>
            </a:xfrm>
            <a:prstGeom prst="rect">
              <a:avLst/>
            </a:prstGeom>
          </p:spPr>
        </p:pic>
      </p:grpSp>
      <p:pic>
        <p:nvPicPr>
          <p:cNvPr id="2" name="Picture 1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E1D38E8D-8EFC-00C0-B557-611ADF8B239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0559" y="0"/>
            <a:ext cx="1526987" cy="1526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90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" presetClass="entr" presetSubtype="6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3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4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" presetClass="entr" presetSubtype="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" name="Picture 1023">
            <a:extLst>
              <a:ext uri="{FF2B5EF4-FFF2-40B4-BE49-F238E27FC236}">
                <a16:creationId xmlns:a16="http://schemas.microsoft.com/office/drawing/2014/main" id="{0FBFA8D8-5AAC-4B00-391B-BBB98BE323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10" t="232" b="8848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47564838-B0D9-1282-4F04-67302282D07C}"/>
              </a:ext>
            </a:extLst>
          </p:cNvPr>
          <p:cNvSpPr/>
          <p:nvPr/>
        </p:nvSpPr>
        <p:spPr>
          <a:xfrm>
            <a:off x="307759" y="236813"/>
            <a:ext cx="11576482" cy="6341540"/>
          </a:xfrm>
          <a:prstGeom prst="roundRect">
            <a:avLst>
              <a:gd name="adj" fmla="val 668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0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7F75FE-F80E-F8FF-87B2-02A548D9A6B2}"/>
              </a:ext>
            </a:extLst>
          </p:cNvPr>
          <p:cNvSpPr txBox="1"/>
          <p:nvPr/>
        </p:nvSpPr>
        <p:spPr>
          <a:xfrm>
            <a:off x="825106" y="345227"/>
            <a:ext cx="107856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buClr>
                <a:srgbClr val="FF0000"/>
              </a:buClr>
            </a:pP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Hoàn thành biểu đồ sau: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5D7245-C19D-9E66-36A2-D2DEF8396D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7909" y="1191510"/>
            <a:ext cx="9291454" cy="4401215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ECA752E-9B1F-775A-8C2D-404F39FA4C40}"/>
              </a:ext>
            </a:extLst>
          </p:cNvPr>
          <p:cNvSpPr/>
          <p:nvPr/>
        </p:nvSpPr>
        <p:spPr>
          <a:xfrm>
            <a:off x="2764465" y="2317898"/>
            <a:ext cx="637954" cy="616688"/>
          </a:xfrm>
          <a:prstGeom prst="roundRect">
            <a:avLst/>
          </a:prstGeom>
          <a:ln w="38100">
            <a:solidFill>
              <a:srgbClr val="FF006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0E92903-993D-D02B-979B-4DB8BF080AAF}"/>
              </a:ext>
            </a:extLst>
          </p:cNvPr>
          <p:cNvSpPr/>
          <p:nvPr/>
        </p:nvSpPr>
        <p:spPr>
          <a:xfrm>
            <a:off x="4040373" y="4667694"/>
            <a:ext cx="744278" cy="616688"/>
          </a:xfrm>
          <a:prstGeom prst="roundRect">
            <a:avLst/>
          </a:prstGeom>
          <a:ln w="38100">
            <a:solidFill>
              <a:srgbClr val="FF006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C712875-69D0-9DD7-F9EB-5FB130E71836}"/>
              </a:ext>
            </a:extLst>
          </p:cNvPr>
          <p:cNvSpPr/>
          <p:nvPr/>
        </p:nvSpPr>
        <p:spPr>
          <a:xfrm>
            <a:off x="4061637" y="3434316"/>
            <a:ext cx="637954" cy="616688"/>
          </a:xfrm>
          <a:prstGeom prst="roundRect">
            <a:avLst/>
          </a:prstGeom>
          <a:ln w="38100">
            <a:solidFill>
              <a:srgbClr val="FF006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B3EFDE6-64C4-464A-2A59-3DBBCB6EDA01}"/>
              </a:ext>
            </a:extLst>
          </p:cNvPr>
          <p:cNvSpPr/>
          <p:nvPr/>
        </p:nvSpPr>
        <p:spPr>
          <a:xfrm>
            <a:off x="5252484" y="4667693"/>
            <a:ext cx="925032" cy="616688"/>
          </a:xfrm>
          <a:prstGeom prst="roundRect">
            <a:avLst/>
          </a:prstGeom>
          <a:ln w="38100">
            <a:solidFill>
              <a:srgbClr val="FF006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Ngủ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31DB4FD-466A-15C7-6E8C-43D19EF5F75D}"/>
              </a:ext>
            </a:extLst>
          </p:cNvPr>
          <p:cNvSpPr/>
          <p:nvPr/>
        </p:nvSpPr>
        <p:spPr>
          <a:xfrm>
            <a:off x="5348177" y="1212111"/>
            <a:ext cx="723014" cy="616688"/>
          </a:xfrm>
          <a:prstGeom prst="roundRect">
            <a:avLst/>
          </a:prstGeom>
          <a:ln w="38100">
            <a:solidFill>
              <a:srgbClr val="FF006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A5B18B1E-617C-3C30-A421-47189197DEBF}"/>
              </a:ext>
            </a:extLst>
          </p:cNvPr>
          <p:cNvSpPr/>
          <p:nvPr/>
        </p:nvSpPr>
        <p:spPr>
          <a:xfrm>
            <a:off x="6305107" y="4678326"/>
            <a:ext cx="1403498" cy="733646"/>
          </a:xfrm>
          <a:prstGeom prst="roundRect">
            <a:avLst/>
          </a:prstGeom>
          <a:ln w="38100">
            <a:solidFill>
              <a:srgbClr val="FF006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ngoại</a:t>
            </a:r>
            <a:r>
              <a:rPr lang="en-US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khoá</a:t>
            </a:r>
            <a:endParaRPr lang="en-US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09818BCA-D6E4-3DA0-C20A-3BC66F6ADE62}"/>
              </a:ext>
            </a:extLst>
          </p:cNvPr>
          <p:cNvSpPr/>
          <p:nvPr/>
        </p:nvSpPr>
        <p:spPr>
          <a:xfrm>
            <a:off x="6677246" y="3689498"/>
            <a:ext cx="637954" cy="616688"/>
          </a:xfrm>
          <a:prstGeom prst="roundRect">
            <a:avLst/>
          </a:prstGeom>
          <a:ln w="38100">
            <a:solidFill>
              <a:srgbClr val="FF006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113C334-8E6A-4A3F-20D9-CA39B3BB7EA5}"/>
              </a:ext>
            </a:extLst>
          </p:cNvPr>
          <p:cNvSpPr/>
          <p:nvPr/>
        </p:nvSpPr>
        <p:spPr>
          <a:xfrm>
            <a:off x="7899991" y="4635796"/>
            <a:ext cx="978195" cy="808074"/>
          </a:xfrm>
          <a:prstGeom prst="roundRect">
            <a:avLst/>
          </a:prstGeom>
          <a:ln w="38100">
            <a:solidFill>
              <a:srgbClr val="FF006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endParaRPr lang="en-US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9D5906BB-E9AB-25DD-22C8-9F4ACB5630C5}"/>
              </a:ext>
            </a:extLst>
          </p:cNvPr>
          <p:cNvSpPr/>
          <p:nvPr/>
        </p:nvSpPr>
        <p:spPr>
          <a:xfrm>
            <a:off x="7963785" y="2594345"/>
            <a:ext cx="637954" cy="616688"/>
          </a:xfrm>
          <a:prstGeom prst="roundRect">
            <a:avLst/>
          </a:prstGeom>
          <a:ln w="38100">
            <a:solidFill>
              <a:srgbClr val="FF006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6854888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5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6" grpId="0" animBg="1"/>
      <p:bldP spid="17" grpId="0" animBg="1"/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" name="Picture 1023">
            <a:extLst>
              <a:ext uri="{FF2B5EF4-FFF2-40B4-BE49-F238E27FC236}">
                <a16:creationId xmlns:a16="http://schemas.microsoft.com/office/drawing/2014/main" id="{0FBFA8D8-5AAC-4B00-391B-BBB98BE323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10" t="232" b="8848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47564838-B0D9-1282-4F04-67302282D07C}"/>
              </a:ext>
            </a:extLst>
          </p:cNvPr>
          <p:cNvSpPr/>
          <p:nvPr/>
        </p:nvSpPr>
        <p:spPr>
          <a:xfrm>
            <a:off x="307759" y="236813"/>
            <a:ext cx="11576482" cy="6341540"/>
          </a:xfrm>
          <a:prstGeom prst="roundRect">
            <a:avLst>
              <a:gd name="adj" fmla="val 668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0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7F75FE-F80E-F8FF-87B2-02A548D9A6B2}"/>
              </a:ext>
            </a:extLst>
          </p:cNvPr>
          <p:cNvSpPr txBox="1"/>
          <p:nvPr/>
        </p:nvSpPr>
        <p:spPr>
          <a:xfrm>
            <a:off x="825106" y="345227"/>
            <a:ext cx="1078564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buClr>
                <a:srgbClr val="FF0000"/>
              </a:buClr>
            </a:pP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 thông tin sau:</a:t>
            </a:r>
          </a:p>
          <a:p>
            <a:pPr lvl="0" algn="just">
              <a:buClr>
                <a:srgbClr val="FF0000"/>
              </a:buClr>
            </a:pPr>
            <a:r>
              <a:rPr lang="vi-VN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 2020, Việt nam xuất khẩu (ước tính đạt) 6,15 triệu tấn gạo, thu được 3,07 tỉ đô la Mỹ. Biểu đồ hình quạt tròn ở hình dưới đây biểu diễn khối lượng xuất khẩu của mỗi loại gạo trong tổng số gạo xuất khẩu (tính theo tỉ số phần trăm).</a:t>
            </a:r>
            <a:endParaRPr kumimoji="0" lang="en-US" sz="280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628BC2D-A08A-777B-6AD3-7BC25307E562}"/>
              </a:ext>
            </a:extLst>
          </p:cNvPr>
          <p:cNvGrpSpPr/>
          <p:nvPr/>
        </p:nvGrpSpPr>
        <p:grpSpPr>
          <a:xfrm>
            <a:off x="61899" y="96283"/>
            <a:ext cx="1035484" cy="865632"/>
            <a:chOff x="1398928" y="934998"/>
            <a:chExt cx="1010302" cy="844581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0B829AFC-22D8-0392-F22C-06DC2738F28A}"/>
                </a:ext>
              </a:extLst>
            </p:cNvPr>
            <p:cNvSpPr/>
            <p:nvPr/>
          </p:nvSpPr>
          <p:spPr>
            <a:xfrm>
              <a:off x="1398928" y="934998"/>
              <a:ext cx="832664" cy="844581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8FE86B8-2B0B-445B-A321-5F6F8CFBD249}"/>
                </a:ext>
              </a:extLst>
            </p:cNvPr>
            <p:cNvSpPr txBox="1"/>
            <p:nvPr/>
          </p:nvSpPr>
          <p:spPr>
            <a:xfrm>
              <a:off x="1576566" y="1019048"/>
              <a:ext cx="832664" cy="6906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5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7ECC7A38-550B-3D3D-2830-FC9B66D20F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8592" y="2728871"/>
            <a:ext cx="9187468" cy="350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9040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" name="Picture 1023">
            <a:extLst>
              <a:ext uri="{FF2B5EF4-FFF2-40B4-BE49-F238E27FC236}">
                <a16:creationId xmlns:a16="http://schemas.microsoft.com/office/drawing/2014/main" id="{0FBFA8D8-5AAC-4B00-391B-BBB98BE32369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110" t="232" b="8848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47564838-B0D9-1282-4F04-67302282D07C}"/>
              </a:ext>
            </a:extLst>
          </p:cNvPr>
          <p:cNvSpPr/>
          <p:nvPr/>
        </p:nvSpPr>
        <p:spPr>
          <a:xfrm>
            <a:off x="307759" y="236813"/>
            <a:ext cx="11576482" cy="6341540"/>
          </a:xfrm>
          <a:prstGeom prst="roundRect">
            <a:avLst>
              <a:gd name="adj" fmla="val 668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0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 descr="A cartoon of a elephant&#10;&#10;AI-generated content may be incorrect.">
            <a:extLst>
              <a:ext uri="{FF2B5EF4-FFF2-40B4-BE49-F238E27FC236}">
                <a16:creationId xmlns:a16="http://schemas.microsoft.com/office/drawing/2014/main" id="{C61F0014-7698-FB2B-DF1F-FBE152856F4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422" y="1499189"/>
            <a:ext cx="4808964" cy="4816549"/>
          </a:xfrm>
          <a:prstGeom prst="rect">
            <a:avLst/>
          </a:prstGeom>
        </p:spPr>
      </p:pic>
      <p:pic>
        <p:nvPicPr>
          <p:cNvPr id="4" name="1">
            <a:hlinkClick r:id="" action="ppaction://media"/>
            <a:extLst>
              <a:ext uri="{FF2B5EF4-FFF2-40B4-BE49-F238E27FC236}">
                <a16:creationId xmlns:a16="http://schemas.microsoft.com/office/drawing/2014/main" id="{4DF5EBEE-5DFC-AD0E-B1D2-FE4E3B93F8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708270" y="174256"/>
            <a:ext cx="406400" cy="406400"/>
          </a:xfrm>
          <a:prstGeom prst="rect">
            <a:avLst/>
          </a:prstGeom>
        </p:spPr>
      </p:pic>
      <p:pic>
        <p:nvPicPr>
          <p:cNvPr id="5" name="2">
            <a:hlinkClick r:id="" action="ppaction://media"/>
            <a:extLst>
              <a:ext uri="{FF2B5EF4-FFF2-40B4-BE49-F238E27FC236}">
                <a16:creationId xmlns:a16="http://schemas.microsoft.com/office/drawing/2014/main" id="{7B3BE328-52CF-A3A6-D58E-8C07B0B1258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665740" y="780312"/>
            <a:ext cx="406400" cy="406400"/>
          </a:xfrm>
          <a:prstGeom prst="rect">
            <a:avLst/>
          </a:prstGeom>
        </p:spPr>
      </p:pic>
      <p:pic>
        <p:nvPicPr>
          <p:cNvPr id="11" name="3">
            <a:hlinkClick r:id="" action="ppaction://media"/>
            <a:extLst>
              <a:ext uri="{FF2B5EF4-FFF2-40B4-BE49-F238E27FC236}">
                <a16:creationId xmlns:a16="http://schemas.microsoft.com/office/drawing/2014/main" id="{7F0B0491-3785-9FBF-8961-BCDDECC17F0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687005" y="1418265"/>
            <a:ext cx="406400" cy="406400"/>
          </a:xfrm>
          <a:prstGeom prst="rect">
            <a:avLst/>
          </a:prstGeom>
        </p:spPr>
      </p:pic>
      <p:pic>
        <p:nvPicPr>
          <p:cNvPr id="12" name="4">
            <a:hlinkClick r:id="" action="ppaction://media"/>
            <a:extLst>
              <a:ext uri="{FF2B5EF4-FFF2-40B4-BE49-F238E27FC236}">
                <a16:creationId xmlns:a16="http://schemas.microsoft.com/office/drawing/2014/main" id="{51EE3F7F-7D6A-9782-C745-13463E8162DD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676372" y="206685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9820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5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45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88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" name="Picture 1023">
            <a:extLst>
              <a:ext uri="{FF2B5EF4-FFF2-40B4-BE49-F238E27FC236}">
                <a16:creationId xmlns:a16="http://schemas.microsoft.com/office/drawing/2014/main" id="{0FBFA8D8-5AAC-4B00-391B-BBB98BE323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10" t="232" b="8848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47564838-B0D9-1282-4F04-67302282D07C}"/>
              </a:ext>
            </a:extLst>
          </p:cNvPr>
          <p:cNvSpPr/>
          <p:nvPr/>
        </p:nvSpPr>
        <p:spPr>
          <a:xfrm>
            <a:off x="307759" y="236813"/>
            <a:ext cx="11576482" cy="6341540"/>
          </a:xfrm>
          <a:prstGeom prst="roundRect">
            <a:avLst>
              <a:gd name="adj" fmla="val 668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0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7F75FE-F80E-F8FF-87B2-02A548D9A6B2}"/>
              </a:ext>
            </a:extLst>
          </p:cNvPr>
          <p:cNvSpPr txBox="1"/>
          <p:nvPr/>
        </p:nvSpPr>
        <p:spPr>
          <a:xfrm>
            <a:off x="825106" y="345227"/>
            <a:ext cx="1078564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buClr>
                <a:srgbClr val="FF0000"/>
              </a:buClr>
            </a:pP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 thu thập số liệu của các bạn trong tổ em về một trong các thông tin sau: chiều cao, cân nặng, thời gian đọc sách trong tuần, thời gian chơi thể thao trong tuần, … rồi lựa chọn cách biểu diễn số liệu thống kê đó.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628BC2D-A08A-777B-6AD3-7BC25307E562}"/>
              </a:ext>
            </a:extLst>
          </p:cNvPr>
          <p:cNvGrpSpPr/>
          <p:nvPr/>
        </p:nvGrpSpPr>
        <p:grpSpPr>
          <a:xfrm>
            <a:off x="61899" y="96283"/>
            <a:ext cx="1035484" cy="865632"/>
            <a:chOff x="1398928" y="934998"/>
            <a:chExt cx="1010302" cy="844581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0B829AFC-22D8-0392-F22C-06DC2738F28A}"/>
                </a:ext>
              </a:extLst>
            </p:cNvPr>
            <p:cNvSpPr/>
            <p:nvPr/>
          </p:nvSpPr>
          <p:spPr>
            <a:xfrm>
              <a:off x="1398928" y="934998"/>
              <a:ext cx="832664" cy="844581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8FE86B8-2B0B-445B-A321-5F6F8CFBD249}"/>
                </a:ext>
              </a:extLst>
            </p:cNvPr>
            <p:cNvSpPr txBox="1"/>
            <p:nvPr/>
          </p:nvSpPr>
          <p:spPr>
            <a:xfrm>
              <a:off x="1576566" y="1019048"/>
              <a:ext cx="832664" cy="6906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6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A342CA3E-D3E7-59FE-E421-C2A92FC615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850730"/>
              </p:ext>
            </p:extLst>
          </p:nvPr>
        </p:nvGraphicFramePr>
        <p:xfrm>
          <a:off x="637953" y="2612683"/>
          <a:ext cx="10834575" cy="2926080"/>
        </p:xfrm>
        <a:graphic>
          <a:graphicData uri="http://schemas.openxmlformats.org/drawingml/2006/table">
            <a:tbl>
              <a:tblPr/>
              <a:tblGrid>
                <a:gridCol w="3031839">
                  <a:extLst>
                    <a:ext uri="{9D8B030D-6E8A-4147-A177-3AD203B41FA5}">
                      <a16:colId xmlns:a16="http://schemas.microsoft.com/office/drawing/2014/main" val="1594951702"/>
                    </a:ext>
                  </a:extLst>
                </a:gridCol>
                <a:gridCol w="975342">
                  <a:extLst>
                    <a:ext uri="{9D8B030D-6E8A-4147-A177-3AD203B41FA5}">
                      <a16:colId xmlns:a16="http://schemas.microsoft.com/office/drawing/2014/main" val="516675919"/>
                    </a:ext>
                  </a:extLst>
                </a:gridCol>
                <a:gridCol w="975342">
                  <a:extLst>
                    <a:ext uri="{9D8B030D-6E8A-4147-A177-3AD203B41FA5}">
                      <a16:colId xmlns:a16="http://schemas.microsoft.com/office/drawing/2014/main" val="234618189"/>
                    </a:ext>
                  </a:extLst>
                </a:gridCol>
                <a:gridCol w="975342">
                  <a:extLst>
                    <a:ext uri="{9D8B030D-6E8A-4147-A177-3AD203B41FA5}">
                      <a16:colId xmlns:a16="http://schemas.microsoft.com/office/drawing/2014/main" val="11090410"/>
                    </a:ext>
                  </a:extLst>
                </a:gridCol>
                <a:gridCol w="975342">
                  <a:extLst>
                    <a:ext uri="{9D8B030D-6E8A-4147-A177-3AD203B41FA5}">
                      <a16:colId xmlns:a16="http://schemas.microsoft.com/office/drawing/2014/main" val="3103081886"/>
                    </a:ext>
                  </a:extLst>
                </a:gridCol>
                <a:gridCol w="975342">
                  <a:extLst>
                    <a:ext uri="{9D8B030D-6E8A-4147-A177-3AD203B41FA5}">
                      <a16:colId xmlns:a16="http://schemas.microsoft.com/office/drawing/2014/main" val="2894590901"/>
                    </a:ext>
                  </a:extLst>
                </a:gridCol>
                <a:gridCol w="975342">
                  <a:extLst>
                    <a:ext uri="{9D8B030D-6E8A-4147-A177-3AD203B41FA5}">
                      <a16:colId xmlns:a16="http://schemas.microsoft.com/office/drawing/2014/main" val="2263325348"/>
                    </a:ext>
                  </a:extLst>
                </a:gridCol>
                <a:gridCol w="975342">
                  <a:extLst>
                    <a:ext uri="{9D8B030D-6E8A-4147-A177-3AD203B41FA5}">
                      <a16:colId xmlns:a16="http://schemas.microsoft.com/office/drawing/2014/main" val="2056827977"/>
                    </a:ext>
                  </a:extLst>
                </a:gridCol>
                <a:gridCol w="975342">
                  <a:extLst>
                    <a:ext uri="{9D8B030D-6E8A-4147-A177-3AD203B41FA5}">
                      <a16:colId xmlns:a16="http://schemas.microsoft.com/office/drawing/2014/main" val="368219444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b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</a:b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8C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8C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Việt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8C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Trung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8C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Mai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8C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Nam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8C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Linh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8C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An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8C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Hằng</a:t>
                      </a:r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8C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6605207"/>
                  </a:ext>
                </a:extLst>
              </a:tr>
              <a:tr h="18368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Thời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gian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đọc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sách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trong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tuần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ctr"/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(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giờ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)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3,5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1,75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5,25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4,5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1244636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vi-VN" sz="2400" b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Thời gian chơi thể thao trong tuần</a:t>
                      </a:r>
                      <a:endParaRPr lang="vi-VN" sz="240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ctr"/>
                      <a:r>
                        <a:rPr lang="vi-VN" sz="2400" b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(giờ)</a:t>
                      </a:r>
                      <a:endParaRPr lang="vi-VN" sz="240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3,5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3,15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6,5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4,5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88907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600265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FA2F6A4-3AD0-A7FF-65B9-486A09DF9F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25" b="839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9FC5210-2F43-C3A5-F05F-6ED6D2BF38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0407" y="147902"/>
            <a:ext cx="6782907" cy="5105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3764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11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5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Đ-BABYLON">
            <a:hlinkClick r:id="" action="ppaction://media"/>
            <a:extLst>
              <a:ext uri="{FF2B5EF4-FFF2-40B4-BE49-F238E27FC236}">
                <a16:creationId xmlns:a16="http://schemas.microsoft.com/office/drawing/2014/main" id="{9CF1AD64-98C0-365E-DEAC-53A5A357A48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5816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0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A124F14-E937-A67D-63F8-B41C7E69CD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320"/>
            <a:ext cx="12192000" cy="6858000"/>
          </a:xfrm>
          <a:prstGeom prst="rect">
            <a:avLst/>
          </a:prstGeom>
        </p:spPr>
      </p:pic>
      <p:sp>
        <p:nvSpPr>
          <p:cNvPr id="22" name="Rectangle: Rounded Corners 9">
            <a:extLst>
              <a:ext uri="{FF2B5EF4-FFF2-40B4-BE49-F238E27FC236}">
                <a16:creationId xmlns:a16="http://schemas.microsoft.com/office/drawing/2014/main" id="{DDC3F2F5-2CF8-E2A3-A8C6-52407F93103B}"/>
              </a:ext>
            </a:extLst>
          </p:cNvPr>
          <p:cNvSpPr/>
          <p:nvPr/>
        </p:nvSpPr>
        <p:spPr>
          <a:xfrm>
            <a:off x="1103622" y="1120253"/>
            <a:ext cx="10025409" cy="5144069"/>
          </a:xfrm>
          <a:custGeom>
            <a:avLst/>
            <a:gdLst>
              <a:gd name="connsiteX0" fmla="*/ 0 w 10025409"/>
              <a:gd name="connsiteY0" fmla="*/ 512966 h 5144069"/>
              <a:gd name="connsiteX1" fmla="*/ 539359 w 10025409"/>
              <a:gd name="connsiteY1" fmla="*/ 0 h 5144069"/>
              <a:gd name="connsiteX2" fmla="*/ 9486049 w 10025409"/>
              <a:gd name="connsiteY2" fmla="*/ 0 h 5144069"/>
              <a:gd name="connsiteX3" fmla="*/ 10025409 w 10025409"/>
              <a:gd name="connsiteY3" fmla="*/ 512966 h 5144069"/>
              <a:gd name="connsiteX4" fmla="*/ 10025409 w 10025409"/>
              <a:gd name="connsiteY4" fmla="*/ 4631101 h 5144069"/>
              <a:gd name="connsiteX5" fmla="*/ 9486049 w 10025409"/>
              <a:gd name="connsiteY5" fmla="*/ 5144069 h 5144069"/>
              <a:gd name="connsiteX6" fmla="*/ 539359 w 10025409"/>
              <a:gd name="connsiteY6" fmla="*/ 5144069 h 5144069"/>
              <a:gd name="connsiteX7" fmla="*/ 0 w 10025409"/>
              <a:gd name="connsiteY7" fmla="*/ 4631101 h 5144069"/>
              <a:gd name="connsiteX8" fmla="*/ 0 w 10025409"/>
              <a:gd name="connsiteY8" fmla="*/ 512966 h 5144069"/>
              <a:gd name="connsiteX0" fmla="*/ 0 w 10025409"/>
              <a:gd name="connsiteY0" fmla="*/ 512966 h 5144069"/>
              <a:gd name="connsiteX1" fmla="*/ 539359 w 10025409"/>
              <a:gd name="connsiteY1" fmla="*/ 0 h 5144069"/>
              <a:gd name="connsiteX2" fmla="*/ 9486049 w 10025409"/>
              <a:gd name="connsiteY2" fmla="*/ 0 h 5144069"/>
              <a:gd name="connsiteX3" fmla="*/ 10025409 w 10025409"/>
              <a:gd name="connsiteY3" fmla="*/ 512966 h 5144069"/>
              <a:gd name="connsiteX4" fmla="*/ 10025409 w 10025409"/>
              <a:gd name="connsiteY4" fmla="*/ 4631101 h 5144069"/>
              <a:gd name="connsiteX5" fmla="*/ 9486049 w 10025409"/>
              <a:gd name="connsiteY5" fmla="*/ 5144069 h 5144069"/>
              <a:gd name="connsiteX6" fmla="*/ 539359 w 10025409"/>
              <a:gd name="connsiteY6" fmla="*/ 5144069 h 5144069"/>
              <a:gd name="connsiteX7" fmla="*/ 0 w 10025409"/>
              <a:gd name="connsiteY7" fmla="*/ 4631101 h 5144069"/>
              <a:gd name="connsiteX8" fmla="*/ 0 w 10025409"/>
              <a:gd name="connsiteY8" fmla="*/ 512966 h 5144069"/>
              <a:gd name="connsiteX0" fmla="*/ 0 w 10025409"/>
              <a:gd name="connsiteY0" fmla="*/ 512966 h 5144069"/>
              <a:gd name="connsiteX1" fmla="*/ 539359 w 10025409"/>
              <a:gd name="connsiteY1" fmla="*/ 0 h 5144069"/>
              <a:gd name="connsiteX2" fmla="*/ 9486049 w 10025409"/>
              <a:gd name="connsiteY2" fmla="*/ 0 h 5144069"/>
              <a:gd name="connsiteX3" fmla="*/ 10025409 w 10025409"/>
              <a:gd name="connsiteY3" fmla="*/ 512966 h 5144069"/>
              <a:gd name="connsiteX4" fmla="*/ 10025409 w 10025409"/>
              <a:gd name="connsiteY4" fmla="*/ 4631101 h 5144069"/>
              <a:gd name="connsiteX5" fmla="*/ 9486049 w 10025409"/>
              <a:gd name="connsiteY5" fmla="*/ 5144069 h 5144069"/>
              <a:gd name="connsiteX6" fmla="*/ 539359 w 10025409"/>
              <a:gd name="connsiteY6" fmla="*/ 5144069 h 5144069"/>
              <a:gd name="connsiteX7" fmla="*/ 0 w 10025409"/>
              <a:gd name="connsiteY7" fmla="*/ 4631101 h 5144069"/>
              <a:gd name="connsiteX8" fmla="*/ 0 w 10025409"/>
              <a:gd name="connsiteY8" fmla="*/ 512966 h 51440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25409" h="5144069" fill="none" extrusionOk="0">
                <a:moveTo>
                  <a:pt x="0" y="512966"/>
                </a:moveTo>
                <a:cubicBezTo>
                  <a:pt x="3613" y="334561"/>
                  <a:pt x="281783" y="72725"/>
                  <a:pt x="539359" y="0"/>
                </a:cubicBezTo>
                <a:cubicBezTo>
                  <a:pt x="4354421" y="80865"/>
                  <a:pt x="6968881" y="434030"/>
                  <a:pt x="9486049" y="0"/>
                </a:cubicBezTo>
                <a:cubicBezTo>
                  <a:pt x="9775241" y="-64175"/>
                  <a:pt x="9905141" y="192131"/>
                  <a:pt x="10025409" y="512966"/>
                </a:cubicBezTo>
                <a:cubicBezTo>
                  <a:pt x="10225394" y="2313671"/>
                  <a:pt x="9883650" y="4148739"/>
                  <a:pt x="10025409" y="4631101"/>
                </a:cubicBezTo>
                <a:cubicBezTo>
                  <a:pt x="10046392" y="4802209"/>
                  <a:pt x="9713511" y="5064567"/>
                  <a:pt x="9486049" y="5144069"/>
                </a:cubicBezTo>
                <a:cubicBezTo>
                  <a:pt x="6016708" y="5173896"/>
                  <a:pt x="2905020" y="5064763"/>
                  <a:pt x="539359" y="5144069"/>
                </a:cubicBezTo>
                <a:cubicBezTo>
                  <a:pt x="298639" y="5137563"/>
                  <a:pt x="-132944" y="4941028"/>
                  <a:pt x="0" y="4631101"/>
                </a:cubicBezTo>
                <a:cubicBezTo>
                  <a:pt x="103980" y="2580356"/>
                  <a:pt x="-20309" y="1150101"/>
                  <a:pt x="0" y="512966"/>
                </a:cubicBezTo>
                <a:close/>
              </a:path>
              <a:path w="10025409" h="5144069" stroke="0" extrusionOk="0">
                <a:moveTo>
                  <a:pt x="0" y="512966"/>
                </a:moveTo>
                <a:cubicBezTo>
                  <a:pt x="11070" y="268728"/>
                  <a:pt x="252338" y="-66694"/>
                  <a:pt x="539359" y="0"/>
                </a:cubicBezTo>
                <a:cubicBezTo>
                  <a:pt x="3347598" y="-277470"/>
                  <a:pt x="7361259" y="233992"/>
                  <a:pt x="9486049" y="0"/>
                </a:cubicBezTo>
                <a:cubicBezTo>
                  <a:pt x="9659062" y="-424"/>
                  <a:pt x="10112360" y="231908"/>
                  <a:pt x="10025409" y="512966"/>
                </a:cubicBezTo>
                <a:cubicBezTo>
                  <a:pt x="10324655" y="1454208"/>
                  <a:pt x="10312190" y="3363888"/>
                  <a:pt x="10025409" y="4631101"/>
                </a:cubicBezTo>
                <a:cubicBezTo>
                  <a:pt x="10036643" y="4851338"/>
                  <a:pt x="9700385" y="5114534"/>
                  <a:pt x="9486049" y="5144069"/>
                </a:cubicBezTo>
                <a:cubicBezTo>
                  <a:pt x="6514575" y="4248914"/>
                  <a:pt x="2984404" y="5919044"/>
                  <a:pt x="539359" y="5144069"/>
                </a:cubicBezTo>
                <a:cubicBezTo>
                  <a:pt x="246918" y="5174529"/>
                  <a:pt x="-28009" y="4851981"/>
                  <a:pt x="0" y="4631101"/>
                </a:cubicBezTo>
                <a:cubicBezTo>
                  <a:pt x="37626" y="2628621"/>
                  <a:pt x="57880" y="1134240"/>
                  <a:pt x="0" y="512966"/>
                </a:cubicBezTo>
                <a:close/>
              </a:path>
              <a:path w="10025409" h="5144069" fill="none" stroke="0" extrusionOk="0">
                <a:moveTo>
                  <a:pt x="0" y="512966"/>
                </a:moveTo>
                <a:cubicBezTo>
                  <a:pt x="87441" y="222695"/>
                  <a:pt x="301471" y="17206"/>
                  <a:pt x="539359" y="0"/>
                </a:cubicBezTo>
                <a:cubicBezTo>
                  <a:pt x="5058291" y="427146"/>
                  <a:pt x="6571814" y="269498"/>
                  <a:pt x="9486049" y="0"/>
                </a:cubicBezTo>
                <a:cubicBezTo>
                  <a:pt x="9761953" y="-35179"/>
                  <a:pt x="10003422" y="121323"/>
                  <a:pt x="10025409" y="512966"/>
                </a:cubicBezTo>
                <a:cubicBezTo>
                  <a:pt x="10154279" y="2197155"/>
                  <a:pt x="10006783" y="4038853"/>
                  <a:pt x="10025409" y="4631101"/>
                </a:cubicBezTo>
                <a:cubicBezTo>
                  <a:pt x="10009722" y="4917499"/>
                  <a:pt x="9693004" y="5082101"/>
                  <a:pt x="9486049" y="5144069"/>
                </a:cubicBezTo>
                <a:cubicBezTo>
                  <a:pt x="5508757" y="4835924"/>
                  <a:pt x="3575786" y="5071065"/>
                  <a:pt x="539359" y="5144069"/>
                </a:cubicBezTo>
                <a:cubicBezTo>
                  <a:pt x="194705" y="5115306"/>
                  <a:pt x="-68665" y="4882490"/>
                  <a:pt x="0" y="4631101"/>
                </a:cubicBezTo>
                <a:cubicBezTo>
                  <a:pt x="-78683" y="2774599"/>
                  <a:pt x="-65601" y="1185681"/>
                  <a:pt x="0" y="512966"/>
                </a:cubicBezTo>
                <a:close/>
              </a:path>
              <a:path w="10025409" h="5144069" fill="none" stroke="0" extrusionOk="0">
                <a:moveTo>
                  <a:pt x="0" y="512966"/>
                </a:moveTo>
                <a:cubicBezTo>
                  <a:pt x="51054" y="303570"/>
                  <a:pt x="290183" y="94852"/>
                  <a:pt x="539359" y="0"/>
                </a:cubicBezTo>
                <a:cubicBezTo>
                  <a:pt x="4937898" y="227167"/>
                  <a:pt x="6820758" y="220836"/>
                  <a:pt x="9486049" y="0"/>
                </a:cubicBezTo>
                <a:cubicBezTo>
                  <a:pt x="9771639" y="-44459"/>
                  <a:pt x="9939297" y="195567"/>
                  <a:pt x="10025409" y="512966"/>
                </a:cubicBezTo>
                <a:cubicBezTo>
                  <a:pt x="10201712" y="2280015"/>
                  <a:pt x="9918325" y="4106020"/>
                  <a:pt x="10025409" y="4631101"/>
                </a:cubicBezTo>
                <a:cubicBezTo>
                  <a:pt x="10014473" y="4850525"/>
                  <a:pt x="9690133" y="5086329"/>
                  <a:pt x="9486049" y="5144069"/>
                </a:cubicBezTo>
                <a:cubicBezTo>
                  <a:pt x="5212624" y="4983362"/>
                  <a:pt x="3691048" y="5183736"/>
                  <a:pt x="539359" y="5144069"/>
                </a:cubicBezTo>
                <a:cubicBezTo>
                  <a:pt x="228965" y="5135517"/>
                  <a:pt x="-107825" y="4921287"/>
                  <a:pt x="0" y="4631101"/>
                </a:cubicBezTo>
                <a:cubicBezTo>
                  <a:pt x="36198" y="2752205"/>
                  <a:pt x="-74852" y="1194747"/>
                  <a:pt x="0" y="512966"/>
                </a:cubicBezTo>
                <a:close/>
              </a:path>
            </a:pathLst>
          </a:custGeom>
          <a:solidFill>
            <a:srgbClr val="E1E2FF"/>
          </a:solidFill>
          <a:ln w="38100">
            <a:solidFill>
              <a:srgbClr val="012792"/>
            </a:solidFill>
            <a:extLst>
              <a:ext uri="{C807C97D-BFC1-408E-A445-0C87EB9F89A2}">
                <ask:lineSketchStyleProps xmlns:ask="http://schemas.microsoft.com/office/drawing/2018/sketchyshapes" sd="852854689">
                  <a:custGeom>
                    <a:avLst/>
                    <a:gdLst>
                      <a:gd name="connsiteX0" fmla="*/ 0 w 10025409"/>
                      <a:gd name="connsiteY0" fmla="*/ 444343 h 4455910"/>
                      <a:gd name="connsiteX1" fmla="*/ 539359 w 10025409"/>
                      <a:gd name="connsiteY1" fmla="*/ 0 h 4455910"/>
                      <a:gd name="connsiteX2" fmla="*/ 9486049 w 10025409"/>
                      <a:gd name="connsiteY2" fmla="*/ 0 h 4455910"/>
                      <a:gd name="connsiteX3" fmla="*/ 10025409 w 10025409"/>
                      <a:gd name="connsiteY3" fmla="*/ 444343 h 4455910"/>
                      <a:gd name="connsiteX4" fmla="*/ 10025409 w 10025409"/>
                      <a:gd name="connsiteY4" fmla="*/ 4011566 h 4455910"/>
                      <a:gd name="connsiteX5" fmla="*/ 9486049 w 10025409"/>
                      <a:gd name="connsiteY5" fmla="*/ 4455910 h 4455910"/>
                      <a:gd name="connsiteX6" fmla="*/ 539359 w 10025409"/>
                      <a:gd name="connsiteY6" fmla="*/ 4455910 h 4455910"/>
                      <a:gd name="connsiteX7" fmla="*/ 0 w 10025409"/>
                      <a:gd name="connsiteY7" fmla="*/ 4011566 h 4455910"/>
                      <a:gd name="connsiteX8" fmla="*/ 0 w 10025409"/>
                      <a:gd name="connsiteY8" fmla="*/ 444343 h 4455910"/>
                      <a:gd name="connsiteX0" fmla="*/ 0 w 10025409"/>
                      <a:gd name="connsiteY0" fmla="*/ 444343 h 4455910"/>
                      <a:gd name="connsiteX1" fmla="*/ 539359 w 10025409"/>
                      <a:gd name="connsiteY1" fmla="*/ 0 h 4455910"/>
                      <a:gd name="connsiteX2" fmla="*/ 9486049 w 10025409"/>
                      <a:gd name="connsiteY2" fmla="*/ 0 h 4455910"/>
                      <a:gd name="connsiteX3" fmla="*/ 10025409 w 10025409"/>
                      <a:gd name="connsiteY3" fmla="*/ 444343 h 4455910"/>
                      <a:gd name="connsiteX4" fmla="*/ 10025409 w 10025409"/>
                      <a:gd name="connsiteY4" fmla="*/ 4011566 h 4455910"/>
                      <a:gd name="connsiteX5" fmla="*/ 9486049 w 10025409"/>
                      <a:gd name="connsiteY5" fmla="*/ 4455910 h 4455910"/>
                      <a:gd name="connsiteX6" fmla="*/ 539359 w 10025409"/>
                      <a:gd name="connsiteY6" fmla="*/ 4455910 h 4455910"/>
                      <a:gd name="connsiteX7" fmla="*/ 0 w 10025409"/>
                      <a:gd name="connsiteY7" fmla="*/ 4011566 h 4455910"/>
                      <a:gd name="connsiteX8" fmla="*/ 0 w 10025409"/>
                      <a:gd name="connsiteY8" fmla="*/ 444343 h 44559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0025409" h="4455910" fill="none" extrusionOk="0">
                        <a:moveTo>
                          <a:pt x="0" y="444343"/>
                        </a:moveTo>
                        <a:cubicBezTo>
                          <a:pt x="1974" y="251371"/>
                          <a:pt x="270364" y="46395"/>
                          <a:pt x="539359" y="0"/>
                        </a:cubicBezTo>
                        <a:cubicBezTo>
                          <a:pt x="4690406" y="52774"/>
                          <a:pt x="6855090" y="156313"/>
                          <a:pt x="9486049" y="0"/>
                        </a:cubicBezTo>
                        <a:cubicBezTo>
                          <a:pt x="9778910" y="-33710"/>
                          <a:pt x="9936323" y="174599"/>
                          <a:pt x="10025409" y="444343"/>
                        </a:cubicBezTo>
                        <a:cubicBezTo>
                          <a:pt x="10189989" y="1983635"/>
                          <a:pt x="9897812" y="3569530"/>
                          <a:pt x="10025409" y="4011566"/>
                        </a:cubicBezTo>
                        <a:cubicBezTo>
                          <a:pt x="10038594" y="4194067"/>
                          <a:pt x="9740238" y="4412998"/>
                          <a:pt x="9486049" y="4455910"/>
                        </a:cubicBezTo>
                        <a:cubicBezTo>
                          <a:pt x="5329374" y="4484924"/>
                          <a:pt x="3928410" y="4429523"/>
                          <a:pt x="539359" y="4455910"/>
                        </a:cubicBezTo>
                        <a:cubicBezTo>
                          <a:pt x="260463" y="4454013"/>
                          <a:pt x="-85123" y="4271841"/>
                          <a:pt x="0" y="4011566"/>
                        </a:cubicBezTo>
                        <a:cubicBezTo>
                          <a:pt x="62294" y="2302388"/>
                          <a:pt x="-12035" y="1014733"/>
                          <a:pt x="0" y="444343"/>
                        </a:cubicBezTo>
                        <a:close/>
                      </a:path>
                      <a:path w="10025409" h="4455910" stroke="0" extrusionOk="0">
                        <a:moveTo>
                          <a:pt x="0" y="444343"/>
                        </a:moveTo>
                        <a:cubicBezTo>
                          <a:pt x="19601" y="215080"/>
                          <a:pt x="257081" y="-16311"/>
                          <a:pt x="539359" y="0"/>
                        </a:cubicBezTo>
                        <a:cubicBezTo>
                          <a:pt x="3316843" y="56161"/>
                          <a:pt x="7254288" y="76375"/>
                          <a:pt x="9486049" y="0"/>
                        </a:cubicBezTo>
                        <a:cubicBezTo>
                          <a:pt x="9717435" y="-5467"/>
                          <a:pt x="10056078" y="190361"/>
                          <a:pt x="10025409" y="444343"/>
                        </a:cubicBezTo>
                        <a:cubicBezTo>
                          <a:pt x="10110684" y="1281984"/>
                          <a:pt x="10193387" y="2892073"/>
                          <a:pt x="10025409" y="4011566"/>
                        </a:cubicBezTo>
                        <a:cubicBezTo>
                          <a:pt x="10024974" y="4238215"/>
                          <a:pt x="9725076" y="4442171"/>
                          <a:pt x="9486049" y="4455910"/>
                        </a:cubicBezTo>
                        <a:cubicBezTo>
                          <a:pt x="6468318" y="4095492"/>
                          <a:pt x="3042111" y="4783396"/>
                          <a:pt x="539359" y="4455910"/>
                        </a:cubicBezTo>
                        <a:cubicBezTo>
                          <a:pt x="240556" y="4466425"/>
                          <a:pt x="-18662" y="4241967"/>
                          <a:pt x="0" y="4011566"/>
                        </a:cubicBezTo>
                        <a:cubicBezTo>
                          <a:pt x="33027" y="2332474"/>
                          <a:pt x="52599" y="1054861"/>
                          <a:pt x="0" y="444343"/>
                        </a:cubicBezTo>
                        <a:close/>
                      </a:path>
                      <a:path w="10025409" h="4455910" fill="none" stroke="0" extrusionOk="0">
                        <a:moveTo>
                          <a:pt x="0" y="444343"/>
                        </a:moveTo>
                        <a:cubicBezTo>
                          <a:pt x="39915" y="214548"/>
                          <a:pt x="264236" y="42476"/>
                          <a:pt x="539359" y="0"/>
                        </a:cubicBezTo>
                        <a:cubicBezTo>
                          <a:pt x="4819013" y="116660"/>
                          <a:pt x="6715304" y="147925"/>
                          <a:pt x="9486049" y="0"/>
                        </a:cubicBezTo>
                        <a:cubicBezTo>
                          <a:pt x="9759364" y="-22118"/>
                          <a:pt x="9991132" y="157252"/>
                          <a:pt x="10025409" y="444343"/>
                        </a:cubicBezTo>
                        <a:cubicBezTo>
                          <a:pt x="10190595" y="1863933"/>
                          <a:pt x="9966636" y="3474898"/>
                          <a:pt x="10025409" y="4011566"/>
                        </a:cubicBezTo>
                        <a:cubicBezTo>
                          <a:pt x="9981633" y="4255672"/>
                          <a:pt x="9709031" y="4420308"/>
                          <a:pt x="9486049" y="4455910"/>
                        </a:cubicBezTo>
                        <a:cubicBezTo>
                          <a:pt x="5277363" y="4357109"/>
                          <a:pt x="3769854" y="4481139"/>
                          <a:pt x="539359" y="4455910"/>
                        </a:cubicBezTo>
                        <a:cubicBezTo>
                          <a:pt x="220007" y="4447868"/>
                          <a:pt x="-59449" y="4264727"/>
                          <a:pt x="0" y="4011566"/>
                        </a:cubicBezTo>
                        <a:cubicBezTo>
                          <a:pt x="35279" y="2365710"/>
                          <a:pt x="-51449" y="1066802"/>
                          <a:pt x="0" y="444343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Hộp Văn bản 1">
            <a:extLst>
              <a:ext uri="{FF2B5EF4-FFF2-40B4-BE49-F238E27FC236}">
                <a16:creationId xmlns:a16="http://schemas.microsoft.com/office/drawing/2014/main" id="{D8384F11-E43F-0C0A-4320-92E507C309C0}"/>
              </a:ext>
            </a:extLst>
          </p:cNvPr>
          <p:cNvSpPr txBox="1"/>
          <p:nvPr/>
        </p:nvSpPr>
        <p:spPr>
          <a:xfrm>
            <a:off x="1800701" y="1355819"/>
            <a:ext cx="87807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E97132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Thứ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E97132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…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E97132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ngày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E97132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…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E97132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tháng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E97132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…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E97132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năm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E97132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…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EB9E9593-BAAE-E9C9-457A-2B4A6E25C3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06883">
            <a:off x="608063" y="88987"/>
            <a:ext cx="1578705" cy="1578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89496DCE-D059-0EA3-15E7-BFA2EE344A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18385">
            <a:off x="10017155" y="167346"/>
            <a:ext cx="1927977" cy="1927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BB723E7-01DB-6494-455F-A1B9B826631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20905" y="2057320"/>
            <a:ext cx="2700762" cy="182895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34C8C22-9802-2D2B-CDAC-F92321BA59B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93634" y="3054803"/>
            <a:ext cx="10321423" cy="270076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C587255-C691-42D6-E74E-F54F7640F96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03680" y="5082812"/>
            <a:ext cx="204843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17848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8D56CED-2235-6BAF-3E8D-85CD2716D9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red and white text with black background&#10;&#10;AI-generated content may be incorrect.">
            <a:extLst>
              <a:ext uri="{FF2B5EF4-FFF2-40B4-BE49-F238E27FC236}">
                <a16:creationId xmlns:a16="http://schemas.microsoft.com/office/drawing/2014/main" id="{4C6F0363-8C46-0BF1-8D79-D34E9EBF77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677" y="2322011"/>
            <a:ext cx="9326971" cy="2213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3554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" name="Picture 1023">
            <a:extLst>
              <a:ext uri="{FF2B5EF4-FFF2-40B4-BE49-F238E27FC236}">
                <a16:creationId xmlns:a16="http://schemas.microsoft.com/office/drawing/2014/main" id="{0FBFA8D8-5AAC-4B00-391B-BBB98BE323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10" t="232" b="8848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47564838-B0D9-1282-4F04-67302282D07C}"/>
              </a:ext>
            </a:extLst>
          </p:cNvPr>
          <p:cNvSpPr/>
          <p:nvPr/>
        </p:nvSpPr>
        <p:spPr>
          <a:xfrm>
            <a:off x="307759" y="236813"/>
            <a:ext cx="11576482" cy="6493596"/>
          </a:xfrm>
          <a:prstGeom prst="roundRect">
            <a:avLst>
              <a:gd name="adj" fmla="val 6681"/>
            </a:avLst>
          </a:prstGeom>
          <a:solidFill>
            <a:schemeClr val="bg1">
              <a:alpha val="87000"/>
            </a:schemeClr>
          </a:solidFill>
          <a:ln w="38100">
            <a:solidFill>
              <a:schemeClr val="accent6">
                <a:lumMod val="50000"/>
                <a:alpha val="72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rgbClr val="00B0F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7F75FE-F80E-F8FF-87B2-02A548D9A6B2}"/>
              </a:ext>
            </a:extLst>
          </p:cNvPr>
          <p:cNvSpPr txBox="1"/>
          <p:nvPr/>
        </p:nvSpPr>
        <p:spPr>
          <a:xfrm>
            <a:off x="825106" y="345227"/>
            <a:ext cx="107856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rgbClr val="FF0000"/>
              </a:buClr>
            </a:pP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Số đo chiều rộng, chiều cao của một số đồ vật được ghi trong hình vẽ sau: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628BC2D-A08A-777B-6AD3-7BC25307E562}"/>
              </a:ext>
            </a:extLst>
          </p:cNvPr>
          <p:cNvGrpSpPr/>
          <p:nvPr/>
        </p:nvGrpSpPr>
        <p:grpSpPr>
          <a:xfrm>
            <a:off x="61898" y="96283"/>
            <a:ext cx="1024851" cy="865632"/>
            <a:chOff x="1398928" y="934998"/>
            <a:chExt cx="999928" cy="844581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0B829AFC-22D8-0392-F22C-06DC2738F28A}"/>
                </a:ext>
              </a:extLst>
            </p:cNvPr>
            <p:cNvSpPr/>
            <p:nvPr/>
          </p:nvSpPr>
          <p:spPr>
            <a:xfrm>
              <a:off x="1398928" y="934998"/>
              <a:ext cx="832664" cy="844581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1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8FE86B8-2B0B-445B-A321-5F6F8CFBD249}"/>
                </a:ext>
              </a:extLst>
            </p:cNvPr>
            <p:cNvSpPr txBox="1"/>
            <p:nvPr/>
          </p:nvSpPr>
          <p:spPr>
            <a:xfrm>
              <a:off x="1566192" y="1008675"/>
              <a:ext cx="832664" cy="7507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  <a:endParaRPr lang="vi-VN" sz="4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2CC048C3-5837-DFA8-191D-D81683484F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3077" y="1616590"/>
            <a:ext cx="7369632" cy="346577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B8435D1-DB53-591E-1BCB-CE32B2CEC3CF}"/>
              </a:ext>
            </a:extLst>
          </p:cNvPr>
          <p:cNvSpPr txBox="1"/>
          <p:nvPr/>
        </p:nvSpPr>
        <p:spPr>
          <a:xfrm>
            <a:off x="914401" y="5061098"/>
            <a:ext cx="105262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lập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dãy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liệu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thống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kê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địa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cầu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;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;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chân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lập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dãy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liệu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thống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kê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rộng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;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;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cửa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sổ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874232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" name="Picture 1023">
            <a:extLst>
              <a:ext uri="{FF2B5EF4-FFF2-40B4-BE49-F238E27FC236}">
                <a16:creationId xmlns:a16="http://schemas.microsoft.com/office/drawing/2014/main" id="{0FBFA8D8-5AAC-4B00-391B-BBB98BE323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10" t="232" b="8848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47564838-B0D9-1282-4F04-67302282D07C}"/>
              </a:ext>
            </a:extLst>
          </p:cNvPr>
          <p:cNvSpPr/>
          <p:nvPr/>
        </p:nvSpPr>
        <p:spPr>
          <a:xfrm>
            <a:off x="307759" y="236813"/>
            <a:ext cx="11576482" cy="6341540"/>
          </a:xfrm>
          <a:prstGeom prst="roundRect">
            <a:avLst>
              <a:gd name="adj" fmla="val 6681"/>
            </a:avLst>
          </a:prstGeom>
          <a:solidFill>
            <a:schemeClr val="bg1">
              <a:alpha val="87000"/>
            </a:schemeClr>
          </a:solidFill>
          <a:ln w="38100">
            <a:solidFill>
              <a:schemeClr val="accent6">
                <a:lumMod val="50000"/>
                <a:alpha val="72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2F0F8B-EE49-868D-170A-773475B4F4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4342" y="478906"/>
            <a:ext cx="7369632" cy="3465772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B103521-077D-33C4-7497-15CDDDA9C20D}"/>
              </a:ext>
            </a:extLst>
          </p:cNvPr>
          <p:cNvSpPr/>
          <p:nvPr/>
        </p:nvSpPr>
        <p:spPr>
          <a:xfrm>
            <a:off x="1509823" y="4008474"/>
            <a:ext cx="8825024" cy="225410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liệu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thống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kê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địa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cầu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chân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địa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cầu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: 420mm</a:t>
            </a:r>
          </a:p>
          <a:p>
            <a:pPr algn="just"/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: 225cm</a:t>
            </a:r>
          </a:p>
          <a:p>
            <a:pPr algn="just"/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Chân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: 75cm</a:t>
            </a:r>
          </a:p>
        </p:txBody>
      </p:sp>
    </p:spTree>
    <p:extLst>
      <p:ext uri="{BB962C8B-B14F-4D97-AF65-F5344CB8AC3E}">
        <p14:creationId xmlns:p14="http://schemas.microsoft.com/office/powerpoint/2010/main" val="3881530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" name="Picture 1023">
            <a:extLst>
              <a:ext uri="{FF2B5EF4-FFF2-40B4-BE49-F238E27FC236}">
                <a16:creationId xmlns:a16="http://schemas.microsoft.com/office/drawing/2014/main" id="{0FBFA8D8-5AAC-4B00-391B-BBB98BE323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10" t="232" b="8848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47564838-B0D9-1282-4F04-67302282D07C}"/>
              </a:ext>
            </a:extLst>
          </p:cNvPr>
          <p:cNvSpPr/>
          <p:nvPr/>
        </p:nvSpPr>
        <p:spPr>
          <a:xfrm>
            <a:off x="307759" y="236813"/>
            <a:ext cx="11576482" cy="6341540"/>
          </a:xfrm>
          <a:prstGeom prst="roundRect">
            <a:avLst>
              <a:gd name="adj" fmla="val 6681"/>
            </a:avLst>
          </a:prstGeom>
          <a:solidFill>
            <a:schemeClr val="bg1">
              <a:alpha val="87000"/>
            </a:schemeClr>
          </a:solidFill>
          <a:ln w="38100">
            <a:solidFill>
              <a:schemeClr val="accent6">
                <a:lumMod val="50000"/>
                <a:alpha val="72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2F0F8B-EE49-868D-170A-773475B4F4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4342" y="478906"/>
            <a:ext cx="7369632" cy="3465772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B103521-077D-33C4-7497-15CDDDA9C20D}"/>
              </a:ext>
            </a:extLst>
          </p:cNvPr>
          <p:cNvSpPr/>
          <p:nvPr/>
        </p:nvSpPr>
        <p:spPr>
          <a:xfrm>
            <a:off x="1509823" y="4008474"/>
            <a:ext cx="8825024" cy="225410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liệu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rộng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cửa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sổ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lvl="0" algn="just"/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rộng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142cm</a:t>
            </a:r>
          </a:p>
          <a:p>
            <a:pPr lvl="0" algn="just"/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rộng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0,8m</a:t>
            </a:r>
          </a:p>
          <a:p>
            <a:pPr lvl="0" algn="just"/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Cửa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sổ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rộng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120cm</a:t>
            </a:r>
          </a:p>
        </p:txBody>
      </p:sp>
    </p:spTree>
    <p:extLst>
      <p:ext uri="{BB962C8B-B14F-4D97-AF65-F5344CB8AC3E}">
        <p14:creationId xmlns:p14="http://schemas.microsoft.com/office/powerpoint/2010/main" val="11076376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" name="Picture 1023">
            <a:extLst>
              <a:ext uri="{FF2B5EF4-FFF2-40B4-BE49-F238E27FC236}">
                <a16:creationId xmlns:a16="http://schemas.microsoft.com/office/drawing/2014/main" id="{0FBFA8D8-5AAC-4B00-391B-BBB98BE323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10" t="232" b="8848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47564838-B0D9-1282-4F04-67302282D07C}"/>
              </a:ext>
            </a:extLst>
          </p:cNvPr>
          <p:cNvSpPr/>
          <p:nvPr/>
        </p:nvSpPr>
        <p:spPr>
          <a:xfrm>
            <a:off x="307759" y="236813"/>
            <a:ext cx="11576482" cy="6341540"/>
          </a:xfrm>
          <a:prstGeom prst="roundRect">
            <a:avLst>
              <a:gd name="adj" fmla="val 668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0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7F75FE-F80E-F8FF-87B2-02A548D9A6B2}"/>
              </a:ext>
            </a:extLst>
          </p:cNvPr>
          <p:cNvSpPr txBox="1"/>
          <p:nvPr/>
        </p:nvSpPr>
        <p:spPr>
          <a:xfrm>
            <a:off x="825106" y="345227"/>
            <a:ext cx="1078564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buClr>
                <a:srgbClr val="FF0000"/>
              </a:buClr>
            </a:pP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Khảo sát việc sử dụng thời gian trong một ngày của một học sinh 10 tuổi thu được kết quả sau: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628BC2D-A08A-777B-6AD3-7BC25307E562}"/>
              </a:ext>
            </a:extLst>
          </p:cNvPr>
          <p:cNvGrpSpPr/>
          <p:nvPr/>
        </p:nvGrpSpPr>
        <p:grpSpPr>
          <a:xfrm>
            <a:off x="61899" y="96283"/>
            <a:ext cx="1035484" cy="865632"/>
            <a:chOff x="1398928" y="934998"/>
            <a:chExt cx="1010302" cy="844581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0B829AFC-22D8-0392-F22C-06DC2738F28A}"/>
                </a:ext>
              </a:extLst>
            </p:cNvPr>
            <p:cNvSpPr/>
            <p:nvPr/>
          </p:nvSpPr>
          <p:spPr>
            <a:xfrm>
              <a:off x="1398928" y="934998"/>
              <a:ext cx="832664" cy="844581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8FE86B8-2B0B-445B-A321-5F6F8CFBD249}"/>
                </a:ext>
              </a:extLst>
            </p:cNvPr>
            <p:cNvSpPr txBox="1"/>
            <p:nvPr/>
          </p:nvSpPr>
          <p:spPr>
            <a:xfrm>
              <a:off x="1576566" y="1019048"/>
              <a:ext cx="832664" cy="6906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4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3D26C45D-70CE-AABE-9B6C-6108D59F74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4804" y="1808531"/>
            <a:ext cx="9266719" cy="3518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1544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" name="Picture 1023">
            <a:extLst>
              <a:ext uri="{FF2B5EF4-FFF2-40B4-BE49-F238E27FC236}">
                <a16:creationId xmlns:a16="http://schemas.microsoft.com/office/drawing/2014/main" id="{0FBFA8D8-5AAC-4B00-391B-BBB98BE323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10" t="232" b="8848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47564838-B0D9-1282-4F04-67302282D07C}"/>
              </a:ext>
            </a:extLst>
          </p:cNvPr>
          <p:cNvSpPr/>
          <p:nvPr/>
        </p:nvSpPr>
        <p:spPr>
          <a:xfrm>
            <a:off x="307759" y="236813"/>
            <a:ext cx="11576482" cy="6341540"/>
          </a:xfrm>
          <a:prstGeom prst="roundRect">
            <a:avLst>
              <a:gd name="adj" fmla="val 668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0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7F75FE-F80E-F8FF-87B2-02A548D9A6B2}"/>
              </a:ext>
            </a:extLst>
          </p:cNvPr>
          <p:cNvSpPr txBox="1"/>
          <p:nvPr/>
        </p:nvSpPr>
        <p:spPr>
          <a:xfrm>
            <a:off x="814473" y="3099060"/>
            <a:ext cx="107856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buClr>
                <a:srgbClr val="FF0000"/>
              </a:buClr>
            </a:pP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Hoàn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A290C0-7A5E-ED23-36AD-4AE69E1D50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1577" y="4002051"/>
            <a:ext cx="9839325" cy="197618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4D21A97-DEAC-76F8-66D0-554E2499C5D2}"/>
              </a:ext>
            </a:extLst>
          </p:cNvPr>
          <p:cNvSpPr/>
          <p:nvPr/>
        </p:nvSpPr>
        <p:spPr>
          <a:xfrm>
            <a:off x="5007934" y="5178056"/>
            <a:ext cx="520996" cy="510363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DBBFE1B-08E1-B372-7403-675BF5AFA60B}"/>
              </a:ext>
            </a:extLst>
          </p:cNvPr>
          <p:cNvSpPr/>
          <p:nvPr/>
        </p:nvSpPr>
        <p:spPr>
          <a:xfrm>
            <a:off x="5752214" y="5156791"/>
            <a:ext cx="754911" cy="510363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8ABA892-71FC-B686-0181-97E3E94EAE9C}"/>
              </a:ext>
            </a:extLst>
          </p:cNvPr>
          <p:cNvSpPr/>
          <p:nvPr/>
        </p:nvSpPr>
        <p:spPr>
          <a:xfrm>
            <a:off x="7464055" y="5220586"/>
            <a:ext cx="520996" cy="510363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3DA341D-DE6E-EC5C-F8D6-E485A7C6C1FE}"/>
              </a:ext>
            </a:extLst>
          </p:cNvPr>
          <p:cNvSpPr/>
          <p:nvPr/>
        </p:nvSpPr>
        <p:spPr>
          <a:xfrm>
            <a:off x="9505506" y="5209954"/>
            <a:ext cx="520996" cy="510363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88C3BC3-54C7-B805-554A-AC84F59CFE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3349" y="298708"/>
            <a:ext cx="7257718" cy="2755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3152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5" grpId="0" animBg="1"/>
      <p:bldP spid="10" grpId="0" animBg="1"/>
      <p:bldP spid="11" grpId="0" animBg="1"/>
      <p:bldP spid="12" grpId="0" animBg="1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4417</TotalTime>
  <Words>390</Words>
  <Application>Microsoft Office PowerPoint</Application>
  <PresentationFormat>Widescreen</PresentationFormat>
  <Paragraphs>66</Paragraphs>
  <Slides>14</Slides>
  <Notes>1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Aptos</vt:lpstr>
      <vt:lpstr>Arial</vt:lpstr>
      <vt:lpstr>Calibri</vt:lpstr>
      <vt:lpstr>Cambria</vt:lpstr>
      <vt:lpstr>Custom Design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Huong Thao - 0972115126</dc:creator>
  <cp:lastModifiedBy>Thao Tran</cp:lastModifiedBy>
  <cp:revision>30</cp:revision>
  <dcterms:created xsi:type="dcterms:W3CDTF">2023-06-24T05:51:02Z</dcterms:created>
  <dcterms:modified xsi:type="dcterms:W3CDTF">2025-03-27T13:22:18Z</dcterms:modified>
</cp:coreProperties>
</file>