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 id="2147483714" r:id="rId4"/>
  </p:sldMasterIdLst>
  <p:notesMasterIdLst>
    <p:notesMasterId r:id="rId36"/>
  </p:notesMasterIdLst>
  <p:sldIdLst>
    <p:sldId id="413" r:id="rId5"/>
    <p:sldId id="348" r:id="rId6"/>
    <p:sldId id="256" r:id="rId7"/>
    <p:sldId id="257" r:id="rId8"/>
    <p:sldId id="330" r:id="rId9"/>
    <p:sldId id="331" r:id="rId10"/>
    <p:sldId id="332" r:id="rId11"/>
    <p:sldId id="333" r:id="rId12"/>
    <p:sldId id="301" r:id="rId13"/>
    <p:sldId id="308" r:id="rId14"/>
    <p:sldId id="271" r:id="rId15"/>
    <p:sldId id="282" r:id="rId16"/>
    <p:sldId id="258" r:id="rId17"/>
    <p:sldId id="312" r:id="rId18"/>
    <p:sldId id="334" r:id="rId19"/>
    <p:sldId id="335" r:id="rId20"/>
    <p:sldId id="336" r:id="rId21"/>
    <p:sldId id="320" r:id="rId22"/>
    <p:sldId id="337" r:id="rId23"/>
    <p:sldId id="338" r:id="rId24"/>
    <p:sldId id="339" r:id="rId25"/>
    <p:sldId id="340" r:id="rId26"/>
    <p:sldId id="341" r:id="rId27"/>
    <p:sldId id="342" r:id="rId28"/>
    <p:sldId id="327" r:id="rId29"/>
    <p:sldId id="343" r:id="rId30"/>
    <p:sldId id="344" r:id="rId31"/>
    <p:sldId id="345" r:id="rId32"/>
    <p:sldId id="328" r:id="rId33"/>
    <p:sldId id="300" r:id="rId34"/>
    <p:sldId id="299"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24" autoAdjust="0"/>
  </p:normalViewPr>
  <p:slideViewPr>
    <p:cSldViewPr snapToGrid="0">
      <p:cViewPr varScale="1">
        <p:scale>
          <a:sx n="106" d="100"/>
          <a:sy n="106" d="100"/>
        </p:scale>
        <p:origin x="77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769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379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cd2d49482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cd2d49482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1170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8807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5388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3656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3113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3176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4616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601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3752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59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0106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9950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3310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849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655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35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129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565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8329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cd2d49482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cd2d49482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C764DE79-268F-4C1A-8933-263129D2AF90}" type="datetimeFigureOut">
              <a:rPr lang="en-US" smtClean="0"/>
              <a:t>4/17/2025</a:t>
            </a:fld>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70556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grpSp>
        <p:nvGrpSpPr>
          <p:cNvPr id="81" name="Google Shape;81;p6"/>
          <p:cNvGrpSpPr/>
          <p:nvPr/>
        </p:nvGrpSpPr>
        <p:grpSpPr>
          <a:xfrm>
            <a:off x="-4470013" y="-668750"/>
            <a:ext cx="15657196" cy="7403078"/>
            <a:chOff x="-4470013" y="-668750"/>
            <a:chExt cx="15657196" cy="7403078"/>
          </a:xfrm>
        </p:grpSpPr>
        <p:sp>
          <p:nvSpPr>
            <p:cNvPr id="82" name="Google Shape;82;p6"/>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6"/>
            <p:cNvGrpSpPr/>
            <p:nvPr/>
          </p:nvGrpSpPr>
          <p:grpSpPr>
            <a:xfrm>
              <a:off x="7571490" y="4335248"/>
              <a:ext cx="2795340" cy="1885492"/>
              <a:chOff x="965100" y="1428788"/>
              <a:chExt cx="1354200" cy="913425"/>
            </a:xfrm>
          </p:grpSpPr>
          <p:sp>
            <p:nvSpPr>
              <p:cNvPr id="84" name="Google Shape;84;p6"/>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6"/>
            <p:cNvGrpSpPr/>
            <p:nvPr/>
          </p:nvGrpSpPr>
          <p:grpSpPr>
            <a:xfrm>
              <a:off x="-3230997" y="-668750"/>
              <a:ext cx="4020585" cy="3545433"/>
              <a:chOff x="-2417677" y="2452996"/>
              <a:chExt cx="5416388" cy="4776280"/>
            </a:xfrm>
          </p:grpSpPr>
          <p:grpSp>
            <p:nvGrpSpPr>
              <p:cNvPr id="90" name="Google Shape;90;p6"/>
              <p:cNvGrpSpPr/>
              <p:nvPr/>
            </p:nvGrpSpPr>
            <p:grpSpPr>
              <a:xfrm>
                <a:off x="415116" y="4353695"/>
                <a:ext cx="451070" cy="303924"/>
                <a:chOff x="5850477" y="3901125"/>
                <a:chExt cx="127450" cy="85874"/>
              </a:xfrm>
            </p:grpSpPr>
            <p:sp>
              <p:nvSpPr>
                <p:cNvPr id="91" name="Google Shape;91;p6"/>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6"/>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6"/>
              <p:cNvGrpSpPr/>
              <p:nvPr/>
            </p:nvGrpSpPr>
            <p:grpSpPr>
              <a:xfrm>
                <a:off x="-2417677" y="2452996"/>
                <a:ext cx="5416388" cy="4776280"/>
                <a:chOff x="3141775" y="2797950"/>
                <a:chExt cx="2059150" cy="1815800"/>
              </a:xfrm>
            </p:grpSpPr>
            <p:sp>
              <p:nvSpPr>
                <p:cNvPr id="99" name="Google Shape;99;p6"/>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 name="Google Shape;108;p6"/>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6"/>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3500"/>
              <a:buNone/>
              <a:defRPr>
                <a:solidFill>
                  <a:schemeClr val="accent6"/>
                </a:solidFill>
              </a:defRPr>
            </a:lvl1pPr>
            <a:lvl2pPr lvl="1">
              <a:spcBef>
                <a:spcPts val="0"/>
              </a:spcBef>
              <a:spcAft>
                <a:spcPts val="0"/>
              </a:spcAft>
              <a:buClr>
                <a:schemeClr val="accent6"/>
              </a:buClr>
              <a:buSzPts val="3500"/>
              <a:buNone/>
              <a:defRPr>
                <a:solidFill>
                  <a:schemeClr val="accent6"/>
                </a:solidFill>
              </a:defRPr>
            </a:lvl2pPr>
            <a:lvl3pPr lvl="2">
              <a:spcBef>
                <a:spcPts val="0"/>
              </a:spcBef>
              <a:spcAft>
                <a:spcPts val="0"/>
              </a:spcAft>
              <a:buClr>
                <a:schemeClr val="accent6"/>
              </a:buClr>
              <a:buSzPts val="3500"/>
              <a:buNone/>
              <a:defRPr>
                <a:solidFill>
                  <a:schemeClr val="accent6"/>
                </a:solidFill>
              </a:defRPr>
            </a:lvl3pPr>
            <a:lvl4pPr lvl="3">
              <a:spcBef>
                <a:spcPts val="0"/>
              </a:spcBef>
              <a:spcAft>
                <a:spcPts val="0"/>
              </a:spcAft>
              <a:buClr>
                <a:schemeClr val="accent6"/>
              </a:buClr>
              <a:buSzPts val="3500"/>
              <a:buNone/>
              <a:defRPr>
                <a:solidFill>
                  <a:schemeClr val="accent6"/>
                </a:solidFill>
              </a:defRPr>
            </a:lvl4pPr>
            <a:lvl5pPr lvl="4">
              <a:spcBef>
                <a:spcPts val="0"/>
              </a:spcBef>
              <a:spcAft>
                <a:spcPts val="0"/>
              </a:spcAft>
              <a:buClr>
                <a:schemeClr val="accent6"/>
              </a:buClr>
              <a:buSzPts val="3500"/>
              <a:buNone/>
              <a:defRPr>
                <a:solidFill>
                  <a:schemeClr val="accent6"/>
                </a:solidFill>
              </a:defRPr>
            </a:lvl5pPr>
            <a:lvl6pPr lvl="5">
              <a:spcBef>
                <a:spcPts val="0"/>
              </a:spcBef>
              <a:spcAft>
                <a:spcPts val="0"/>
              </a:spcAft>
              <a:buClr>
                <a:schemeClr val="accent6"/>
              </a:buClr>
              <a:buSzPts val="3500"/>
              <a:buNone/>
              <a:defRPr>
                <a:solidFill>
                  <a:schemeClr val="accent6"/>
                </a:solidFill>
              </a:defRPr>
            </a:lvl6pPr>
            <a:lvl7pPr lvl="6">
              <a:spcBef>
                <a:spcPts val="0"/>
              </a:spcBef>
              <a:spcAft>
                <a:spcPts val="0"/>
              </a:spcAft>
              <a:buClr>
                <a:schemeClr val="accent6"/>
              </a:buClr>
              <a:buSzPts val="3500"/>
              <a:buNone/>
              <a:defRPr>
                <a:solidFill>
                  <a:schemeClr val="accent6"/>
                </a:solidFill>
              </a:defRPr>
            </a:lvl7pPr>
            <a:lvl8pPr lvl="7">
              <a:spcBef>
                <a:spcPts val="0"/>
              </a:spcBef>
              <a:spcAft>
                <a:spcPts val="0"/>
              </a:spcAft>
              <a:buClr>
                <a:schemeClr val="accent6"/>
              </a:buClr>
              <a:buSzPts val="3500"/>
              <a:buNone/>
              <a:defRPr>
                <a:solidFill>
                  <a:schemeClr val="accent6"/>
                </a:solidFill>
              </a:defRPr>
            </a:lvl8pPr>
            <a:lvl9pPr lvl="8">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994697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81325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2471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8343548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11470407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7901557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42210548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78746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3014510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91622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5756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95"/>
        <p:cNvGrpSpPr/>
        <p:nvPr/>
      </p:nvGrpSpPr>
      <p:grpSpPr>
        <a:xfrm>
          <a:off x="0" y="0"/>
          <a:ext cx="0" cy="0"/>
          <a:chOff x="0" y="0"/>
          <a:chExt cx="0" cy="0"/>
        </a:xfrm>
      </p:grpSpPr>
      <p:grpSp>
        <p:nvGrpSpPr>
          <p:cNvPr id="296" name="Google Shape;296;p13"/>
          <p:cNvGrpSpPr/>
          <p:nvPr/>
        </p:nvGrpSpPr>
        <p:grpSpPr>
          <a:xfrm>
            <a:off x="-702941" y="2425865"/>
            <a:ext cx="10770982" cy="4941955"/>
            <a:chOff x="-702941" y="2425865"/>
            <a:chExt cx="10770982" cy="4941955"/>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233417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396701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703858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75442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685630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0257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679669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2.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4.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8" r:id="rId4"/>
    <p:sldLayoutId id="2147483659" r:id="rId5"/>
    <p:sldLayoutId id="2147483668" r:id="rId6"/>
    <p:sldLayoutId id="2147483679" r:id="rId7"/>
    <p:sldLayoutId id="214748368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3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481328" y="0"/>
            <a:ext cx="1338536" cy="1338536"/>
          </a:xfrm>
          <a:prstGeom prst="rect">
            <a:avLst/>
          </a:prstGeom>
        </p:spPr>
      </p:pic>
    </p:spTree>
    <p:extLst>
      <p:ext uri="{BB962C8B-B14F-4D97-AF65-F5344CB8AC3E}">
        <p14:creationId xmlns:p14="http://schemas.microsoft.com/office/powerpoint/2010/main" val="3876200400"/>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5.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5.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5.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5.xml"/><Relationship Id="rId1" Type="http://schemas.openxmlformats.org/officeDocument/2006/relationships/slideLayout" Target="../slideLayouts/slideLayout29.xml"/><Relationship Id="rId5" Type="http://schemas.microsoft.com/office/2007/relationships/hdphoto" Target="../media/hdphoto3.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8.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image" Target="../media/image33.png"/><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4.xml"/><Relationship Id="rId1" Type="http://schemas.openxmlformats.org/officeDocument/2006/relationships/slideLayout" Target="../slideLayouts/slideLayout29.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en-US" altLang="en-US"/>
          </a:p>
        </p:txBody>
      </p:sp>
      <p:sp>
        <p:nvSpPr>
          <p:cNvPr id="30723" name="Rectangle 3"/>
          <p:cNvSpPr>
            <a:spLocks noGrp="1" noChangeArrowheads="1"/>
          </p:cNvSpPr>
          <p:nvPr>
            <p:ph type="body" idx="1"/>
          </p:nvPr>
        </p:nvSpPr>
        <p:spPr/>
        <p:txBody>
          <a:bodyPr/>
          <a:lstStyle/>
          <a:p>
            <a:pPr eaLnBrk="1" hangingPunct="1"/>
            <a:endParaRPr lang="en-US" altLang="en-US"/>
          </a:p>
        </p:txBody>
      </p:sp>
      <p:pic>
        <p:nvPicPr>
          <p:cNvPr id="30724"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14300" y="-261629"/>
            <a:ext cx="91440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3" name="WordArt 91"/>
          <p:cNvSpPr>
            <a:spLocks noChangeArrowheads="1" noChangeShapeType="1" noTextEdit="1"/>
          </p:cNvSpPr>
          <p:nvPr/>
        </p:nvSpPr>
        <p:spPr bwMode="auto">
          <a:xfrm>
            <a:off x="1295400" y="171450"/>
            <a:ext cx="6324600" cy="400050"/>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27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Trường</a:t>
            </a:r>
            <a:r>
              <a:rPr lang="en-US" sz="27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t>
            </a:r>
            <a:r>
              <a:rPr lang="en-US" sz="27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Tiểu</a:t>
            </a:r>
            <a:r>
              <a:rPr lang="en-US" sz="27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t>
            </a:r>
            <a:r>
              <a:rPr lang="en-US" sz="27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học</a:t>
            </a:r>
            <a:r>
              <a:rPr lang="en-US" sz="27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Chu </a:t>
            </a:r>
            <a:r>
              <a:rPr lang="en-US" sz="27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Văn</a:t>
            </a:r>
            <a:r>
              <a:rPr lang="en-US" sz="27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An</a:t>
            </a:r>
          </a:p>
        </p:txBody>
      </p:sp>
      <p:sp>
        <p:nvSpPr>
          <p:cNvPr id="3079" name="Text Box 14"/>
          <p:cNvSpPr txBox="1">
            <a:spLocks noChangeArrowheads="1"/>
          </p:cNvSpPr>
          <p:nvPr/>
        </p:nvSpPr>
        <p:spPr bwMode="auto">
          <a:xfrm>
            <a:off x="114300" y="2400301"/>
            <a:ext cx="9144000" cy="147732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en-US" altLang="en-US" sz="3600" b="1">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BÀI 19: HIỆP </a:t>
            </a:r>
            <a:r>
              <a:rPr lang="en-US" altLang="en-US" sz="3600" b="1" dirty="0">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HỘI CÁC QUỐC GIA </a:t>
            </a:r>
          </a:p>
          <a:p>
            <a:pPr algn="ctr" fontAlgn="base">
              <a:spcBef>
                <a:spcPct val="50000"/>
              </a:spcBef>
              <a:spcAft>
                <a:spcPct val="0"/>
              </a:spcAft>
              <a:buFontTx/>
              <a:buNone/>
              <a:defRPr/>
            </a:pPr>
            <a:r>
              <a:rPr lang="en-US" altLang="en-US" sz="3600" b="1" dirty="0">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ĐÔNG NAM Á</a:t>
            </a:r>
          </a:p>
        </p:txBody>
      </p:sp>
      <p:sp>
        <p:nvSpPr>
          <p:cNvPr id="3" name="Rectangle 2"/>
          <p:cNvSpPr/>
          <p:nvPr/>
        </p:nvSpPr>
        <p:spPr>
          <a:xfrm>
            <a:off x="609600" y="4100513"/>
            <a:ext cx="7924800" cy="553998"/>
          </a:xfrm>
          <a:prstGeom prst="rect">
            <a:avLst/>
          </a:prstGeom>
          <a:noFill/>
        </p:spPr>
        <p:txBody>
          <a:bodyPr>
            <a:spAutoFit/>
          </a:bodyPr>
          <a:lstStyle/>
          <a:p>
            <a:pPr algn="ctr" fontAlgn="base">
              <a:spcBef>
                <a:spcPct val="0"/>
              </a:spcBef>
              <a:spcAft>
                <a:spcPct val="0"/>
              </a:spcAft>
              <a:defRPr/>
            </a:pPr>
            <a:r>
              <a:rPr lang="pt-BR" sz="3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Giáo viên: Lê</a:t>
            </a:r>
            <a:r>
              <a:rPr lang="vi-VN" sz="3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 Thị</a:t>
            </a:r>
            <a:r>
              <a:rPr lang="en-US" sz="3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 </a:t>
            </a:r>
            <a:r>
              <a:rPr lang="en-US" sz="3000" b="1" kern="10" dirty="0" err="1">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Oanh</a:t>
            </a:r>
            <a:endParaRPr lang="pt-BR" sz="3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D2889-3429-6626-26F5-4EDCA73F5D2A}"/>
              </a:ext>
            </a:extLst>
          </p:cNvPr>
          <p:cNvSpPr txBox="1"/>
          <p:nvPr/>
        </p:nvSpPr>
        <p:spPr>
          <a:xfrm>
            <a:off x="-38100" y="1023043"/>
            <a:ext cx="9448800" cy="600164"/>
          </a:xfrm>
          <a:prstGeom prst="rect">
            <a:avLst/>
          </a:prstGeom>
          <a:noFill/>
        </p:spPr>
        <p:txBody>
          <a:bodyPr wrap="square" rtlCol="0">
            <a:spAutoFit/>
          </a:bodyPr>
          <a:lstStyle/>
          <a:p>
            <a:pPr algn="ctr"/>
            <a:r>
              <a:rPr lang="en-US" sz="3300" dirty="0" err="1">
                <a:solidFill>
                  <a:srgbClr val="FF0000"/>
                </a:solidFill>
                <a:latin typeface="Algerian" panose="04020705040A02060702" pitchFamily="82" charset="0"/>
              </a:rPr>
              <a:t>Môn</a:t>
            </a:r>
            <a:r>
              <a:rPr lang="en-US" sz="3300" dirty="0">
                <a:solidFill>
                  <a:srgbClr val="FF0000"/>
                </a:solidFill>
                <a:latin typeface="Algerian" panose="04020705040A02060702" pitchFamily="82" charset="0"/>
              </a:rPr>
              <a:t>: LỊCH SỬ VÀ ĐỊA LÝ      5H</a:t>
            </a:r>
          </a:p>
        </p:txBody>
      </p:sp>
    </p:spTree>
    <p:extLst>
      <p:ext uri="{BB962C8B-B14F-4D97-AF65-F5344CB8AC3E}">
        <p14:creationId xmlns:p14="http://schemas.microsoft.com/office/powerpoint/2010/main" val="1547543514"/>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28" name="图片 8"/>
          <p:cNvPicPr>
            <a:picLocks noChangeAspect="1"/>
          </p:cNvPicPr>
          <p:nvPr/>
        </p:nvPicPr>
        <p:blipFill>
          <a:blip r:embed="rId3"/>
          <a:stretch>
            <a:fillRect/>
          </a:stretch>
        </p:blipFill>
        <p:spPr>
          <a:xfrm>
            <a:off x="62766" y="100584"/>
            <a:ext cx="9197259" cy="3574945"/>
          </a:xfrm>
          <a:prstGeom prst="rect">
            <a:avLst/>
          </a:prstGeom>
        </p:spPr>
      </p:pic>
      <p:sp>
        <p:nvSpPr>
          <p:cNvPr id="30" name="Google Shape;2714;p36"/>
          <p:cNvSpPr/>
          <p:nvPr/>
        </p:nvSpPr>
        <p:spPr>
          <a:xfrm>
            <a:off x="1171329" y="1971001"/>
            <a:ext cx="7114032"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tx2"/>
          </a:solidFill>
          <a:ln>
            <a:noFill/>
          </a:ln>
        </p:spPr>
        <p:txBody>
          <a:bodyPr spcFirstLastPara="1" wrap="square" lIns="91425" tIns="91425" rIns="91425" bIns="91425" anchor="ctr" anchorCtr="0">
            <a:noAutofit/>
          </a:bodyPr>
          <a:lstStyle/>
          <a:p>
            <a:pPr lvl="0" algn="ctr"/>
            <a:r>
              <a:rPr lang="vi-VN" sz="4800"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1. Tìm hiểu về sự ra đời của ASEAN</a:t>
            </a:r>
            <a:endParaRPr sz="4800"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3691084"/>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3200" b="1" dirty="0">
                <a:solidFill>
                  <a:srgbClr val="FB252A"/>
                </a:solidFill>
              </a:rPr>
              <a:t>Đọc thông tin và quan sát các hình 2, 3, em hãy:</a:t>
            </a:r>
          </a:p>
          <a:p>
            <a:pPr algn="just" eaLnBrk="1" hangingPunct="1">
              <a:lnSpc>
                <a:spcPct val="120000"/>
              </a:lnSpc>
              <a:defRPr/>
            </a:pPr>
            <a:r>
              <a:rPr lang="vi-VN" sz="3200" dirty="0">
                <a:solidFill>
                  <a:srgbClr val="FB252A"/>
                </a:solidFill>
              </a:rPr>
              <a:t>• Nêu sự ra đời của ASEAN.</a:t>
            </a:r>
          </a:p>
          <a:p>
            <a:pPr algn="just" eaLnBrk="1" hangingPunct="1">
              <a:lnSpc>
                <a:spcPct val="120000"/>
              </a:lnSpc>
              <a:defRPr/>
            </a:pPr>
            <a:r>
              <a:rPr lang="vi-VN" sz="3200" dirty="0">
                <a:solidFill>
                  <a:srgbClr val="FB252A"/>
                </a:solidFill>
              </a:rPr>
              <a:t>• Kể tên và thời gian các quốc gia gia nhập ASEAN.</a:t>
            </a:r>
            <a:endParaRPr lang="en-GB" sz="3200" dirty="0">
              <a:solidFill>
                <a:srgbClr val="002060"/>
              </a:solidFill>
            </a:endParaRP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800" dirty="0">
              <a:solidFill>
                <a:srgbClr val="002060"/>
              </a:solidFill>
            </a:endParaRPr>
          </a:p>
        </p:txBody>
      </p:sp>
      <p:pic>
        <p:nvPicPr>
          <p:cNvPr id="6" name="Picture 5">
            <a:extLst>
              <a:ext uri="{FF2B5EF4-FFF2-40B4-BE49-F238E27FC236}">
                <a16:creationId xmlns:a16="http://schemas.microsoft.com/office/drawing/2014/main" id="{9E5DA0E6-984F-C51B-9E77-94CD6955FD62}"/>
              </a:ext>
            </a:extLst>
          </p:cNvPr>
          <p:cNvPicPr>
            <a:picLocks noChangeAspect="1"/>
          </p:cNvPicPr>
          <p:nvPr/>
        </p:nvPicPr>
        <p:blipFill>
          <a:blip r:embed="rId3"/>
          <a:stretch>
            <a:fillRect/>
          </a:stretch>
        </p:blipFill>
        <p:spPr>
          <a:xfrm>
            <a:off x="1871238" y="203248"/>
            <a:ext cx="5401524" cy="47370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9" name="云形 69">
            <a:extLst>
              <a:ext uri="{FF2B5EF4-FFF2-40B4-BE49-F238E27FC236}">
                <a16:creationId xmlns:a16="http://schemas.microsoft.com/office/drawing/2014/main" id="{59BDCA50-9818-2A9C-C5C4-27BCC7406B71}"/>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111436C0-F1FA-6B20-44E6-957D9E8E751D}"/>
              </a:ext>
            </a:extLst>
          </p:cNvPr>
          <p:cNvGrpSpPr/>
          <p:nvPr/>
        </p:nvGrpSpPr>
        <p:grpSpPr>
          <a:xfrm>
            <a:off x="88578" y="310897"/>
            <a:ext cx="8407721" cy="4413986"/>
            <a:chOff x="389038" y="458387"/>
            <a:chExt cx="11210295" cy="5885315"/>
          </a:xfrm>
        </p:grpSpPr>
        <p:sp>
          <p:nvSpPr>
            <p:cNvPr id="22" name="Rectangle: Rounded Corners 21">
              <a:extLst>
                <a:ext uri="{FF2B5EF4-FFF2-40B4-BE49-F238E27FC236}">
                  <a16:creationId xmlns:a16="http://schemas.microsoft.com/office/drawing/2014/main" id="{0E2ECDCF-7CF2-61F9-8039-2A4625F616A7}"/>
                </a:ext>
              </a:extLst>
            </p:cNvPr>
            <p:cNvSpPr/>
            <p:nvPr/>
          </p:nvSpPr>
          <p:spPr>
            <a:xfrm>
              <a:off x="1507067" y="458387"/>
              <a:ext cx="10092266" cy="5885315"/>
            </a:xfrm>
            <a:prstGeom prst="roundRect">
              <a:avLst/>
            </a:prstGeom>
            <a:solidFill>
              <a:schemeClr val="accent4">
                <a:lumMod val="40000"/>
                <a:lumOff val="6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pic>
          <p:nvPicPr>
            <p:cNvPr id="23" name="Picture 22">
              <a:hlinkClick r:id="rId3" action="ppaction://hlinksldjump"/>
              <a:extLst>
                <a:ext uri="{FF2B5EF4-FFF2-40B4-BE49-F238E27FC236}">
                  <a16:creationId xmlns:a16="http://schemas.microsoft.com/office/drawing/2014/main" id="{504DC8FC-0E2F-438A-7028-CC179036AD9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89038" y="702502"/>
              <a:ext cx="2218267" cy="2304918"/>
            </a:xfrm>
            <a:prstGeom prst="rect">
              <a:avLst/>
            </a:prstGeom>
          </p:spPr>
        </p:pic>
      </p:grpSp>
      <p:sp>
        <p:nvSpPr>
          <p:cNvPr id="25" name="TextBox 24">
            <a:extLst>
              <a:ext uri="{FF2B5EF4-FFF2-40B4-BE49-F238E27FC236}">
                <a16:creationId xmlns:a16="http://schemas.microsoft.com/office/drawing/2014/main" id="{153CE50F-6E06-60AC-7419-11AF49FB8EC4}"/>
              </a:ext>
            </a:extLst>
          </p:cNvPr>
          <p:cNvSpPr txBox="1"/>
          <p:nvPr/>
        </p:nvSpPr>
        <p:spPr>
          <a:xfrm>
            <a:off x="1316736" y="625975"/>
            <a:ext cx="7068312" cy="3539430"/>
          </a:xfrm>
          <a:prstGeom prst="rect">
            <a:avLst/>
          </a:prstGeom>
          <a:noFill/>
        </p:spPr>
        <p:txBody>
          <a:bodyPr wrap="square" rtlCol="0">
            <a:spAutoFit/>
          </a:bodyPr>
          <a:lstStyle/>
          <a:p>
            <a:pPr algn="just" defTabSz="685800">
              <a:buClrTx/>
            </a:pPr>
            <a:r>
              <a:rPr lang="vi-VN" sz="2800" kern="1200" dirty="0">
                <a:solidFill>
                  <a:prstClr val="black"/>
                </a:solidFill>
                <a:latin typeface="Cambria" panose="02040503050406030204" pitchFamily="18" charset="0"/>
                <a:ea typeface="Cambria" panose="02040503050406030204" pitchFamily="18" charset="0"/>
                <a:cs typeface="Arial" panose="020B0604020202020204" pitchFamily="34" charset="0"/>
              </a:rPr>
              <a:t>+ Sau khi giành được độc lập, với mong muốn có một tổ chức liên minh khu vực để cùng hợp tác phát triển, ngày 8-8-1967, Hiệp hội các quốc gia Đông Nam Á (ASEAN) được thành lập tại Băng Cốc (Thái Lan).</a:t>
            </a:r>
          </a:p>
          <a:p>
            <a:pPr algn="just" defTabSz="685800">
              <a:buClrTx/>
            </a:pPr>
            <a:r>
              <a:rPr lang="vi-VN" sz="2800" kern="1200" dirty="0">
                <a:solidFill>
                  <a:prstClr val="black"/>
                </a:solidFill>
                <a:latin typeface="Cambria" panose="02040503050406030204" pitchFamily="18" charset="0"/>
                <a:ea typeface="Cambria" panose="02040503050406030204" pitchFamily="18" charset="0"/>
                <a:cs typeface="Arial" panose="020B0604020202020204" pitchFamily="34" charset="0"/>
              </a:rPr>
              <a:t>+ Ban đầu, Hiệp hội có sự tham gia của 5 nước là In-đô-nê-xi-a, Ma-lai-xi-a, Phi-líp-pin, Xin-ga-po và Thái Lan.</a:t>
            </a:r>
            <a:endParaRPr lang="en-US" sz="2800" kern="1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952641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810E-81C3-E60D-EE1A-95E8A1A05C72}"/>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8265F191-403E-5A35-A306-108810072878}"/>
              </a:ext>
            </a:extLst>
          </p:cNvPr>
          <p:cNvSpPr>
            <a:spLocks noGrp="1"/>
          </p:cNvSpPr>
          <p:nvPr>
            <p:ph type="title" idx="2"/>
          </p:nvPr>
        </p:nvSpPr>
        <p:spPr/>
        <p:txBody>
          <a:bodyPr/>
          <a:lstStyle/>
          <a:p>
            <a:endParaRPr lang="en-US"/>
          </a:p>
        </p:txBody>
      </p:sp>
      <p:sp>
        <p:nvSpPr>
          <p:cNvPr id="4" name="Title 3">
            <a:extLst>
              <a:ext uri="{FF2B5EF4-FFF2-40B4-BE49-F238E27FC236}">
                <a16:creationId xmlns:a16="http://schemas.microsoft.com/office/drawing/2014/main" id="{EDCA3D86-0428-21B2-F404-E96E9F47349C}"/>
              </a:ext>
            </a:extLst>
          </p:cNvPr>
          <p:cNvSpPr>
            <a:spLocks noGrp="1"/>
          </p:cNvSpPr>
          <p:nvPr>
            <p:ph type="title" idx="3"/>
          </p:nvPr>
        </p:nvSpPr>
        <p:spPr/>
        <p:txBody>
          <a:bodyPr/>
          <a:lstStyle/>
          <a:p>
            <a:endParaRPr lang="en-US"/>
          </a:p>
        </p:txBody>
      </p:sp>
      <p:sp>
        <p:nvSpPr>
          <p:cNvPr id="5" name="Title 4">
            <a:extLst>
              <a:ext uri="{FF2B5EF4-FFF2-40B4-BE49-F238E27FC236}">
                <a16:creationId xmlns:a16="http://schemas.microsoft.com/office/drawing/2014/main" id="{D8829199-BDA6-4274-9603-336830574FDC}"/>
              </a:ext>
            </a:extLst>
          </p:cNvPr>
          <p:cNvSpPr>
            <a:spLocks noGrp="1"/>
          </p:cNvSpPr>
          <p:nvPr>
            <p:ph type="title" idx="4"/>
          </p:nvPr>
        </p:nvSpPr>
        <p:spPr/>
        <p:txBody>
          <a:bodyPr/>
          <a:lstStyle/>
          <a:p>
            <a:endParaRPr lang="en-US"/>
          </a:p>
        </p:txBody>
      </p:sp>
      <p:sp>
        <p:nvSpPr>
          <p:cNvPr id="6" name="Title 5">
            <a:extLst>
              <a:ext uri="{FF2B5EF4-FFF2-40B4-BE49-F238E27FC236}">
                <a16:creationId xmlns:a16="http://schemas.microsoft.com/office/drawing/2014/main" id="{72A6F82B-FE9E-4280-76D3-EAE693946C98}"/>
              </a:ext>
            </a:extLst>
          </p:cNvPr>
          <p:cNvSpPr>
            <a:spLocks noGrp="1"/>
          </p:cNvSpPr>
          <p:nvPr>
            <p:ph type="title" idx="5"/>
          </p:nvPr>
        </p:nvSpPr>
        <p:spPr/>
        <p:txBody>
          <a:bodyPr/>
          <a:lstStyle/>
          <a:p>
            <a:endParaRPr lang="en-US"/>
          </a:p>
        </p:txBody>
      </p:sp>
      <p:sp>
        <p:nvSpPr>
          <p:cNvPr id="7" name="Title 6">
            <a:extLst>
              <a:ext uri="{FF2B5EF4-FFF2-40B4-BE49-F238E27FC236}">
                <a16:creationId xmlns:a16="http://schemas.microsoft.com/office/drawing/2014/main" id="{88F89609-CBB6-54F3-5E74-AB0902A2CB44}"/>
              </a:ext>
            </a:extLst>
          </p:cNvPr>
          <p:cNvSpPr>
            <a:spLocks noGrp="1"/>
          </p:cNvSpPr>
          <p:nvPr>
            <p:ph type="title" idx="6"/>
          </p:nvPr>
        </p:nvSpPr>
        <p:spPr/>
        <p:txBody>
          <a:bodyPr/>
          <a:lstStyle/>
          <a:p>
            <a:endParaRPr lang="en-US"/>
          </a:p>
        </p:txBody>
      </p:sp>
      <p:sp>
        <p:nvSpPr>
          <p:cNvPr id="8" name="Title 7">
            <a:extLst>
              <a:ext uri="{FF2B5EF4-FFF2-40B4-BE49-F238E27FC236}">
                <a16:creationId xmlns:a16="http://schemas.microsoft.com/office/drawing/2014/main" id="{12144FA7-A898-043F-6A97-7163C475E024}"/>
              </a:ext>
            </a:extLst>
          </p:cNvPr>
          <p:cNvSpPr>
            <a:spLocks noGrp="1"/>
          </p:cNvSpPr>
          <p:nvPr>
            <p:ph type="title" idx="7"/>
          </p:nvPr>
        </p:nvSpPr>
        <p:spPr/>
        <p:txBody>
          <a:bodyPr/>
          <a:lstStyle/>
          <a:p>
            <a:endParaRPr lang="en-US"/>
          </a:p>
        </p:txBody>
      </p:sp>
      <p:sp>
        <p:nvSpPr>
          <p:cNvPr id="9" name="Title 8">
            <a:extLst>
              <a:ext uri="{FF2B5EF4-FFF2-40B4-BE49-F238E27FC236}">
                <a16:creationId xmlns:a16="http://schemas.microsoft.com/office/drawing/2014/main" id="{A0BDE3CF-8FA0-8DE0-FA37-65ABD5E124D3}"/>
              </a:ext>
            </a:extLst>
          </p:cNvPr>
          <p:cNvSpPr>
            <a:spLocks noGrp="1"/>
          </p:cNvSpPr>
          <p:nvPr>
            <p:ph type="title" idx="8"/>
          </p:nvPr>
        </p:nvSpPr>
        <p:spPr/>
        <p:txBody>
          <a:bodyPr/>
          <a:lstStyle/>
          <a:p>
            <a:endParaRPr lang="en-US"/>
          </a:p>
        </p:txBody>
      </p:sp>
      <p:sp>
        <p:nvSpPr>
          <p:cNvPr id="10" name="Title 9">
            <a:extLst>
              <a:ext uri="{FF2B5EF4-FFF2-40B4-BE49-F238E27FC236}">
                <a16:creationId xmlns:a16="http://schemas.microsoft.com/office/drawing/2014/main" id="{BBAEC0F6-B045-B326-4187-04FA9AE61263}"/>
              </a:ext>
            </a:extLst>
          </p:cNvPr>
          <p:cNvSpPr>
            <a:spLocks noGrp="1"/>
          </p:cNvSpPr>
          <p:nvPr>
            <p:ph type="title" idx="9"/>
          </p:nvPr>
        </p:nvSpPr>
        <p:spPr/>
        <p:txBody>
          <a:bodyPr/>
          <a:lstStyle/>
          <a:p>
            <a:endParaRPr lang="en-US"/>
          </a:p>
        </p:txBody>
      </p:sp>
      <p:sp>
        <p:nvSpPr>
          <p:cNvPr id="11" name="Title 10">
            <a:extLst>
              <a:ext uri="{FF2B5EF4-FFF2-40B4-BE49-F238E27FC236}">
                <a16:creationId xmlns:a16="http://schemas.microsoft.com/office/drawing/2014/main" id="{C9E85AEE-D1F4-F3E6-42ED-F50F3672BEFD}"/>
              </a:ext>
            </a:extLst>
          </p:cNvPr>
          <p:cNvSpPr>
            <a:spLocks noGrp="1"/>
          </p:cNvSpPr>
          <p:nvPr>
            <p:ph type="title" idx="13"/>
          </p:nvPr>
        </p:nvSpPr>
        <p:spPr/>
        <p:txBody>
          <a:bodyPr/>
          <a:lstStyle/>
          <a:p>
            <a:endParaRPr lang="en-US"/>
          </a:p>
        </p:txBody>
      </p:sp>
      <p:sp>
        <p:nvSpPr>
          <p:cNvPr id="12" name="Title 11">
            <a:extLst>
              <a:ext uri="{FF2B5EF4-FFF2-40B4-BE49-F238E27FC236}">
                <a16:creationId xmlns:a16="http://schemas.microsoft.com/office/drawing/2014/main" id="{7AE729C7-8CD5-2FEB-8F82-C2EA44DE2668}"/>
              </a:ext>
            </a:extLst>
          </p:cNvPr>
          <p:cNvSpPr>
            <a:spLocks noGrp="1"/>
          </p:cNvSpPr>
          <p:nvPr>
            <p:ph type="title" idx="14"/>
          </p:nvPr>
        </p:nvSpPr>
        <p:spPr/>
        <p:txBody>
          <a:bodyPr/>
          <a:lstStyle/>
          <a:p>
            <a:endParaRPr lang="en-US"/>
          </a:p>
        </p:txBody>
      </p:sp>
      <p:sp>
        <p:nvSpPr>
          <p:cNvPr id="13" name="Title 12">
            <a:extLst>
              <a:ext uri="{FF2B5EF4-FFF2-40B4-BE49-F238E27FC236}">
                <a16:creationId xmlns:a16="http://schemas.microsoft.com/office/drawing/2014/main" id="{ED7EA6A1-3314-0E98-A494-8425BB9ABD5B}"/>
              </a:ext>
            </a:extLst>
          </p:cNvPr>
          <p:cNvSpPr>
            <a:spLocks noGrp="1"/>
          </p:cNvSpPr>
          <p:nvPr>
            <p:ph type="title" idx="15"/>
          </p:nvPr>
        </p:nvSpPr>
        <p:spPr/>
        <p:txBody>
          <a:bodyPr/>
          <a:lstStyle/>
          <a:p>
            <a:endParaRPr lang="en-US"/>
          </a:p>
        </p:txBody>
      </p:sp>
      <p:sp>
        <p:nvSpPr>
          <p:cNvPr id="14" name="Title 13">
            <a:extLst>
              <a:ext uri="{FF2B5EF4-FFF2-40B4-BE49-F238E27FC236}">
                <a16:creationId xmlns:a16="http://schemas.microsoft.com/office/drawing/2014/main" id="{FD42EF78-8F61-5A7B-4DBA-94DBAE97FCD1}"/>
              </a:ext>
            </a:extLst>
          </p:cNvPr>
          <p:cNvSpPr>
            <a:spLocks noGrp="1"/>
          </p:cNvSpPr>
          <p:nvPr>
            <p:ph type="title" idx="16"/>
          </p:nvPr>
        </p:nvSpPr>
        <p:spPr/>
        <p:txBody>
          <a:bodyPr/>
          <a:lstStyle/>
          <a:p>
            <a:endParaRPr lang="en-US"/>
          </a:p>
        </p:txBody>
      </p:sp>
      <p:pic>
        <p:nvPicPr>
          <p:cNvPr id="15" name="Sử 12 - Bài 4 - Sự ra đời và phát triển của hiệp hội các quốc gia đông nam á asean - Cánh diều">
            <a:hlinkClick r:id="" action="ppaction://media"/>
            <a:extLst>
              <a:ext uri="{FF2B5EF4-FFF2-40B4-BE49-F238E27FC236}">
                <a16:creationId xmlns:a16="http://schemas.microsoft.com/office/drawing/2014/main" id="{27D7F0BD-F67B-ED62-E8B5-A10E1FF1AC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09191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51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28" name="图片 8"/>
          <p:cNvPicPr>
            <a:picLocks noChangeAspect="1"/>
          </p:cNvPicPr>
          <p:nvPr/>
        </p:nvPicPr>
        <p:blipFill>
          <a:blip r:embed="rId3"/>
          <a:stretch>
            <a:fillRect/>
          </a:stretch>
        </p:blipFill>
        <p:spPr>
          <a:xfrm>
            <a:off x="62766" y="100584"/>
            <a:ext cx="9197259" cy="3574945"/>
          </a:xfrm>
          <a:prstGeom prst="rect">
            <a:avLst/>
          </a:prstGeom>
        </p:spPr>
      </p:pic>
      <p:sp>
        <p:nvSpPr>
          <p:cNvPr id="30" name="Google Shape;2714;p36"/>
          <p:cNvSpPr/>
          <p:nvPr/>
        </p:nvSpPr>
        <p:spPr>
          <a:xfrm>
            <a:off x="1171329" y="1971001"/>
            <a:ext cx="7114032"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tx2"/>
          </a:solidFill>
          <a:ln>
            <a:noFill/>
          </a:ln>
        </p:spPr>
        <p:txBody>
          <a:bodyPr spcFirstLastPara="1" wrap="square" lIns="91425" tIns="91425" rIns="91425" bIns="91425" anchor="ctr" anchorCtr="0">
            <a:noAutofit/>
          </a:bodyPr>
          <a:lstStyle/>
          <a:p>
            <a:pPr lvl="0" algn="ctr"/>
            <a:r>
              <a:rPr lang="vi-VN" sz="4800"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2: Tìm hiểu về ý nghĩa của việc Việt Nam gia nhập ASEAN</a:t>
            </a:r>
            <a:endParaRPr kumimoji="0"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sym typeface="Arial"/>
            </a:endParaRPr>
          </a:p>
        </p:txBody>
      </p:sp>
    </p:spTree>
    <p:extLst>
      <p:ext uri="{BB962C8B-B14F-4D97-AF65-F5344CB8AC3E}">
        <p14:creationId xmlns:p14="http://schemas.microsoft.com/office/powerpoint/2010/main" val="2345947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sp>
        <p:nvSpPr>
          <p:cNvPr id="2" name="TextBox 1">
            <a:extLst>
              <a:ext uri="{FF2B5EF4-FFF2-40B4-BE49-F238E27FC236}">
                <a16:creationId xmlns:a16="http://schemas.microsoft.com/office/drawing/2014/main" id="{9D3FF41C-0D49-5183-D01C-2D6AF6564FA2}"/>
              </a:ext>
            </a:extLst>
          </p:cNvPr>
          <p:cNvSpPr txBox="1"/>
          <p:nvPr/>
        </p:nvSpPr>
        <p:spPr>
          <a:xfrm>
            <a:off x="973123" y="310393"/>
            <a:ext cx="7248088"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thông</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hình</a:t>
            </a:r>
            <a:r>
              <a:rPr lang="en-US" sz="2400" dirty="0">
                <a:latin typeface="Cambria" panose="02040503050406030204" pitchFamily="18" charset="0"/>
                <a:ea typeface="Cambria" panose="02040503050406030204" pitchFamily="18" charset="0"/>
              </a:rPr>
              <a:t> 4, 5, </a:t>
            </a:r>
            <a:r>
              <a:rPr lang="en-US" sz="2400" dirty="0" err="1">
                <a:latin typeface="Cambria" panose="02040503050406030204" pitchFamily="18" charset="0"/>
                <a:ea typeface="Cambria" panose="02040503050406030204" pitchFamily="18" charset="0"/>
              </a:rPr>
              <a:t>em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nêu</a:t>
            </a:r>
            <a:r>
              <a:rPr lang="en-US" sz="2400" dirty="0">
                <a:latin typeface="Cambria" panose="02040503050406030204" pitchFamily="18" charset="0"/>
                <a:ea typeface="Cambria" panose="02040503050406030204" pitchFamily="18" charset="0"/>
              </a:rPr>
              <a:t> ý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Việt</a:t>
            </a:r>
            <a:r>
              <a:rPr lang="en-US" sz="2400" dirty="0">
                <a:latin typeface="Cambria" panose="02040503050406030204" pitchFamily="18" charset="0"/>
                <a:ea typeface="Cambria" panose="02040503050406030204" pitchFamily="18" charset="0"/>
              </a:rPr>
              <a:t> Nam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nhập</a:t>
            </a:r>
            <a:r>
              <a:rPr lang="en-US" sz="2400" dirty="0">
                <a:latin typeface="Cambria" panose="02040503050406030204" pitchFamily="18" charset="0"/>
                <a:ea typeface="Cambria" panose="02040503050406030204" pitchFamily="18" charset="0"/>
              </a:rPr>
              <a:t> ASEAN.</a:t>
            </a:r>
          </a:p>
        </p:txBody>
      </p:sp>
      <p:pic>
        <p:nvPicPr>
          <p:cNvPr id="4" name="Picture 3">
            <a:extLst>
              <a:ext uri="{FF2B5EF4-FFF2-40B4-BE49-F238E27FC236}">
                <a16:creationId xmlns:a16="http://schemas.microsoft.com/office/drawing/2014/main" id="{1C13FC50-A70E-560C-6A57-D032DD4DFAA1}"/>
              </a:ext>
            </a:extLst>
          </p:cNvPr>
          <p:cNvPicPr>
            <a:picLocks noChangeAspect="1"/>
          </p:cNvPicPr>
          <p:nvPr/>
        </p:nvPicPr>
        <p:blipFill>
          <a:blip r:embed="rId3"/>
          <a:stretch>
            <a:fillRect/>
          </a:stretch>
        </p:blipFill>
        <p:spPr>
          <a:xfrm>
            <a:off x="1023456" y="1299076"/>
            <a:ext cx="7600426" cy="3399808"/>
          </a:xfrm>
          <a:prstGeom prst="rect">
            <a:avLst/>
          </a:prstGeom>
        </p:spPr>
      </p:pic>
    </p:spTree>
    <p:extLst>
      <p:ext uri="{BB962C8B-B14F-4D97-AF65-F5344CB8AC3E}">
        <p14:creationId xmlns:p14="http://schemas.microsoft.com/office/powerpoint/2010/main" val="40977813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sp>
        <p:nvSpPr>
          <p:cNvPr id="3" name="Rectangle 2">
            <a:extLst>
              <a:ext uri="{FF2B5EF4-FFF2-40B4-BE49-F238E27FC236}">
                <a16:creationId xmlns:a16="http://schemas.microsoft.com/office/drawing/2014/main" id="{44D7A736-EEC0-DB81-38FA-4994661EED49}"/>
              </a:ext>
            </a:extLst>
          </p:cNvPr>
          <p:cNvSpPr/>
          <p:nvPr/>
        </p:nvSpPr>
        <p:spPr>
          <a:xfrm>
            <a:off x="429768" y="1783080"/>
            <a:ext cx="2569464" cy="86868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dirty="0"/>
              <a:t>Ý </a:t>
            </a:r>
            <a:r>
              <a:rPr lang="en-US" sz="1800" b="1" dirty="0" err="1"/>
              <a:t>nghĩa</a:t>
            </a:r>
            <a:r>
              <a:rPr lang="en-US" sz="1800" b="1" dirty="0"/>
              <a:t> </a:t>
            </a:r>
            <a:r>
              <a:rPr lang="en-US" sz="1800" b="1" dirty="0" err="1"/>
              <a:t>của</a:t>
            </a:r>
            <a:r>
              <a:rPr lang="en-US" sz="1800" b="1" dirty="0"/>
              <a:t> </a:t>
            </a:r>
            <a:r>
              <a:rPr lang="en-US" sz="1800" b="1" dirty="0" err="1"/>
              <a:t>việc</a:t>
            </a:r>
            <a:r>
              <a:rPr lang="en-US" sz="1800" b="1" dirty="0"/>
              <a:t> </a:t>
            </a:r>
            <a:r>
              <a:rPr lang="en-US" sz="1800" b="1" dirty="0" err="1"/>
              <a:t>Việt</a:t>
            </a:r>
            <a:r>
              <a:rPr lang="en-US" sz="1800" b="1" dirty="0"/>
              <a:t> Nam </a:t>
            </a:r>
            <a:r>
              <a:rPr lang="en-US" sz="1800" b="1" dirty="0" err="1"/>
              <a:t>gia</a:t>
            </a:r>
            <a:r>
              <a:rPr lang="en-US" sz="1800" b="1" dirty="0"/>
              <a:t> </a:t>
            </a:r>
            <a:r>
              <a:rPr lang="en-US" sz="1800" b="1" dirty="0" err="1"/>
              <a:t>nhập</a:t>
            </a:r>
            <a:r>
              <a:rPr lang="en-US" sz="1800" b="1" dirty="0"/>
              <a:t> ASEAN</a:t>
            </a:r>
          </a:p>
        </p:txBody>
      </p:sp>
      <p:cxnSp>
        <p:nvCxnSpPr>
          <p:cNvPr id="8" name="Straight Arrow Connector 7">
            <a:extLst>
              <a:ext uri="{FF2B5EF4-FFF2-40B4-BE49-F238E27FC236}">
                <a16:creationId xmlns:a16="http://schemas.microsoft.com/office/drawing/2014/main" id="{8728377C-01C8-A2A0-AF6B-F5D2C83639ED}"/>
              </a:ext>
            </a:extLst>
          </p:cNvPr>
          <p:cNvCxnSpPr>
            <a:cxnSpLocks/>
            <a:stCxn id="3" idx="3"/>
          </p:cNvCxnSpPr>
          <p:nvPr/>
        </p:nvCxnSpPr>
        <p:spPr>
          <a:xfrm flipV="1">
            <a:off x="2999232" y="886968"/>
            <a:ext cx="758952" cy="1330452"/>
          </a:xfrm>
          <a:prstGeom prst="straightConnector1">
            <a:avLst/>
          </a:prstGeom>
          <a:ln w="57150">
            <a:solidFill>
              <a:srgbClr val="EE046E"/>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E0E8DCF-4A40-4231-9977-2474941411CC}"/>
              </a:ext>
            </a:extLst>
          </p:cNvPr>
          <p:cNvSpPr/>
          <p:nvPr/>
        </p:nvSpPr>
        <p:spPr>
          <a:xfrm>
            <a:off x="3767328" y="466344"/>
            <a:ext cx="4626864" cy="1124712"/>
          </a:xfrm>
          <a:prstGeom prst="roundRect">
            <a:avLst/>
          </a:prstGeom>
          <a:solidFill>
            <a:srgbClr val="FFFFFF"/>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Đây</a:t>
            </a:r>
            <a:r>
              <a:rPr lang="en-US" sz="2400" dirty="0"/>
              <a:t> </a:t>
            </a:r>
            <a:r>
              <a:rPr lang="en-US" sz="2400" dirty="0" err="1"/>
              <a:t>là</a:t>
            </a:r>
            <a:r>
              <a:rPr lang="en-US" sz="2400" dirty="0"/>
              <a:t> </a:t>
            </a:r>
            <a:r>
              <a:rPr lang="en-US" sz="2400" dirty="0" err="1"/>
              <a:t>dấu</a:t>
            </a:r>
            <a:r>
              <a:rPr lang="en-US" sz="2400" dirty="0"/>
              <a:t> </a:t>
            </a:r>
            <a:r>
              <a:rPr lang="en-US" sz="2400" dirty="0" err="1"/>
              <a:t>mốc</a:t>
            </a:r>
            <a:r>
              <a:rPr lang="en-US" sz="2400" dirty="0"/>
              <a:t> </a:t>
            </a:r>
            <a:r>
              <a:rPr lang="en-US" sz="2400" dirty="0" err="1"/>
              <a:t>quan</a:t>
            </a:r>
            <a:r>
              <a:rPr lang="en-US" sz="2400" dirty="0"/>
              <a:t> </a:t>
            </a:r>
            <a:r>
              <a:rPr lang="en-US" sz="2400" dirty="0" err="1"/>
              <a:t>trọng</a:t>
            </a:r>
            <a:r>
              <a:rPr lang="en-US" sz="2400" dirty="0"/>
              <a:t> </a:t>
            </a:r>
            <a:r>
              <a:rPr lang="en-US" sz="2400" dirty="0" err="1"/>
              <a:t>trong</a:t>
            </a:r>
            <a:r>
              <a:rPr lang="en-US" sz="2400" dirty="0"/>
              <a:t> </a:t>
            </a:r>
            <a:r>
              <a:rPr lang="en-US" sz="2400" dirty="0" err="1"/>
              <a:t>tiến</a:t>
            </a:r>
            <a:r>
              <a:rPr lang="en-US" sz="2400" dirty="0"/>
              <a:t> </a:t>
            </a:r>
            <a:r>
              <a:rPr lang="en-US" sz="2400" dirty="0" err="1"/>
              <a:t>trình</a:t>
            </a:r>
            <a:r>
              <a:rPr lang="en-US" sz="2400" dirty="0"/>
              <a:t> </a:t>
            </a:r>
            <a:r>
              <a:rPr lang="en-US" sz="2400" dirty="0" err="1"/>
              <a:t>hội</a:t>
            </a:r>
            <a:r>
              <a:rPr lang="en-US" sz="2400" dirty="0"/>
              <a:t> </a:t>
            </a:r>
            <a:r>
              <a:rPr lang="en-US" sz="2400" dirty="0" err="1"/>
              <a:t>nhập</a:t>
            </a:r>
            <a:r>
              <a:rPr lang="en-US" sz="2400" dirty="0"/>
              <a:t> </a:t>
            </a:r>
            <a:r>
              <a:rPr lang="en-US" sz="2400" dirty="0" err="1"/>
              <a:t>khu</a:t>
            </a:r>
            <a:r>
              <a:rPr lang="en-US" sz="2400" dirty="0"/>
              <a:t> </a:t>
            </a:r>
            <a:r>
              <a:rPr lang="en-US" sz="2400" dirty="0" err="1"/>
              <a:t>vực</a:t>
            </a:r>
            <a:r>
              <a:rPr lang="en-US" sz="2400" dirty="0"/>
              <a:t> </a:t>
            </a:r>
            <a:r>
              <a:rPr lang="en-US" sz="2400" dirty="0" err="1"/>
              <a:t>và</a:t>
            </a:r>
            <a:r>
              <a:rPr lang="en-US" sz="2400" dirty="0"/>
              <a:t> </a:t>
            </a:r>
            <a:r>
              <a:rPr lang="en-US" sz="2400" dirty="0" err="1"/>
              <a:t>thế</a:t>
            </a:r>
            <a:r>
              <a:rPr lang="en-US" sz="2400" dirty="0"/>
              <a:t> </a:t>
            </a:r>
            <a:r>
              <a:rPr lang="en-US" sz="2400" dirty="0" err="1"/>
              <a:t>giới</a:t>
            </a:r>
            <a:r>
              <a:rPr lang="en-US" sz="2400" dirty="0"/>
              <a:t> </a:t>
            </a:r>
            <a:r>
              <a:rPr lang="en-US" sz="2400" dirty="0" err="1"/>
              <a:t>của</a:t>
            </a:r>
            <a:r>
              <a:rPr lang="en-US" sz="2400" dirty="0"/>
              <a:t> </a:t>
            </a:r>
            <a:r>
              <a:rPr lang="en-US" sz="2400" dirty="0" err="1"/>
              <a:t>Việt</a:t>
            </a:r>
            <a:r>
              <a:rPr lang="en-US" sz="2400" dirty="0"/>
              <a:t> Nam.</a:t>
            </a:r>
          </a:p>
        </p:txBody>
      </p:sp>
      <p:cxnSp>
        <p:nvCxnSpPr>
          <p:cNvPr id="11" name="Straight Arrow Connector 10">
            <a:extLst>
              <a:ext uri="{FF2B5EF4-FFF2-40B4-BE49-F238E27FC236}">
                <a16:creationId xmlns:a16="http://schemas.microsoft.com/office/drawing/2014/main" id="{31EF37F8-7AEE-9473-E413-E49B1E0F7E0F}"/>
              </a:ext>
            </a:extLst>
          </p:cNvPr>
          <p:cNvCxnSpPr>
            <a:cxnSpLocks/>
            <a:stCxn id="3" idx="3"/>
          </p:cNvCxnSpPr>
          <p:nvPr/>
        </p:nvCxnSpPr>
        <p:spPr>
          <a:xfrm>
            <a:off x="2999232" y="2217420"/>
            <a:ext cx="841248" cy="269748"/>
          </a:xfrm>
          <a:prstGeom prst="straightConnector1">
            <a:avLst/>
          </a:prstGeom>
          <a:ln w="57150">
            <a:solidFill>
              <a:srgbClr val="EE046E"/>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A64567E2-3920-8AA5-597B-00FFB7AEBC73}"/>
              </a:ext>
            </a:extLst>
          </p:cNvPr>
          <p:cNvSpPr/>
          <p:nvPr/>
        </p:nvSpPr>
        <p:spPr>
          <a:xfrm>
            <a:off x="3849624" y="2066544"/>
            <a:ext cx="4626864" cy="1124712"/>
          </a:xfrm>
          <a:prstGeom prst="roundRect">
            <a:avLst/>
          </a:prstGeom>
          <a:solidFill>
            <a:srgbClr val="FFFFFF"/>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1800"/>
              <a:t>Có cơ hội mở rộng hợp tác, giao lưu kinh tế, văn hoá với các quốc gia trong tổ chức, gia tăng vị thế trên trường quốc tế.</a:t>
            </a:r>
            <a:endParaRPr lang="vi-VN" sz="1800" dirty="0" err="1"/>
          </a:p>
        </p:txBody>
      </p:sp>
      <p:cxnSp>
        <p:nvCxnSpPr>
          <p:cNvPr id="14" name="Straight Arrow Connector 13">
            <a:extLst>
              <a:ext uri="{FF2B5EF4-FFF2-40B4-BE49-F238E27FC236}">
                <a16:creationId xmlns:a16="http://schemas.microsoft.com/office/drawing/2014/main" id="{0E0C2E71-35E5-0C6D-8462-42E010375749}"/>
              </a:ext>
            </a:extLst>
          </p:cNvPr>
          <p:cNvCxnSpPr>
            <a:cxnSpLocks/>
          </p:cNvCxnSpPr>
          <p:nvPr/>
        </p:nvCxnSpPr>
        <p:spPr>
          <a:xfrm>
            <a:off x="3054096" y="2295144"/>
            <a:ext cx="795528" cy="1627632"/>
          </a:xfrm>
          <a:prstGeom prst="straightConnector1">
            <a:avLst/>
          </a:prstGeom>
          <a:ln w="57150">
            <a:solidFill>
              <a:srgbClr val="EE046E"/>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E9434482-EE70-0D11-FF08-8E933AC0AB60}"/>
              </a:ext>
            </a:extLst>
          </p:cNvPr>
          <p:cNvSpPr/>
          <p:nvPr/>
        </p:nvSpPr>
        <p:spPr>
          <a:xfrm>
            <a:off x="3858768" y="3502152"/>
            <a:ext cx="4626864" cy="1124712"/>
          </a:xfrm>
          <a:prstGeom prst="roundRect">
            <a:avLst/>
          </a:prstGeom>
          <a:solidFill>
            <a:srgbClr val="FFFFFF"/>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dirty="0"/>
              <a:t>Ngoài ra, còn góp phần củng cố hoà bình, ổn định và phát triển mọi mặt của khu vực Đông Nam Á.</a:t>
            </a:r>
          </a:p>
        </p:txBody>
      </p:sp>
    </p:spTree>
    <p:extLst>
      <p:ext uri="{BB962C8B-B14F-4D97-AF65-F5344CB8AC3E}">
        <p14:creationId xmlns:p14="http://schemas.microsoft.com/office/powerpoint/2010/main" val="20301070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2"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BCCBA8DA-5D80-98C2-3454-4940BA2A41D5}"/>
              </a:ext>
            </a:extLst>
          </p:cNvPr>
          <p:cNvPicPr>
            <a:picLocks noChangeAspect="1"/>
          </p:cNvPicPr>
          <p:nvPr/>
        </p:nvPicPr>
        <p:blipFill>
          <a:blip r:embed="rId6"/>
          <a:stretch>
            <a:fillRect/>
          </a:stretch>
        </p:blipFill>
        <p:spPr>
          <a:xfrm>
            <a:off x="3307764" y="1993515"/>
            <a:ext cx="5444200" cy="213988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80993AF-8043-C75B-7033-4187B2458840}"/>
              </a:ext>
            </a:extLst>
          </p:cNvPr>
          <p:cNvPicPr>
            <a:picLocks noChangeAspect="1"/>
          </p:cNvPicPr>
          <p:nvPr/>
        </p:nvPicPr>
        <p:blipFill>
          <a:blip r:embed="rId7"/>
          <a:stretch>
            <a:fillRect/>
          </a:stretch>
        </p:blipFill>
        <p:spPr>
          <a:xfrm>
            <a:off x="-1481328" y="0"/>
            <a:ext cx="1338536" cy="1338536"/>
          </a:xfrm>
          <a:prstGeom prst="rect">
            <a:avLst/>
          </a:prstGeom>
        </p:spPr>
      </p:pic>
    </p:spTree>
    <p:extLst>
      <p:ext uri="{BB962C8B-B14F-4D97-AF65-F5344CB8AC3E}">
        <p14:creationId xmlns:p14="http://schemas.microsoft.com/office/powerpoint/2010/main" val="14317322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3691084"/>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en-US" sz="2600" b="1" dirty="0">
                <a:solidFill>
                  <a:srgbClr val="FB252A"/>
                </a:solidFill>
                <a:latin typeface="Cambria" panose="02040503050406030204" pitchFamily="18" charset="0"/>
                <a:ea typeface="Cambria" panose="02040503050406030204" pitchFamily="18" charset="0"/>
              </a:rPr>
              <a:t>   </a:t>
            </a:r>
            <a:r>
              <a:rPr lang="vi-VN" sz="2600" b="1" dirty="0">
                <a:solidFill>
                  <a:srgbClr val="FB252A"/>
                </a:solidFill>
                <a:latin typeface="Cambria" panose="02040503050406030204" pitchFamily="18" charset="0"/>
                <a:ea typeface="Cambria" panose="02040503050406030204" pitchFamily="18" charset="0"/>
              </a:rPr>
              <a:t>Trên cương vị Chủ tịch ASEAN năm 2020, Việt Nam đã đề xuất và dẫn dắt ASEAN hoàn thành những văn kiện quan trọng, góp phần định hướng phát triển tương lai của ASEAN như: </a:t>
            </a:r>
            <a:r>
              <a:rPr lang="vi-VN" sz="2600" b="1" i="1" dirty="0">
                <a:solidFill>
                  <a:srgbClr val="FB252A"/>
                </a:solidFill>
                <a:latin typeface="Cambria" panose="02040503050406030204" pitchFamily="18" charset="0"/>
                <a:ea typeface="Cambria" panose="02040503050406030204" pitchFamily="18" charset="0"/>
              </a:rPr>
              <a:t>Tuyên bố lãnh đạo ASEAN về định hướng Cộng đồng ASEAN sau năm 2025; Tuyên bố Tầm nhìn lãnh đạo ASEAN về gắn kết và chủ động thích ứng…</a:t>
            </a:r>
            <a:endParaRPr kumimoji="0" lang="en-GB" sz="2600" b="0"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577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3691084"/>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vi-VN" sz="2600" b="1" dirty="0">
                <a:solidFill>
                  <a:srgbClr val="FB252A"/>
                </a:solidFill>
                <a:latin typeface="Cambria" panose="02040503050406030204" pitchFamily="18" charset="0"/>
                <a:ea typeface="Cambria" panose="02040503050406030204" pitchFamily="18" charset="0"/>
              </a:rPr>
              <a:t>Về vấn đề Bi</a:t>
            </a:r>
            <a:r>
              <a:rPr lang="en-US" sz="2600" b="1" dirty="0">
                <a:solidFill>
                  <a:srgbClr val="FB252A"/>
                </a:solidFill>
                <a:latin typeface="Cambria" panose="02040503050406030204" pitchFamily="18" charset="0"/>
                <a:ea typeface="Cambria" panose="02040503050406030204" pitchFamily="18" charset="0"/>
              </a:rPr>
              <a:t>    </a:t>
            </a:r>
            <a:r>
              <a:rPr lang="vi-VN" sz="2600" b="1" dirty="0">
                <a:solidFill>
                  <a:srgbClr val="FB252A"/>
                </a:solidFill>
                <a:latin typeface="Cambria" panose="02040503050406030204" pitchFamily="18" charset="0"/>
                <a:ea typeface="Cambria" panose="02040503050406030204" pitchFamily="18" charset="0"/>
              </a:rPr>
              <a:t>ển Đông, Việt Nam cùng với các nước thành viên tham gia tích cực trong quá trình đàm phán và ký kết Tuyên bố về ứng xử của các bên ở Biển Đông (DOC) giữa ASEAN và Trung Quốc; cũng như đàm phán sớm đạt được Bộ Quy tắc ứng xử ở Biển Đông (COC) hiệu lực, hiệu quả.</a:t>
            </a:r>
            <a:endParaRPr kumimoji="0" lang="en-GB" sz="2600" b="0"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890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3" name="Picture 2" descr="A colorful letters and numbers&#10;&#10;AI-generated content may be incorrect.">
            <a:extLst>
              <a:ext uri="{FF2B5EF4-FFF2-40B4-BE49-F238E27FC236}">
                <a16:creationId xmlns:a16="http://schemas.microsoft.com/office/drawing/2014/main" id="{B2E7D5DE-D73A-9FC6-3DC7-694C7FC788EB}"/>
              </a:ext>
            </a:extLst>
          </p:cNvPr>
          <p:cNvPicPr>
            <a:picLocks noChangeAspect="1"/>
          </p:cNvPicPr>
          <p:nvPr/>
        </p:nvPicPr>
        <p:blipFill>
          <a:blip r:embed="rId6"/>
          <a:stretch>
            <a:fillRect/>
          </a:stretch>
        </p:blipFill>
        <p:spPr>
          <a:xfrm>
            <a:off x="3739896" y="2316317"/>
            <a:ext cx="4389398" cy="1154666"/>
          </a:xfrm>
          <a:prstGeom prst="rect">
            <a:avLst/>
          </a:prstGeom>
        </p:spPr>
      </p:pic>
    </p:spTree>
    <p:extLst>
      <p:ext uri="{BB962C8B-B14F-4D97-AF65-F5344CB8AC3E}">
        <p14:creationId xmlns:p14="http://schemas.microsoft.com/office/powerpoint/2010/main" val="12559332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sp>
        <p:nvSpPr>
          <p:cNvPr id="2" name="TextBox 1">
            <a:extLst>
              <a:ext uri="{FF2B5EF4-FFF2-40B4-BE49-F238E27FC236}">
                <a16:creationId xmlns:a16="http://schemas.microsoft.com/office/drawing/2014/main" id="{C002EB81-7CF4-6796-86D3-B1314B3453A7}"/>
              </a:ext>
            </a:extLst>
          </p:cNvPr>
          <p:cNvSpPr txBox="1"/>
          <p:nvPr/>
        </p:nvSpPr>
        <p:spPr>
          <a:xfrm>
            <a:off x="770966" y="310393"/>
            <a:ext cx="7808258" cy="523220"/>
          </a:xfrm>
          <a:prstGeom prst="rect">
            <a:avLst/>
          </a:prstGeom>
          <a:noFill/>
        </p:spPr>
        <p:txBody>
          <a:bodyPr wrap="square" rtlCol="0">
            <a:spAutoFit/>
          </a:bodyPr>
          <a:lstStyle/>
          <a:p>
            <a:pPr algn="ctr"/>
            <a:r>
              <a:rPr lang="vi-VN" sz="2800">
                <a:latin typeface="Cambria" panose="02040503050406030204" pitchFamily="18" charset="0"/>
                <a:ea typeface="Cambria" panose="02040503050406030204" pitchFamily="18" charset="0"/>
              </a:rPr>
              <a:t>Hoàn thành bảng theo mẫu dưới đây vào vở ghi.</a:t>
            </a:r>
            <a:endParaRPr lang="en-US" sz="28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1870084-025D-8080-9EFE-11A481C8BDDD}"/>
              </a:ext>
            </a:extLst>
          </p:cNvPr>
          <p:cNvPicPr>
            <a:picLocks noChangeAspect="1"/>
          </p:cNvPicPr>
          <p:nvPr/>
        </p:nvPicPr>
        <p:blipFill>
          <a:blip r:embed="rId3"/>
          <a:stretch>
            <a:fillRect/>
          </a:stretch>
        </p:blipFill>
        <p:spPr>
          <a:xfrm>
            <a:off x="484094" y="1359140"/>
            <a:ext cx="8202706" cy="1018043"/>
          </a:xfrm>
          <a:prstGeom prst="rect">
            <a:avLst/>
          </a:prstGeom>
        </p:spPr>
      </p:pic>
    </p:spTree>
    <p:extLst>
      <p:ext uri="{BB962C8B-B14F-4D97-AF65-F5344CB8AC3E}">
        <p14:creationId xmlns:p14="http://schemas.microsoft.com/office/powerpoint/2010/main" val="5388098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4" name="Picture 3">
            <a:extLst>
              <a:ext uri="{FF2B5EF4-FFF2-40B4-BE49-F238E27FC236}">
                <a16:creationId xmlns:a16="http://schemas.microsoft.com/office/drawing/2014/main" id="{5EAD3652-62F0-C867-43EB-DA39B91DB1AF}"/>
              </a:ext>
            </a:extLst>
          </p:cNvPr>
          <p:cNvPicPr>
            <a:picLocks noChangeAspect="1"/>
          </p:cNvPicPr>
          <p:nvPr/>
        </p:nvPicPr>
        <p:blipFill>
          <a:blip r:embed="rId3"/>
          <a:stretch>
            <a:fillRect/>
          </a:stretch>
        </p:blipFill>
        <p:spPr>
          <a:xfrm>
            <a:off x="573741" y="493204"/>
            <a:ext cx="7954496" cy="4170404"/>
          </a:xfrm>
          <a:prstGeom prst="rect">
            <a:avLst/>
          </a:prstGeom>
        </p:spPr>
      </p:pic>
    </p:spTree>
    <p:extLst>
      <p:ext uri="{BB962C8B-B14F-4D97-AF65-F5344CB8AC3E}">
        <p14:creationId xmlns:p14="http://schemas.microsoft.com/office/powerpoint/2010/main" val="2721014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4" name="Picture 3">
            <a:extLst>
              <a:ext uri="{FF2B5EF4-FFF2-40B4-BE49-F238E27FC236}">
                <a16:creationId xmlns:a16="http://schemas.microsoft.com/office/drawing/2014/main" id="{8110B4EA-F000-82C0-B108-4A2093C5D5A4}"/>
              </a:ext>
            </a:extLst>
          </p:cNvPr>
          <p:cNvPicPr>
            <a:picLocks noChangeAspect="1"/>
          </p:cNvPicPr>
          <p:nvPr/>
        </p:nvPicPr>
        <p:blipFill>
          <a:blip r:embed="rId6"/>
          <a:stretch>
            <a:fillRect/>
          </a:stretch>
        </p:blipFill>
        <p:spPr>
          <a:xfrm>
            <a:off x="3477532" y="1986441"/>
            <a:ext cx="5444200" cy="2139881"/>
          </a:xfrm>
          <a:prstGeom prst="rect">
            <a:avLst/>
          </a:prstGeom>
        </p:spPr>
      </p:pic>
    </p:spTree>
    <p:extLst>
      <p:ext uri="{BB962C8B-B14F-4D97-AF65-F5344CB8AC3E}">
        <p14:creationId xmlns:p14="http://schemas.microsoft.com/office/powerpoint/2010/main" val="179464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3" name="Picture 2">
            <a:extLst>
              <a:ext uri="{FF2B5EF4-FFF2-40B4-BE49-F238E27FC236}">
                <a16:creationId xmlns:a16="http://schemas.microsoft.com/office/drawing/2014/main" id="{D3F8CB53-1ABA-91D0-A0F1-EFB85295C935}"/>
              </a:ext>
            </a:extLst>
          </p:cNvPr>
          <p:cNvPicPr>
            <a:picLocks noChangeAspect="1"/>
          </p:cNvPicPr>
          <p:nvPr/>
        </p:nvPicPr>
        <p:blipFill>
          <a:blip r:embed="rId3"/>
          <a:stretch>
            <a:fillRect/>
          </a:stretch>
        </p:blipFill>
        <p:spPr>
          <a:xfrm>
            <a:off x="510988" y="901022"/>
            <a:ext cx="8175812" cy="2854765"/>
          </a:xfrm>
          <a:prstGeom prst="rect">
            <a:avLst/>
          </a:prstGeom>
        </p:spPr>
      </p:pic>
    </p:spTree>
    <p:extLst>
      <p:ext uri="{BB962C8B-B14F-4D97-AF65-F5344CB8AC3E}">
        <p14:creationId xmlns:p14="http://schemas.microsoft.com/office/powerpoint/2010/main" val="5788696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1026" name="Picture 2">
            <a:extLst>
              <a:ext uri="{FF2B5EF4-FFF2-40B4-BE49-F238E27FC236}">
                <a16:creationId xmlns:a16="http://schemas.microsoft.com/office/drawing/2014/main" id="{85BBDC3D-2DCE-1D7A-56B9-A78971AB5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73" y="977152"/>
            <a:ext cx="2391335" cy="23913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FDEC7C56-5FBE-9E00-FE6D-C0D306A1DAAF}"/>
              </a:ext>
            </a:extLst>
          </p:cNvPr>
          <p:cNvSpPr/>
          <p:nvPr/>
        </p:nvSpPr>
        <p:spPr>
          <a:xfrm>
            <a:off x="3236259" y="690282"/>
            <a:ext cx="5011270" cy="3388659"/>
          </a:xfrm>
          <a:prstGeom prst="round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solidFill>
                  <a:srgbClr val="FF0000"/>
                </a:solidFill>
                <a:latin typeface="Cambria" panose="02040503050406030204" pitchFamily="18" charset="0"/>
                <a:ea typeface="Cambria" panose="02040503050406030204" pitchFamily="18" charset="0"/>
              </a:rPr>
              <a:t>Biểu tượng ASEAN là một vòng tròn màu đỏ với bó lúa 10 nhánh ở giữa và tên viết tắt "ASEAN" được viết bằng phông chữ Helvetica màu xanh lam bên dưới. Vòng tròn màu đỏ được viền bằng đường viền màu trắng và xanh lam.</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8649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1026" name="Picture 2">
            <a:extLst>
              <a:ext uri="{FF2B5EF4-FFF2-40B4-BE49-F238E27FC236}">
                <a16:creationId xmlns:a16="http://schemas.microsoft.com/office/drawing/2014/main" id="{85BBDC3D-2DCE-1D7A-56B9-A78971AB5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73" y="977152"/>
            <a:ext cx="2391335" cy="23913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FDEC7C56-5FBE-9E00-FE6D-C0D306A1DAAF}"/>
              </a:ext>
            </a:extLst>
          </p:cNvPr>
          <p:cNvSpPr/>
          <p:nvPr/>
        </p:nvSpPr>
        <p:spPr>
          <a:xfrm>
            <a:off x="3065929" y="251012"/>
            <a:ext cx="5450542" cy="4598894"/>
          </a:xfrm>
          <a:prstGeom prst="round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000" b="1" dirty="0">
                <a:solidFill>
                  <a:srgbClr val="FF0000"/>
                </a:solidFill>
                <a:latin typeface="Cambria" panose="02040503050406030204" pitchFamily="18" charset="0"/>
                <a:ea typeface="Cambria" panose="02040503050406030204" pitchFamily="18" charset="0"/>
              </a:rPr>
              <a:t>- Ý nghĩa của biểu tượng ASEAN:</a:t>
            </a:r>
          </a:p>
          <a:p>
            <a:pPr lvl="0" algn="just"/>
            <a:r>
              <a:rPr lang="vi-VN" sz="2000" dirty="0">
                <a:solidFill>
                  <a:srgbClr val="FF0000"/>
                </a:solidFill>
                <a:latin typeface="Cambria" panose="02040503050406030204" pitchFamily="18" charset="0"/>
                <a:ea typeface="Cambria" panose="02040503050406030204" pitchFamily="18" charset="0"/>
              </a:rPr>
              <a:t>+ Vòng tròn màu đỏ: Thể hiện sự thống nhất và đoàn kết của các quốc gia thành viên ASEAN. Màu đỏ cũng tượng trưng cho lòng dũng cảm, năng động và quyết tâm xây dựng một cộng đồng ASEAN hùng mạnh.</a:t>
            </a:r>
          </a:p>
          <a:p>
            <a:pPr lvl="0" algn="just"/>
            <a:r>
              <a:rPr lang="vi-VN" sz="2000" dirty="0">
                <a:solidFill>
                  <a:srgbClr val="FF0000"/>
                </a:solidFill>
                <a:latin typeface="Cambria" panose="02040503050406030204" pitchFamily="18" charset="0"/>
                <a:ea typeface="Cambria" panose="02040503050406030204" pitchFamily="18" charset="0"/>
              </a:rPr>
              <a:t>+ Bó lúa 10 nhánh: Đại diện cho 10 quốc gia thành viên ASEAN. Hình ảnh bó lúa cũng tượng trưng cho nền văn hóa nông nghiệp lâu đời của khu vực Đông Nam Á và tầm quan trọng của nông nghiệp đối với sự phát triển kinh tế và xã hội của các quốc gia thành viên.</a:t>
            </a:r>
            <a:endParaRPr kumimoji="0" lang="en-US" sz="20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517409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990505" y="10360"/>
            <a:ext cx="8111372" cy="4921037"/>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352629" y="173660"/>
            <a:ext cx="7475768" cy="4572427"/>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437530" y="1157293"/>
            <a:ext cx="5964599" cy="3023905"/>
          </a:xfrm>
          <a:prstGeom prst="rect">
            <a:avLst/>
          </a:prstGeom>
          <a:noFill/>
        </p:spPr>
        <p:txBody>
          <a:bodyPr wrap="square" lIns="68580" tIns="34290" rIns="68580" bIns="34290">
            <a:spAutoFit/>
          </a:bodyPr>
          <a:lstStyle/>
          <a:p>
            <a:pPr algn="ctr" defTabSz="685800">
              <a:buClrTx/>
            </a:pPr>
            <a:r>
              <a:rPr lang="vi-VN" sz="3200" b="1" kern="1200" dirty="0">
                <a:ln w="38100">
                  <a:noFill/>
                </a:ln>
                <a:solidFill>
                  <a:srgbClr val="FF0000"/>
                </a:solidFill>
                <a:latin typeface="Arial" panose="020B0604020202020204" pitchFamily="34" charset="0"/>
                <a:ea typeface="+mn-ea"/>
                <a:cs typeface="Arial" panose="020B0604020202020204" pitchFamily="34" charset="0"/>
              </a:rPr>
              <a:t>Việt Nam có thể đến các quốc gia như Campuchia, Thái Lan và Mianma bằng cả ba loại đường giao thông là đường bộ, đường biển và đường hàng không.</a:t>
            </a:r>
          </a:p>
        </p:txBody>
      </p:sp>
    </p:spTree>
    <p:extLst>
      <p:ext uri="{BB962C8B-B14F-4D97-AF65-F5344CB8AC3E}">
        <p14:creationId xmlns:p14="http://schemas.microsoft.com/office/powerpoint/2010/main" val="33145662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C7F1A0-755D-4C84-873B-46C001F897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53" b="99549" l="0" r="99219">
                        <a14:foregroundMark x1="11250" y1="56541" x2="22500" y2="65113"/>
                        <a14:foregroundMark x1="8438" y1="55940" x2="11406" y2="56241"/>
                        <a14:foregroundMark x1="7656" y1="55639" x2="9844" y2="53985"/>
                        <a14:foregroundMark x1="30156" y1="26767" x2="38750" y2="39549"/>
                        <a14:foregroundMark x1="34219" y1="24511" x2="32188" y2="41805"/>
                        <a14:foregroundMark x1="23281" y1="24060" x2="21875" y2="39699"/>
                        <a14:foregroundMark x1="47969" y1="23910" x2="57344" y2="37594"/>
                        <a14:foregroundMark x1="53594" y1="27669" x2="49063" y2="46015"/>
                        <a14:foregroundMark x1="34688" y1="50226" x2="22969" y2="69774"/>
                        <a14:foregroundMark x1="31875" y1="51880" x2="24219" y2="62105"/>
                        <a14:foregroundMark x1="29531" y1="53233" x2="29531" y2="53233"/>
                        <a14:foregroundMark x1="28281" y1="55188" x2="26563" y2="56842"/>
                        <a14:foregroundMark x1="26250" y1="57143" x2="23125" y2="61805"/>
                        <a14:foregroundMark x1="45156" y1="62406" x2="32500" y2="72632"/>
                        <a14:backgroundMark x1="6719" y1="58346" x2="9844" y2="59098"/>
                        <a14:backgroundMark x1="10469" y1="58797" x2="11250" y2="59699"/>
                        <a14:backgroundMark x1="11406" y1="59850" x2="12344" y2="60150"/>
                      </a14:backgroundRemoval>
                    </a14:imgEffect>
                  </a14:imgLayer>
                </a14:imgProps>
              </a:ext>
              <a:ext uri="{28A0092B-C50C-407E-A947-70E740481C1C}">
                <a14:useLocalDpi xmlns:a14="http://schemas.microsoft.com/office/drawing/2010/main" val="0"/>
              </a:ext>
            </a:extLst>
          </a:blip>
          <a:stretch>
            <a:fillRect/>
          </a:stretch>
        </p:blipFill>
        <p:spPr>
          <a:xfrm>
            <a:off x="6596496" y="2547778"/>
            <a:ext cx="2547505" cy="2647017"/>
          </a:xfrm>
          <a:prstGeom prst="rect">
            <a:avLst/>
          </a:prstGeom>
        </p:spPr>
      </p:pic>
      <p:pic>
        <p:nvPicPr>
          <p:cNvPr id="8" name="Picture 7">
            <a:extLst>
              <a:ext uri="{FF2B5EF4-FFF2-40B4-BE49-F238E27FC236}">
                <a16:creationId xmlns:a16="http://schemas.microsoft.com/office/drawing/2014/main" id="{A2176AB2-B165-67CD-3CF8-9735A37DBC89}"/>
              </a:ext>
            </a:extLst>
          </p:cNvPr>
          <p:cNvPicPr>
            <a:picLocks noChangeAspect="1"/>
          </p:cNvPicPr>
          <p:nvPr/>
        </p:nvPicPr>
        <p:blipFill>
          <a:blip r:embed="rId4"/>
          <a:stretch>
            <a:fillRect/>
          </a:stretch>
        </p:blipFill>
        <p:spPr>
          <a:xfrm>
            <a:off x="224550" y="576856"/>
            <a:ext cx="7193903" cy="2816596"/>
          </a:xfrm>
          <a:prstGeom prst="rect">
            <a:avLst/>
          </a:prstGeom>
        </p:spPr>
      </p:pic>
    </p:spTree>
    <p:extLst>
      <p:ext uri="{BB962C8B-B14F-4D97-AF65-F5344CB8AC3E}">
        <p14:creationId xmlns:p14="http://schemas.microsoft.com/office/powerpoint/2010/main" val="24056374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38"/>
          <p:cNvSpPr/>
          <p:nvPr/>
        </p:nvSpPr>
        <p:spPr>
          <a:xfrm rot="894505">
            <a:off x="-1732850" y="-106475"/>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p:cNvGrpSpPr/>
          <p:nvPr/>
        </p:nvGrpSpPr>
        <p:grpSpPr>
          <a:xfrm>
            <a:off x="213598" y="1312368"/>
            <a:ext cx="9025163" cy="1109025"/>
            <a:chOff x="190756" y="1179550"/>
            <a:chExt cx="9025163" cy="1109025"/>
          </a:xfrm>
        </p:grpSpPr>
        <p:grpSp>
          <p:nvGrpSpPr>
            <p:cNvPr id="22" name="Group 21">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2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27" name="圆角矩形 7"/>
              <p:cNvSpPr/>
              <p:nvPr/>
            </p:nvSpPr>
            <p:spPr>
              <a:xfrm>
                <a:off x="2130788" y="982782"/>
                <a:ext cx="9307871" cy="964590"/>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23" name="Group 22"/>
            <p:cNvGrpSpPr/>
            <p:nvPr/>
          </p:nvGrpSpPr>
          <p:grpSpPr>
            <a:xfrm>
              <a:off x="190756" y="1217185"/>
              <a:ext cx="813504" cy="849272"/>
              <a:chOff x="875724" y="2670978"/>
              <a:chExt cx="813504" cy="849272"/>
            </a:xfrm>
          </p:grpSpPr>
          <p:sp>
            <p:nvSpPr>
              <p:cNvPr id="24"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5"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28" name="Group 27"/>
          <p:cNvGrpSpPr/>
          <p:nvPr/>
        </p:nvGrpSpPr>
        <p:grpSpPr>
          <a:xfrm>
            <a:off x="81635" y="2600841"/>
            <a:ext cx="8668671" cy="945299"/>
            <a:chOff x="199621" y="2074132"/>
            <a:chExt cx="8668671" cy="945299"/>
          </a:xfrm>
        </p:grpSpPr>
        <p:grpSp>
          <p:nvGrpSpPr>
            <p:cNvPr id="29" name="Group 28">
              <a:extLst>
                <a:ext uri="{FF2B5EF4-FFF2-40B4-BE49-F238E27FC236}">
                  <a16:creationId xmlns:a16="http://schemas.microsoft.com/office/drawing/2014/main" id="{F1D2DFE5-EE8A-46DB-A135-F8C9011447F8}"/>
                </a:ext>
              </a:extLst>
            </p:cNvPr>
            <p:cNvGrpSpPr/>
            <p:nvPr/>
          </p:nvGrpSpPr>
          <p:grpSpPr>
            <a:xfrm>
              <a:off x="820041" y="2074132"/>
              <a:ext cx="8048251" cy="922347"/>
              <a:chOff x="2130789" y="870249"/>
              <a:chExt cx="10273162" cy="1497177"/>
            </a:xfrm>
          </p:grpSpPr>
          <p:sp>
            <p:nvSpPr>
              <p:cNvPr id="33" name="圆角矩形 7"/>
              <p:cNvSpPr/>
              <p:nvPr/>
            </p:nvSpPr>
            <p:spPr>
              <a:xfrm>
                <a:off x="2130789" y="870249"/>
                <a:ext cx="10273162" cy="149717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0" name="Group 29"/>
            <p:cNvGrpSpPr/>
            <p:nvPr/>
          </p:nvGrpSpPr>
          <p:grpSpPr>
            <a:xfrm>
              <a:off x="199621" y="2170159"/>
              <a:ext cx="813504" cy="849272"/>
              <a:chOff x="876622" y="3712063"/>
              <a:chExt cx="813504" cy="849272"/>
            </a:xfrm>
          </p:grpSpPr>
          <p:sp>
            <p:nvSpPr>
              <p:cNvPr id="31" name="Google Shape;2674;p35"/>
              <p:cNvSpPr/>
              <p:nvPr/>
            </p:nvSpPr>
            <p:spPr>
              <a:xfrm rot="704744">
                <a:off x="876622" y="3712063"/>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68A6E">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2" name="Google Shape;2675;p35"/>
              <p:cNvSpPr/>
              <p:nvPr/>
            </p:nvSpPr>
            <p:spPr>
              <a:xfrm rot="704744">
                <a:off x="1215069" y="4016742"/>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35" name="Group 34"/>
          <p:cNvGrpSpPr/>
          <p:nvPr/>
        </p:nvGrpSpPr>
        <p:grpSpPr>
          <a:xfrm>
            <a:off x="201493" y="4070759"/>
            <a:ext cx="8677536" cy="849272"/>
            <a:chOff x="190756" y="3208692"/>
            <a:chExt cx="8677536" cy="849272"/>
          </a:xfrm>
        </p:grpSpPr>
        <p:grpSp>
          <p:nvGrpSpPr>
            <p:cNvPr id="36" name="Group 35">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40" name="圆角矩形 7"/>
              <p:cNvSpPr/>
              <p:nvPr/>
            </p:nvSpPr>
            <p:spPr>
              <a:xfrm>
                <a:off x="2130789" y="1294899"/>
                <a:ext cx="10273162" cy="107252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7" name="Group 36"/>
            <p:cNvGrpSpPr/>
            <p:nvPr/>
          </p:nvGrpSpPr>
          <p:grpSpPr>
            <a:xfrm rot="704744">
              <a:off x="190756" y="3208692"/>
              <a:ext cx="813504" cy="849272"/>
              <a:chOff x="675812" y="2553464"/>
              <a:chExt cx="1124557" cy="926301"/>
            </a:xfrm>
          </p:grpSpPr>
          <p:sp>
            <p:nvSpPr>
              <p:cNvPr id="38"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9"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pic>
        <p:nvPicPr>
          <p:cNvPr id="4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1690" y="1443879"/>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78363" y="2790974"/>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9657" y="412819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F40A6D-BA7C-162D-8010-195435BA1EFC}"/>
              </a:ext>
            </a:extLst>
          </p:cNvPr>
          <p:cNvPicPr>
            <a:picLocks noChangeAspect="1"/>
          </p:cNvPicPr>
          <p:nvPr/>
        </p:nvPicPr>
        <p:blipFill>
          <a:blip r:embed="rId5"/>
          <a:stretch>
            <a:fillRect/>
          </a:stretch>
        </p:blipFill>
        <p:spPr>
          <a:xfrm>
            <a:off x="3206384" y="224738"/>
            <a:ext cx="2584928" cy="1182727"/>
          </a:xfrm>
          <a:prstGeom prst="rect">
            <a:avLst/>
          </a:prstGeom>
        </p:spPr>
      </p:pic>
    </p:spTree>
    <p:extLst>
      <p:ext uri="{BB962C8B-B14F-4D97-AF65-F5344CB8AC3E}">
        <p14:creationId xmlns:p14="http://schemas.microsoft.com/office/powerpoint/2010/main" val="1631835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35"/>
                                        </p:tgtEl>
                                        <p:attrNameLst>
                                          <p:attrName>r</p:attrName>
                                        </p:attrNameLst>
                                      </p:cBhvr>
                                    </p:animRot>
                                    <p:animRot by="-240000">
                                      <p:cBhvr>
                                        <p:cTn id="38" dur="200" fill="hold">
                                          <p:stCondLst>
                                            <p:cond delay="200"/>
                                          </p:stCondLst>
                                        </p:cTn>
                                        <p:tgtEl>
                                          <p:spTgt spid="35"/>
                                        </p:tgtEl>
                                        <p:attrNameLst>
                                          <p:attrName>r</p:attrName>
                                        </p:attrNameLst>
                                      </p:cBhvr>
                                    </p:animRot>
                                    <p:animRot by="240000">
                                      <p:cBhvr>
                                        <p:cTn id="39" dur="200" fill="hold">
                                          <p:stCondLst>
                                            <p:cond delay="400"/>
                                          </p:stCondLst>
                                        </p:cTn>
                                        <p:tgtEl>
                                          <p:spTgt spid="35"/>
                                        </p:tgtEl>
                                        <p:attrNameLst>
                                          <p:attrName>r</p:attrName>
                                        </p:attrNameLst>
                                      </p:cBhvr>
                                    </p:animRot>
                                    <p:animRot by="-240000">
                                      <p:cBhvr>
                                        <p:cTn id="40" dur="200" fill="hold">
                                          <p:stCondLst>
                                            <p:cond delay="600"/>
                                          </p:stCondLst>
                                        </p:cTn>
                                        <p:tgtEl>
                                          <p:spTgt spid="35"/>
                                        </p:tgtEl>
                                        <p:attrNameLst>
                                          <p:attrName>r</p:attrName>
                                        </p:attrNameLst>
                                      </p:cBhvr>
                                    </p:animRot>
                                    <p:animRot by="120000">
                                      <p:cBhvr>
                                        <p:cTn id="41" dur="200" fill="hold">
                                          <p:stCondLst>
                                            <p:cond delay="800"/>
                                          </p:stCondLst>
                                        </p:cTn>
                                        <p:tgtEl>
                                          <p:spTgt spid="3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itle 2">
            <a:extLst>
              <a:ext uri="{FF2B5EF4-FFF2-40B4-BE49-F238E27FC236}">
                <a16:creationId xmlns:a16="http://schemas.microsoft.com/office/drawing/2014/main" id="{CEF4B593-ED01-C203-63B8-66DAA7D83E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87BBD8-84BF-CA20-62E9-EC8D1A3B3379}"/>
              </a:ext>
            </a:extLst>
          </p:cNvPr>
          <p:cNvPicPr>
            <a:picLocks noChangeAspect="1"/>
          </p:cNvPicPr>
          <p:nvPr/>
        </p:nvPicPr>
        <p:blipFill>
          <a:blip r:embed="rId6"/>
          <a:stretch>
            <a:fillRect/>
          </a:stretch>
        </p:blipFill>
        <p:spPr>
          <a:xfrm>
            <a:off x="4023199" y="1919390"/>
            <a:ext cx="3712786" cy="2017951"/>
          </a:xfrm>
          <a:prstGeom prst="rect">
            <a:avLst/>
          </a:prstGeom>
        </p:spPr>
      </p:pic>
    </p:spTree>
    <p:extLst>
      <p:ext uri="{BB962C8B-B14F-4D97-AF65-F5344CB8AC3E}">
        <p14:creationId xmlns:p14="http://schemas.microsoft.com/office/powerpoint/2010/main" val="1999033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3"/>
            <a:ext cx="6208295" cy="4486495"/>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3089544" y="1175590"/>
            <a:ext cx="4812253" cy="3023905"/>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w="38100">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rPr>
              <a:t>C</a:t>
            </a:r>
            <a:r>
              <a:rPr kumimoji="0" lang="vi-VN" sz="3200" b="1" i="0" u="none" strike="noStrike" kern="1200" cap="none" spc="0" normalizeH="0" baseline="0" noProof="0" dirty="0">
                <a:ln w="38100">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rPr>
              <a:t>ùng quan sát một số tranh ảnh về phong cảnh, di tích lịch sử, cảnh đẹp nổi tiếng,... đặt trưng của các quốc gia Đông Nam Á.</a:t>
            </a:r>
            <a:endParaRPr kumimoji="0" lang="vi-VN" sz="3200" b="1"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190484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pic>
        <p:nvPicPr>
          <p:cNvPr id="1026" name="Picture 2" descr="Lào - đất nước Triệu Voi tươi đẹp">
            <a:extLst>
              <a:ext uri="{FF2B5EF4-FFF2-40B4-BE49-F238E27FC236}">
                <a16:creationId xmlns:a16="http://schemas.microsoft.com/office/drawing/2014/main" id="{C7B48658-CD0B-BFA3-E2AF-C78CCAA8C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404" y="404547"/>
            <a:ext cx="5975230" cy="39809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3F48F8-09F4-0654-E704-8D60768410E0}"/>
              </a:ext>
            </a:extLst>
          </p:cNvPr>
          <p:cNvSpPr txBox="1"/>
          <p:nvPr/>
        </p:nvSpPr>
        <p:spPr>
          <a:xfrm>
            <a:off x="4390845" y="4399472"/>
            <a:ext cx="14147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EE046E"/>
                </a:solidFill>
                <a:effectLst/>
                <a:uLnTx/>
                <a:uFillTx/>
                <a:latin typeface="Arial"/>
                <a:cs typeface="Arial"/>
                <a:sym typeface="Arial"/>
              </a:rPr>
              <a:t>LÀO</a:t>
            </a:r>
          </a:p>
        </p:txBody>
      </p:sp>
    </p:spTree>
    <p:extLst>
      <p:ext uri="{BB962C8B-B14F-4D97-AF65-F5344CB8AC3E}">
        <p14:creationId xmlns:p14="http://schemas.microsoft.com/office/powerpoint/2010/main" val="14442748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sp>
        <p:nvSpPr>
          <p:cNvPr id="3" name="TextBox 2">
            <a:extLst>
              <a:ext uri="{FF2B5EF4-FFF2-40B4-BE49-F238E27FC236}">
                <a16:creationId xmlns:a16="http://schemas.microsoft.com/office/drawing/2014/main" id="{A03F48F8-09F4-0654-E704-8D60768410E0}"/>
              </a:ext>
            </a:extLst>
          </p:cNvPr>
          <p:cNvSpPr txBox="1"/>
          <p:nvPr/>
        </p:nvSpPr>
        <p:spPr>
          <a:xfrm>
            <a:off x="3597215" y="4321834"/>
            <a:ext cx="23636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EE046E"/>
                </a:solidFill>
                <a:effectLst/>
                <a:uLnTx/>
                <a:uFillTx/>
                <a:latin typeface="Arial"/>
                <a:cs typeface="Arial"/>
                <a:sym typeface="Arial"/>
              </a:rPr>
              <a:t>Cam-</a:t>
            </a:r>
            <a:r>
              <a:rPr kumimoji="0" lang="en-US" sz="2800" b="1" i="0" u="none" strike="noStrike" kern="0" cap="none" spc="0" normalizeH="0" baseline="0" noProof="0" dirty="0" err="1">
                <a:ln>
                  <a:noFill/>
                </a:ln>
                <a:solidFill>
                  <a:srgbClr val="EE046E"/>
                </a:solidFill>
                <a:effectLst/>
                <a:uLnTx/>
                <a:uFillTx/>
                <a:latin typeface="Arial"/>
                <a:cs typeface="Arial"/>
                <a:sym typeface="Arial"/>
              </a:rPr>
              <a:t>pu</a:t>
            </a:r>
            <a:r>
              <a:rPr kumimoji="0" lang="en-US" sz="2800" b="1" i="0" u="none" strike="noStrike" kern="0" cap="none" spc="0" normalizeH="0" baseline="0" noProof="0" dirty="0">
                <a:ln>
                  <a:noFill/>
                </a:ln>
                <a:solidFill>
                  <a:srgbClr val="EE046E"/>
                </a:solidFill>
                <a:effectLst/>
                <a:uLnTx/>
                <a:uFillTx/>
                <a:latin typeface="Arial"/>
                <a:cs typeface="Arial"/>
                <a:sym typeface="Arial"/>
              </a:rPr>
              <a:t>-chia</a:t>
            </a:r>
          </a:p>
        </p:txBody>
      </p:sp>
      <p:pic>
        <p:nvPicPr>
          <p:cNvPr id="2" name="Picture 1">
            <a:extLst>
              <a:ext uri="{FF2B5EF4-FFF2-40B4-BE49-F238E27FC236}">
                <a16:creationId xmlns:a16="http://schemas.microsoft.com/office/drawing/2014/main" id="{8404C934-5042-F689-257E-EAA2A2AC691D}"/>
              </a:ext>
            </a:extLst>
          </p:cNvPr>
          <p:cNvPicPr>
            <a:picLocks noChangeAspect="1"/>
          </p:cNvPicPr>
          <p:nvPr/>
        </p:nvPicPr>
        <p:blipFill>
          <a:blip r:embed="rId3"/>
          <a:stretch>
            <a:fillRect/>
          </a:stretch>
        </p:blipFill>
        <p:spPr>
          <a:xfrm>
            <a:off x="1954967" y="456937"/>
            <a:ext cx="5437870" cy="3762788"/>
          </a:xfrm>
          <a:prstGeom prst="rect">
            <a:avLst/>
          </a:prstGeom>
        </p:spPr>
      </p:pic>
    </p:spTree>
    <p:extLst>
      <p:ext uri="{BB962C8B-B14F-4D97-AF65-F5344CB8AC3E}">
        <p14:creationId xmlns:p14="http://schemas.microsoft.com/office/powerpoint/2010/main" val="20796194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sp>
        <p:nvSpPr>
          <p:cNvPr id="3" name="TextBox 2">
            <a:extLst>
              <a:ext uri="{FF2B5EF4-FFF2-40B4-BE49-F238E27FC236}">
                <a16:creationId xmlns:a16="http://schemas.microsoft.com/office/drawing/2014/main" id="{A03F48F8-09F4-0654-E704-8D60768410E0}"/>
              </a:ext>
            </a:extLst>
          </p:cNvPr>
          <p:cNvSpPr txBox="1"/>
          <p:nvPr/>
        </p:nvSpPr>
        <p:spPr>
          <a:xfrm>
            <a:off x="3950898" y="4295955"/>
            <a:ext cx="23636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EE046E"/>
                </a:solidFill>
                <a:effectLst/>
                <a:uLnTx/>
                <a:uFillTx/>
                <a:latin typeface="Arial"/>
                <a:cs typeface="Arial"/>
                <a:sym typeface="Arial"/>
              </a:rPr>
              <a:t>Thái Lan</a:t>
            </a:r>
          </a:p>
        </p:txBody>
      </p:sp>
      <p:pic>
        <p:nvPicPr>
          <p:cNvPr id="4" name="Picture 3">
            <a:extLst>
              <a:ext uri="{FF2B5EF4-FFF2-40B4-BE49-F238E27FC236}">
                <a16:creationId xmlns:a16="http://schemas.microsoft.com/office/drawing/2014/main" id="{2137E024-418E-E0D5-7964-4B1D411D311E}"/>
              </a:ext>
            </a:extLst>
          </p:cNvPr>
          <p:cNvPicPr>
            <a:picLocks noChangeAspect="1"/>
          </p:cNvPicPr>
          <p:nvPr/>
        </p:nvPicPr>
        <p:blipFill>
          <a:blip r:embed="rId3"/>
          <a:stretch>
            <a:fillRect/>
          </a:stretch>
        </p:blipFill>
        <p:spPr>
          <a:xfrm>
            <a:off x="1984075" y="424180"/>
            <a:ext cx="5175850" cy="3811213"/>
          </a:xfrm>
          <a:prstGeom prst="rect">
            <a:avLst/>
          </a:prstGeom>
        </p:spPr>
      </p:pic>
    </p:spTree>
    <p:extLst>
      <p:ext uri="{BB962C8B-B14F-4D97-AF65-F5344CB8AC3E}">
        <p14:creationId xmlns:p14="http://schemas.microsoft.com/office/powerpoint/2010/main" val="18217265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sp>
        <p:nvSpPr>
          <p:cNvPr id="3" name="TextBox 2">
            <a:extLst>
              <a:ext uri="{FF2B5EF4-FFF2-40B4-BE49-F238E27FC236}">
                <a16:creationId xmlns:a16="http://schemas.microsoft.com/office/drawing/2014/main" id="{A03F48F8-09F4-0654-E704-8D60768410E0}"/>
              </a:ext>
            </a:extLst>
          </p:cNvPr>
          <p:cNvSpPr txBox="1"/>
          <p:nvPr/>
        </p:nvSpPr>
        <p:spPr>
          <a:xfrm>
            <a:off x="3838756" y="4295955"/>
            <a:ext cx="24757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EE046E"/>
                </a:solidFill>
                <a:effectLst/>
                <a:uLnTx/>
                <a:uFillTx/>
                <a:latin typeface="Arial"/>
                <a:cs typeface="Arial"/>
                <a:sym typeface="Arial"/>
              </a:rPr>
              <a:t>Ma-</a:t>
            </a:r>
            <a:r>
              <a:rPr kumimoji="0" lang="en-US" sz="2800" b="1" i="0" u="none" strike="noStrike" kern="0" cap="none" spc="0" normalizeH="0" baseline="0" noProof="0" dirty="0" err="1">
                <a:ln>
                  <a:noFill/>
                </a:ln>
                <a:solidFill>
                  <a:srgbClr val="EE046E"/>
                </a:solidFill>
                <a:effectLst/>
                <a:uLnTx/>
                <a:uFillTx/>
                <a:latin typeface="Arial"/>
                <a:cs typeface="Arial"/>
                <a:sym typeface="Arial"/>
              </a:rPr>
              <a:t>lai</a:t>
            </a:r>
            <a:r>
              <a:rPr kumimoji="0" lang="en-US" sz="2800" b="1" i="0" u="none" strike="noStrike" kern="0" cap="none" spc="0" normalizeH="0" baseline="0" noProof="0" dirty="0">
                <a:ln>
                  <a:noFill/>
                </a:ln>
                <a:solidFill>
                  <a:srgbClr val="EE046E"/>
                </a:solidFill>
                <a:effectLst/>
                <a:uLnTx/>
                <a:uFillTx/>
                <a:latin typeface="Arial"/>
                <a:cs typeface="Arial"/>
                <a:sym typeface="Arial"/>
              </a:rPr>
              <a:t>-xi-a</a:t>
            </a:r>
          </a:p>
        </p:txBody>
      </p:sp>
      <p:pic>
        <p:nvPicPr>
          <p:cNvPr id="2" name="Picture 1" descr="Tháp đôi Petronas – Wikipedia tiếng Việt">
            <a:extLst>
              <a:ext uri="{FF2B5EF4-FFF2-40B4-BE49-F238E27FC236}">
                <a16:creationId xmlns:a16="http://schemas.microsoft.com/office/drawing/2014/main" id="{3C4E372C-7719-276A-210B-B09AE5C886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17" b="21535"/>
          <a:stretch/>
        </p:blipFill>
        <p:spPr bwMode="auto">
          <a:xfrm>
            <a:off x="2356058" y="355168"/>
            <a:ext cx="4545073" cy="38678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72605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38776" y="362427"/>
            <a:ext cx="6695224" cy="5146123"/>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7" name="Picture 6">
            <a:extLst>
              <a:ext uri="{FF2B5EF4-FFF2-40B4-BE49-F238E27FC236}">
                <a16:creationId xmlns:a16="http://schemas.microsoft.com/office/drawing/2014/main" id="{55B97468-6393-01AE-4071-936A2A91898E}"/>
              </a:ext>
            </a:extLst>
          </p:cNvPr>
          <p:cNvPicPr>
            <a:picLocks noChangeAspect="1"/>
          </p:cNvPicPr>
          <p:nvPr/>
        </p:nvPicPr>
        <p:blipFill>
          <a:blip r:embed="rId5"/>
          <a:stretch>
            <a:fillRect/>
          </a:stretch>
        </p:blipFill>
        <p:spPr>
          <a:xfrm>
            <a:off x="1015667" y="1751643"/>
            <a:ext cx="5456393" cy="1847248"/>
          </a:xfrm>
          <a:prstGeom prst="rect">
            <a:avLst/>
          </a:prstGeom>
        </p:spPr>
      </p:pic>
      <p:pic>
        <p:nvPicPr>
          <p:cNvPr id="8" name="Picture 7">
            <a:extLst>
              <a:ext uri="{FF2B5EF4-FFF2-40B4-BE49-F238E27FC236}">
                <a16:creationId xmlns:a16="http://schemas.microsoft.com/office/drawing/2014/main" id="{7E53976E-90A0-E45A-24A6-518EA766A99E}"/>
              </a:ext>
            </a:extLst>
          </p:cNvPr>
          <p:cNvPicPr>
            <a:picLocks noChangeAspect="1"/>
          </p:cNvPicPr>
          <p:nvPr/>
        </p:nvPicPr>
        <p:blipFill>
          <a:blip r:embed="rId6"/>
          <a:stretch>
            <a:fillRect/>
          </a:stretch>
        </p:blipFill>
        <p:spPr>
          <a:xfrm>
            <a:off x="2962865" y="3234390"/>
            <a:ext cx="1786283" cy="969348"/>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920</TotalTime>
  <Words>675</Words>
  <Application>Microsoft Office PowerPoint</Application>
  <PresentationFormat>On-screen Show (16:9)</PresentationFormat>
  <Paragraphs>37</Paragraphs>
  <Slides>31</Slides>
  <Notes>27</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31</vt:i4>
      </vt:variant>
    </vt:vector>
  </HeadingPairs>
  <TitlesOfParts>
    <vt:vector size="49" baseType="lpstr">
      <vt:lpstr>Algerian</vt:lpstr>
      <vt:lpstr>Amatic SC</vt:lpstr>
      <vt:lpstr>Arial</vt:lpstr>
      <vt:lpstr>Assistant Medium</vt:lpstr>
      <vt:lpstr>Bebas Neue</vt:lpstr>
      <vt:lpstr>Calibri</vt:lpstr>
      <vt:lpstr>Calibri Light</vt:lpstr>
      <vt:lpstr>Cambria</vt:lpstr>
      <vt:lpstr>Livvic</vt:lpstr>
      <vt:lpstr>Nunito</vt:lpstr>
      <vt:lpstr>Pattaya</vt:lpstr>
      <vt:lpstr>Rajdhani</vt:lpstr>
      <vt:lpstr>Roboto Condensed Light</vt:lpstr>
      <vt:lpstr>Times New Roman</vt:lpstr>
      <vt:lpstr>World War II D-Day Invasion by Slidesgo</vt:lpstr>
      <vt:lpstr>Children's Day by Slidesgo</vt:lpstr>
      <vt:lpstr>Office Theme</vt:lpstr>
      <vt:lpstr>1_Children's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LE OANH</cp:lastModifiedBy>
  <cp:revision>90</cp:revision>
  <dcterms:modified xsi:type="dcterms:W3CDTF">2025-04-17T14:56:31Z</dcterms:modified>
  <cp:category>9Slide.vn</cp:category>
</cp:coreProperties>
</file>