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8" r:id="rId3"/>
  </p:sldMasterIdLst>
  <p:notesMasterIdLst>
    <p:notesMasterId r:id="rId26"/>
  </p:notesMasterIdLst>
  <p:sldIdLst>
    <p:sldId id="413" r:id="rId4"/>
    <p:sldId id="7623" r:id="rId5"/>
    <p:sldId id="257" r:id="rId6"/>
    <p:sldId id="259" r:id="rId7"/>
    <p:sldId id="7617" r:id="rId8"/>
    <p:sldId id="260" r:id="rId9"/>
    <p:sldId id="261" r:id="rId10"/>
    <p:sldId id="256" r:id="rId11"/>
    <p:sldId id="368" r:id="rId12"/>
    <p:sldId id="369" r:id="rId13"/>
    <p:sldId id="313" r:id="rId14"/>
    <p:sldId id="371" r:id="rId15"/>
    <p:sldId id="7618" r:id="rId16"/>
    <p:sldId id="7619" r:id="rId17"/>
    <p:sldId id="7620" r:id="rId18"/>
    <p:sldId id="372" r:id="rId19"/>
    <p:sldId id="7610" r:id="rId20"/>
    <p:sldId id="7608" r:id="rId21"/>
    <p:sldId id="7611" r:id="rId22"/>
    <p:sldId id="7612" r:id="rId23"/>
    <p:sldId id="380" r:id="rId24"/>
    <p:sldId id="555"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2" autoAdjust="0"/>
    <p:restoredTop sz="93557" autoAdjust="0"/>
  </p:normalViewPr>
  <p:slideViewPr>
    <p:cSldViewPr snapToGrid="0" showGuides="1">
      <p:cViewPr varScale="1">
        <p:scale>
          <a:sx n="83" d="100"/>
          <a:sy n="83" d="100"/>
        </p:scale>
        <p:origin x="941" y="10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2025/4/17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2</a:t>
            </a:fld>
            <a:endParaRPr lang="zh-CN" altLang="en-US"/>
          </a:p>
        </p:txBody>
      </p:sp>
    </p:spTree>
    <p:extLst>
      <p:ext uri="{BB962C8B-B14F-4D97-AF65-F5344CB8AC3E}">
        <p14:creationId xmlns:p14="http://schemas.microsoft.com/office/powerpoint/2010/main" val="4018788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18</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19</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20</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21</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732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3198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047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47149497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924163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926535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511332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47977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231499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069691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729729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3679694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4169807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98708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2654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61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035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176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853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4708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250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596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1358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431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378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2025/4/17</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A1ADA33A-DB22-93A6-985E-799FE8F4F6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2025/4/17</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19400997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14480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9.xml"/><Relationship Id="rId5" Type="http://schemas.openxmlformats.org/officeDocument/2006/relationships/image" Target="../media/image4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6.png"/><Relationship Id="rId12" Type="http://schemas.openxmlformats.org/officeDocument/2006/relationships/image" Target="../media/image49.gif"/><Relationship Id="rId17"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53.png"/><Relationship Id="rId20" Type="http://schemas.openxmlformats.org/officeDocument/2006/relationships/image" Target="../media/image57.sv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8.sv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sv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6.png"/><Relationship Id="rId12" Type="http://schemas.openxmlformats.org/officeDocument/2006/relationships/image" Target="../media/image49.gif"/><Relationship Id="rId17" Type="http://schemas.openxmlformats.org/officeDocument/2006/relationships/image" Target="../media/image54.png"/><Relationship Id="rId2" Type="http://schemas.openxmlformats.org/officeDocument/2006/relationships/notesSlide" Target="../notesSlides/notesSlide12.xml"/><Relationship Id="rId16" Type="http://schemas.openxmlformats.org/officeDocument/2006/relationships/image" Target="../media/image53.png"/><Relationship Id="rId20" Type="http://schemas.openxmlformats.org/officeDocument/2006/relationships/image" Target="../media/image57.sv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8.sv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6.png"/><Relationship Id="rId12" Type="http://schemas.openxmlformats.org/officeDocument/2006/relationships/image" Target="../media/image49.gif"/><Relationship Id="rId17" Type="http://schemas.openxmlformats.org/officeDocument/2006/relationships/image" Target="../media/image54.png"/><Relationship Id="rId2" Type="http://schemas.openxmlformats.org/officeDocument/2006/relationships/notesSlide" Target="../notesSlides/notesSlide13.xml"/><Relationship Id="rId16" Type="http://schemas.openxmlformats.org/officeDocument/2006/relationships/image" Target="../media/image53.png"/><Relationship Id="rId20" Type="http://schemas.openxmlformats.org/officeDocument/2006/relationships/image" Target="../media/image57.sv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8.sv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sv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29.xml"/><Relationship Id="rId7" Type="http://schemas.openxmlformats.org/officeDocument/2006/relationships/image" Target="../media/image1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8.svg"/><Relationship Id="rId18" Type="http://schemas.openxmlformats.org/officeDocument/2006/relationships/image" Target="../media/image2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7.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3.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7.png"/><Relationship Id="rId18" Type="http://schemas.openxmlformats.org/officeDocument/2006/relationships/image" Target="../media/image9.png"/><Relationship Id="rId3" Type="http://schemas.microsoft.com/office/2007/relationships/media" Target="../media/media3.m4a"/><Relationship Id="rId21" Type="http://schemas.openxmlformats.org/officeDocument/2006/relationships/image" Target="../media/image23.jpeg"/><Relationship Id="rId7" Type="http://schemas.openxmlformats.org/officeDocument/2006/relationships/video" Target="../media/media5.mp4"/><Relationship Id="rId12" Type="http://schemas.openxmlformats.org/officeDocument/2006/relationships/image" Target="../media/image16.svg"/><Relationship Id="rId17" Type="http://schemas.openxmlformats.org/officeDocument/2006/relationships/image" Target="../media/image21.png"/><Relationship Id="rId2" Type="http://schemas.microsoft.com/office/2007/relationships/media" Target="../media/media2.m4a"/><Relationship Id="rId16" Type="http://schemas.openxmlformats.org/officeDocument/2006/relationships/image" Target="../media/image20.svg"/><Relationship Id="rId20" Type="http://schemas.openxmlformats.org/officeDocument/2006/relationships/image" Target="../media/image13.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9.png"/><Relationship Id="rId10" Type="http://schemas.openxmlformats.org/officeDocument/2006/relationships/image" Target="../media/image14.jpeg"/><Relationship Id="rId19" Type="http://schemas.openxmlformats.org/officeDocument/2006/relationships/image" Target="../media/image22.svg"/><Relationship Id="rId4" Type="http://schemas.openxmlformats.org/officeDocument/2006/relationships/audio" Target="../media/media3.m4a"/><Relationship Id="rId9" Type="http://schemas.openxmlformats.org/officeDocument/2006/relationships/image" Target="../media/image24.jpe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8.svg"/><Relationship Id="rId18" Type="http://schemas.openxmlformats.org/officeDocument/2006/relationships/image" Target="../media/image2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7.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3.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8.svg"/><Relationship Id="rId18" Type="http://schemas.openxmlformats.org/officeDocument/2006/relationships/image" Target="../media/image2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7.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3.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notesSlide" Target="../notesSlides/notesSlide2.xm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image" Target="../media/image36.png"/><Relationship Id="rId1" Type="http://schemas.openxmlformats.org/officeDocument/2006/relationships/themeOverride" Target="../theme/themeOverride1.xml"/><Relationship Id="rId6" Type="http://schemas.openxmlformats.org/officeDocument/2006/relationships/image" Target="../media/image26.png"/><Relationship Id="rId11" Type="http://schemas.openxmlformats.org/officeDocument/2006/relationships/image" Target="../media/image31.png"/><Relationship Id="rId5" Type="http://schemas.microsoft.com/office/2007/relationships/hdphoto" Target="../media/hdphoto1.wdp"/><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3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sp>
        <p:nvSpPr>
          <p:cNvPr id="30723" name="Rectangle 3"/>
          <p:cNvSpPr>
            <a:spLocks noGrp="1" noChangeArrowheads="1"/>
          </p:cNvSpPr>
          <p:nvPr>
            <p:ph type="body" idx="1"/>
          </p:nvPr>
        </p:nvSpPr>
        <p:spPr/>
        <p:txBody>
          <a:bodyPr/>
          <a:lstStyle/>
          <a:p>
            <a:pPr eaLnBrk="1" hangingPunct="1"/>
            <a:endParaRPr lang="en-US" altLang="en-US"/>
          </a:p>
        </p:txBody>
      </p:sp>
      <p:pic>
        <p:nvPicPr>
          <p:cNvPr id="30724"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52400" y="-348839"/>
            <a:ext cx="12192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3" name="WordArt 91"/>
          <p:cNvSpPr>
            <a:spLocks noChangeArrowheads="1" noChangeShapeType="1" noTextEdit="1"/>
          </p:cNvSpPr>
          <p:nvPr/>
        </p:nvSpPr>
        <p:spPr bwMode="auto">
          <a:xfrm>
            <a:off x="1727200" y="228600"/>
            <a:ext cx="8432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
        <p:nvSpPr>
          <p:cNvPr id="3079" name="Text Box 14"/>
          <p:cNvSpPr txBox="1">
            <a:spLocks noChangeArrowheads="1"/>
          </p:cNvSpPr>
          <p:nvPr/>
        </p:nvSpPr>
        <p:spPr bwMode="auto">
          <a:xfrm>
            <a:off x="123825" y="2768600"/>
            <a:ext cx="12220575" cy="15696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4800" b="1" dirty="0" err="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Bài</a:t>
            </a:r>
            <a:r>
              <a:rPr lang="en-US" altLang="en-US" sz="4800" b="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 74: QUÃNG </a:t>
            </a:r>
            <a:r>
              <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ĐƯỜNG, THỜI GIAN TRONG CHUYỂN ĐỘNG ĐỀU</a:t>
            </a:r>
          </a:p>
        </p:txBody>
      </p:sp>
      <p:sp>
        <p:nvSpPr>
          <p:cNvPr id="3" name="Rectangle 2"/>
          <p:cNvSpPr/>
          <p:nvPr/>
        </p:nvSpPr>
        <p:spPr>
          <a:xfrm>
            <a:off x="812800" y="4546600"/>
            <a:ext cx="10566400" cy="707886"/>
          </a:xfrm>
          <a:prstGeom prst="rect">
            <a:avLst/>
          </a:prstGeom>
          <a:noFill/>
        </p:spPr>
        <p:txBody>
          <a:bodyPr>
            <a:spAutoFit/>
          </a:bodyPr>
          <a:lstStyle/>
          <a:p>
            <a:pPr algn="ctr" fontAlgn="base">
              <a:spcBef>
                <a:spcPct val="0"/>
              </a:spcBef>
              <a:spcAft>
                <a:spcPct val="0"/>
              </a:spcAft>
              <a:defRPr/>
            </a:pPr>
            <a:r>
              <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Lê</a:t>
            </a:r>
            <a:r>
              <a:rPr lang="vi-VN"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a:t>
            </a:r>
            <a:r>
              <a:rPr lang="en-US" sz="4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Oanh</a:t>
            </a:r>
            <a:endPar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D2889-3429-6626-26F5-4EDCA73F5D2A}"/>
              </a:ext>
            </a:extLst>
          </p:cNvPr>
          <p:cNvSpPr txBox="1"/>
          <p:nvPr/>
        </p:nvSpPr>
        <p:spPr>
          <a:xfrm>
            <a:off x="-50800" y="1364058"/>
            <a:ext cx="12598400" cy="769441"/>
          </a:xfrm>
          <a:prstGeom prst="rect">
            <a:avLst/>
          </a:prstGeom>
          <a:noFill/>
        </p:spPr>
        <p:txBody>
          <a:bodyPr wrap="square" rtlCol="0">
            <a:spAutoFit/>
          </a:bodyPr>
          <a:lstStyle/>
          <a:p>
            <a:pPr algn="ctr"/>
            <a:r>
              <a:rPr lang="en-US" sz="4400" dirty="0" err="1">
                <a:solidFill>
                  <a:srgbClr val="FF0000"/>
                </a:solidFill>
                <a:latin typeface="Algerian" panose="04020705040A02060702" pitchFamily="82" charset="0"/>
              </a:rPr>
              <a:t>Môn</a:t>
            </a:r>
            <a:r>
              <a:rPr lang="en-US" sz="4400" dirty="0">
                <a:solidFill>
                  <a:srgbClr val="FF0000"/>
                </a:solidFill>
                <a:latin typeface="Algerian" panose="04020705040A02060702" pitchFamily="82" charset="0"/>
              </a:rPr>
              <a:t>: TOÁN      5H</a:t>
            </a:r>
          </a:p>
        </p:txBody>
      </p:sp>
    </p:spTree>
    <p:extLst>
      <p:ext uri="{BB962C8B-B14F-4D97-AF65-F5344CB8AC3E}">
        <p14:creationId xmlns:p14="http://schemas.microsoft.com/office/powerpoint/2010/main" val="154754351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84995"/>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người đi bộ với vận tốc 5 km/h. Người đó xuất phát lúc 15 giờ 30 phút và đi quãng đường dài 7,5 km. Hỏi người đó đi hết quãng đường vào lúc mấy giờ?</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E1C92D47-98BD-E037-4189-C3A9692CDB2C}"/>
              </a:ext>
            </a:extLst>
          </p:cNvPr>
          <p:cNvPicPr>
            <a:picLocks noChangeAspect="1"/>
          </p:cNvPicPr>
          <p:nvPr/>
        </p:nvPicPr>
        <p:blipFill>
          <a:blip r:embed="rId6"/>
          <a:stretch>
            <a:fillRect/>
          </a:stretch>
        </p:blipFill>
        <p:spPr>
          <a:xfrm>
            <a:off x="2637870" y="1971674"/>
            <a:ext cx="7208314" cy="4280269"/>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554CD-D4C3-DE1E-BB35-7D2EAE10E3C5}"/>
              </a:ext>
            </a:extLst>
          </p:cNvPr>
          <p:cNvSpPr txBox="1"/>
          <p:nvPr/>
        </p:nvSpPr>
        <p:spPr>
          <a:xfrm>
            <a:off x="861237" y="1020726"/>
            <a:ext cx="10515600" cy="3970318"/>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Thời gian để người đó đi hết quãng đường là:</a:t>
            </a:r>
          </a:p>
          <a:p>
            <a:pPr algn="ctr"/>
            <a:r>
              <a:rPr lang="vi-VN" sz="3600" b="0" i="0" dirty="0">
                <a:solidFill>
                  <a:srgbClr val="FF0000"/>
                </a:solidFill>
                <a:effectLst/>
                <a:latin typeface="Cambria" panose="02040503050406030204" pitchFamily="18" charset="0"/>
                <a:ea typeface="Cambria" panose="02040503050406030204" pitchFamily="18" charset="0"/>
              </a:rPr>
              <a:t>7,5 : 5 = 1,5 (giờ)</a:t>
            </a:r>
          </a:p>
          <a:p>
            <a:pPr algn="ctr"/>
            <a:r>
              <a:rPr lang="vi-VN" sz="3600" b="0" i="0" dirty="0">
                <a:solidFill>
                  <a:srgbClr val="FF0000"/>
                </a:solidFill>
                <a:effectLst/>
                <a:latin typeface="Cambria" panose="02040503050406030204" pitchFamily="18" charset="0"/>
                <a:ea typeface="Cambria" panose="02040503050406030204" pitchFamily="18" charset="0"/>
              </a:rPr>
              <a:t>Đổi 1,5 giờ = 1 giờ 30 phút</a:t>
            </a:r>
          </a:p>
          <a:p>
            <a:pPr algn="ctr"/>
            <a:r>
              <a:rPr lang="vi-VN" sz="3600" b="0" i="0" dirty="0">
                <a:solidFill>
                  <a:srgbClr val="FF0000"/>
                </a:solidFill>
                <a:effectLst/>
                <a:latin typeface="Cambria" panose="02040503050406030204" pitchFamily="18" charset="0"/>
                <a:ea typeface="Cambria" panose="02040503050406030204" pitchFamily="18" charset="0"/>
              </a:rPr>
              <a:t>Người đó đi hết quãng đường vào thời gian là:</a:t>
            </a:r>
          </a:p>
          <a:p>
            <a:pPr algn="ctr"/>
            <a:r>
              <a:rPr lang="vi-VN" sz="3600" b="0" i="0" dirty="0">
                <a:solidFill>
                  <a:srgbClr val="FF0000"/>
                </a:solidFill>
                <a:effectLst/>
                <a:latin typeface="Cambria" panose="02040503050406030204" pitchFamily="18" charset="0"/>
                <a:ea typeface="Cambria" panose="02040503050406030204" pitchFamily="18" charset="0"/>
              </a:rPr>
              <a:t>15 giờ 30 phút + 1 giờ 30 phút = 17 giờ</a:t>
            </a:r>
          </a:p>
          <a:p>
            <a:pPr algn="r"/>
            <a:r>
              <a:rPr lang="vi-VN" sz="3600" b="0" i="0" dirty="0">
                <a:solidFill>
                  <a:srgbClr val="FF0000"/>
                </a:solidFill>
                <a:effectLst/>
                <a:latin typeface="Cambria" panose="02040503050406030204" pitchFamily="18" charset="0"/>
                <a:ea typeface="Cambria" panose="02040503050406030204" pitchFamily="18" charset="0"/>
              </a:rPr>
              <a:t>Đáp số: 17 giờ</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384995"/>
          </a:xfrm>
          <a:prstGeom prst="rect">
            <a:avLst/>
          </a:prstGeom>
          <a:noFill/>
        </p:spPr>
        <p:txBody>
          <a:bodyPr wrap="square" rtlCol="0">
            <a:spAutoFit/>
          </a:bodyPr>
          <a:lstStyle/>
          <a:p>
            <a:pPr algn="just"/>
            <a:r>
              <a:rPr lang="vi-VN" altLang="zh-CN" sz="2800" dirty="0">
                <a:latin typeface="Cambria" panose="02040503050406030204" pitchFamily="18" charset="0"/>
                <a:ea typeface="Cambria" panose="02040503050406030204" pitchFamily="18" charset="0"/>
              </a:rPr>
              <a:t>Anh Khôi bơi 5 phút được 560 m. Nếu anh Khôi tiếp tục bơi với vận tốc đó thêm 12 phút nữa thì anh Khôi bơi được tất cả bao nhiêu mét?</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4</a:t>
            </a:r>
            <a:endParaRPr lang="zh-CN" altLang="en-US" sz="4800" b="1"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FC172041-A49A-DCB2-27CF-4A2E762232A0}"/>
              </a:ext>
            </a:extLst>
          </p:cNvPr>
          <p:cNvPicPr>
            <a:picLocks noChangeAspect="1"/>
          </p:cNvPicPr>
          <p:nvPr/>
        </p:nvPicPr>
        <p:blipFill>
          <a:blip r:embed="rId6"/>
          <a:stretch>
            <a:fillRect/>
          </a:stretch>
        </p:blipFill>
        <p:spPr>
          <a:xfrm>
            <a:off x="1628112" y="2118537"/>
            <a:ext cx="9105900" cy="3771900"/>
          </a:xfrm>
          <a:prstGeom prst="rect">
            <a:avLst/>
          </a:prstGeom>
        </p:spPr>
      </p:pic>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554CD-D4C3-DE1E-BB35-7D2EAE10E3C5}"/>
              </a:ext>
            </a:extLst>
          </p:cNvPr>
          <p:cNvSpPr txBox="1"/>
          <p:nvPr/>
        </p:nvSpPr>
        <p:spPr>
          <a:xfrm>
            <a:off x="861237" y="1020726"/>
            <a:ext cx="105156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giải:</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Vận tốc bơi của anh Khôi là:</a:t>
            </a:r>
          </a:p>
          <a:p>
            <a:pPr lvl="0" algn="ctr"/>
            <a:r>
              <a:rPr lang="vi-VN" sz="3600" dirty="0">
                <a:solidFill>
                  <a:srgbClr val="FF0000"/>
                </a:solidFill>
                <a:latin typeface="Cambria" panose="02040503050406030204" pitchFamily="18" charset="0"/>
                <a:ea typeface="Cambria" panose="02040503050406030204" pitchFamily="18" charset="0"/>
              </a:rPr>
              <a:t>560 : 5 = 112 (m/phút)</a:t>
            </a:r>
          </a:p>
          <a:p>
            <a:pPr lvl="0" algn="ctr"/>
            <a:r>
              <a:rPr lang="vi-VN" sz="3600" dirty="0">
                <a:solidFill>
                  <a:srgbClr val="FF0000"/>
                </a:solidFill>
                <a:latin typeface="Cambria" panose="02040503050406030204" pitchFamily="18" charset="0"/>
                <a:ea typeface="Cambria" panose="02040503050406030204" pitchFamily="18" charset="0"/>
              </a:rPr>
              <a:t>Quãng đường anh Khôi bơi được trong 12 phút là:</a:t>
            </a:r>
          </a:p>
          <a:p>
            <a:pPr lvl="0" algn="ctr"/>
            <a:r>
              <a:rPr lang="vi-VN" sz="3600" dirty="0">
                <a:solidFill>
                  <a:srgbClr val="FF0000"/>
                </a:solidFill>
                <a:latin typeface="Cambria" panose="02040503050406030204" pitchFamily="18" charset="0"/>
                <a:ea typeface="Cambria" panose="02040503050406030204" pitchFamily="18" charset="0"/>
              </a:rPr>
              <a:t>112 × 12 = 1 344 (m)</a:t>
            </a:r>
          </a:p>
          <a:p>
            <a:pPr lvl="0" algn="ctr"/>
            <a:r>
              <a:rPr lang="vi-VN" sz="3600" dirty="0">
                <a:solidFill>
                  <a:srgbClr val="FF0000"/>
                </a:solidFill>
                <a:latin typeface="Cambria" panose="02040503050406030204" pitchFamily="18" charset="0"/>
                <a:ea typeface="Cambria" panose="02040503050406030204" pitchFamily="18" charset="0"/>
              </a:rPr>
              <a:t>Anh Khôi bơi được tất cả số mét là:</a:t>
            </a:r>
          </a:p>
          <a:p>
            <a:pPr lvl="0" algn="ctr"/>
            <a:r>
              <a:rPr lang="vi-VN" sz="3600" dirty="0">
                <a:solidFill>
                  <a:srgbClr val="FF0000"/>
                </a:solidFill>
                <a:latin typeface="Cambria" panose="02040503050406030204" pitchFamily="18" charset="0"/>
                <a:ea typeface="Cambria" panose="02040503050406030204" pitchFamily="18" charset="0"/>
              </a:rPr>
              <a:t>560 + 1 344 = 1 904 (m)</a:t>
            </a:r>
          </a:p>
          <a:p>
            <a:pPr lvl="0" algn="r"/>
            <a:r>
              <a:rPr lang="vi-VN" sz="3600" dirty="0">
                <a:solidFill>
                  <a:srgbClr val="FF0000"/>
                </a:solidFill>
                <a:latin typeface="Cambria" panose="02040503050406030204" pitchFamily="18" charset="0"/>
                <a:ea typeface="Cambria" panose="02040503050406030204" pitchFamily="18" charset="0"/>
              </a:rPr>
              <a:t>Đáp số: 1 904 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92162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706028" y="0"/>
            <a:ext cx="8913510" cy="2246769"/>
          </a:xfrm>
          <a:prstGeom prst="rect">
            <a:avLst/>
          </a:prstGeom>
          <a:noFill/>
        </p:spPr>
        <p:txBody>
          <a:bodyPr wrap="square" rtlCol="0">
            <a:spAutoFit/>
          </a:bodyPr>
          <a:lstStyle/>
          <a:p>
            <a:pPr lvl="0" algn="just"/>
            <a:r>
              <a:rPr lang="vi-VN" altLang="zh-CN" sz="2800" dirty="0">
                <a:solidFill>
                  <a:prstClr val="black"/>
                </a:solidFill>
                <a:latin typeface="Cambria" panose="02040503050406030204" pitchFamily="18" charset="0"/>
                <a:ea typeface="Cambria" panose="02040503050406030204" pitchFamily="18" charset="0"/>
              </a:rPr>
              <a:t>Một tên lửa bay với vận tốc siêu thanh Mach 2 (tức là gấp 2 lần vận tốc âm thanh). Hỏi trong 1 giờ tên lửa đó bay được quãng đường là bao nhiêu ki-lô-mét? Biết vận tốc âm thanh là khoảng 20 600 m/phút.</a:t>
            </a:r>
            <a:endParaRPr lang="en-US" altLang="zh-CN" sz="2800" dirty="0">
              <a:solidFill>
                <a:prstClr val="black"/>
              </a:solidFill>
              <a:latin typeface="Cambria" panose="02040503050406030204" pitchFamily="18" charset="0"/>
              <a:ea typeface="Cambria" panose="02040503050406030204" pitchFamily="18" charset="0"/>
            </a:endParaRPr>
          </a:p>
          <a:p>
            <a:pPr lvl="0" algn="just"/>
            <a:endParaRPr kumimoji="0" lang="zh-CN" altLang="en-US" sz="2800" b="0" i="0" u="none" strike="noStrike" kern="1200" cap="none" spc="0" normalizeH="0" baseline="0" noProof="0" dirty="0">
              <a:ln>
                <a:noFill/>
              </a:ln>
              <a:solidFill>
                <a:prstClr val="black"/>
              </a:solidFill>
              <a:effectLst/>
              <a:uLnTx/>
              <a:uFillTx/>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5" name="Picture 4">
            <a:extLst>
              <a:ext uri="{FF2B5EF4-FFF2-40B4-BE49-F238E27FC236}">
                <a16:creationId xmlns:a16="http://schemas.microsoft.com/office/drawing/2014/main" id="{30E70CB2-0E17-1A34-60A2-C1691809E249}"/>
              </a:ext>
            </a:extLst>
          </p:cNvPr>
          <p:cNvPicPr>
            <a:picLocks noChangeAspect="1"/>
          </p:cNvPicPr>
          <p:nvPr/>
        </p:nvPicPr>
        <p:blipFill>
          <a:blip r:embed="rId6"/>
          <a:stretch>
            <a:fillRect/>
          </a:stretch>
        </p:blipFill>
        <p:spPr>
          <a:xfrm>
            <a:off x="1220528" y="2373875"/>
            <a:ext cx="10795231" cy="3497558"/>
          </a:xfrm>
          <a:prstGeom prst="rect">
            <a:avLst/>
          </a:prstGeom>
        </p:spPr>
      </p:pic>
    </p:spTree>
    <p:extLst>
      <p:ext uri="{BB962C8B-B14F-4D97-AF65-F5344CB8AC3E}">
        <p14:creationId xmlns:p14="http://schemas.microsoft.com/office/powerpoint/2010/main" val="3108002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554CD-D4C3-DE1E-BB35-7D2EAE10E3C5}"/>
              </a:ext>
            </a:extLst>
          </p:cNvPr>
          <p:cNvSpPr txBox="1"/>
          <p:nvPr/>
        </p:nvSpPr>
        <p:spPr>
          <a:xfrm>
            <a:off x="861237" y="1020726"/>
            <a:ext cx="10515600" cy="3970318"/>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p>
          <a:p>
            <a:pPr lvl="0" algn="ctr"/>
            <a:r>
              <a:rPr lang="vi-VN" sz="3600" b="1" dirty="0">
                <a:solidFill>
                  <a:srgbClr val="FF0000"/>
                </a:solidFill>
                <a:latin typeface="Cambria" panose="02040503050406030204" pitchFamily="18" charset="0"/>
                <a:ea typeface="Cambria" panose="02040503050406030204" pitchFamily="18" charset="0"/>
              </a:rPr>
              <a:t>Vận tốc của tên lửa là:</a:t>
            </a:r>
          </a:p>
          <a:p>
            <a:pPr lvl="0" algn="ctr"/>
            <a:r>
              <a:rPr lang="vi-VN" sz="3600" b="1" dirty="0">
                <a:solidFill>
                  <a:srgbClr val="FF0000"/>
                </a:solidFill>
                <a:latin typeface="Cambria" panose="02040503050406030204" pitchFamily="18" charset="0"/>
                <a:ea typeface="Cambria" panose="02040503050406030204" pitchFamily="18" charset="0"/>
              </a:rPr>
              <a:t>20 600 × 2 = 41 200 (m/phút)</a:t>
            </a:r>
          </a:p>
          <a:p>
            <a:pPr lvl="0" algn="ctr"/>
            <a:r>
              <a:rPr lang="vi-VN" sz="3600" b="1" dirty="0">
                <a:solidFill>
                  <a:srgbClr val="FF0000"/>
                </a:solidFill>
                <a:latin typeface="Cambria" panose="02040503050406030204" pitchFamily="18" charset="0"/>
                <a:ea typeface="Cambria" panose="02040503050406030204" pitchFamily="18" charset="0"/>
              </a:rPr>
              <a:t>Trong 1 giờ quãng đường tên lửa bay được là:</a:t>
            </a:r>
          </a:p>
          <a:p>
            <a:pPr lvl="0" algn="ctr"/>
            <a:r>
              <a:rPr lang="vi-VN" sz="3600" b="1" dirty="0">
                <a:solidFill>
                  <a:srgbClr val="FF0000"/>
                </a:solidFill>
                <a:latin typeface="Cambria" panose="02040503050406030204" pitchFamily="18" charset="0"/>
                <a:ea typeface="Cambria" panose="02040503050406030204" pitchFamily="18" charset="0"/>
              </a:rPr>
              <a:t>41 200 × 60 = 2 472 000 (m)</a:t>
            </a:r>
          </a:p>
          <a:p>
            <a:pPr lvl="0" algn="ctr"/>
            <a:r>
              <a:rPr lang="vi-VN" sz="3600" b="1" dirty="0">
                <a:solidFill>
                  <a:srgbClr val="FF0000"/>
                </a:solidFill>
                <a:latin typeface="Cambria" panose="02040503050406030204" pitchFamily="18" charset="0"/>
                <a:ea typeface="Cambria" panose="02040503050406030204" pitchFamily="18" charset="0"/>
              </a:rPr>
              <a:t>Đổi 2 472 000 m = 2 472 km</a:t>
            </a:r>
          </a:p>
          <a:p>
            <a:pPr lvl="0" algn="r"/>
            <a:r>
              <a:rPr lang="vi-VN" sz="3600" b="1" dirty="0">
                <a:solidFill>
                  <a:srgbClr val="FF0000"/>
                </a:solidFill>
                <a:latin typeface="Cambria" panose="02040503050406030204" pitchFamily="18" charset="0"/>
                <a:ea typeface="Cambria" panose="02040503050406030204" pitchFamily="18" charset="0"/>
              </a:rPr>
              <a:t>Đáp số: 2 472 km.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9257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3"/>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id="{06C55A18-27F4-D923-F42B-ABAFAEAB6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109949F6-8198-CDB7-E092-B87F4370C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491403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cstate="email">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03870" y="1217428"/>
            <a:ext cx="6197600" cy="1846659"/>
          </a:xfrm>
          <a:prstGeom prst="rect">
            <a:avLst/>
          </a:prstGeom>
          <a:noFill/>
        </p:spPr>
        <p:txBody>
          <a:bodyPr wrap="square" lIns="0" tIns="0" rIns="0" bIns="0" rtlCol="0">
            <a:spAutoFit/>
          </a:bodyPr>
          <a:lstStyle/>
          <a:p>
            <a:pPr algn="ctr" defTabSz="609630">
              <a:defRPr/>
            </a:pPr>
            <a:r>
              <a:rPr lang="vi-VN" sz="4000">
                <a:solidFill>
                  <a:srgbClr val="15F4FD"/>
                </a:solidFill>
                <a:latin typeface="Cambria" panose="02040503050406030204" pitchFamily="18" charset="0"/>
                <a:ea typeface="Cambria" panose="02040503050406030204" pitchFamily="18" charset="0"/>
              </a:rPr>
              <a:t>Câu 1: Trong 1 giây, viên bi lăn được 9 cm. Vận tốc của viên bi đó là: </a:t>
            </a:r>
            <a:endParaRPr lang="en-US" sz="40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9 m/s</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9 km/h</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9 cm/</a:t>
              </a:r>
              <a:r>
                <a:rPr lang="en-US" sz="2133" dirty="0" err="1">
                  <a:solidFill>
                    <a:prstClr val="white"/>
                  </a:solidFill>
                  <a:latin typeface="Cambria" panose="02040503050406030204" pitchFamily="18" charset="0"/>
                  <a:ea typeface="Cambria" panose="02040503050406030204" pitchFamily="18" charset="0"/>
                </a:rPr>
                <a:t>phút</a:t>
              </a:r>
              <a:endParaRPr lang="en-US" sz="2133"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 cm/s</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637" fill="hold"/>
                                        <p:tgtEl>
                                          <p:spTgt spid="31"/>
                                        </p:tgtEl>
                                      </p:cBhvr>
                                    </p:cmd>
                                  </p:childTnLst>
                                </p:cTn>
                              </p:par>
                              <p:par>
                                <p:cTn id="35" presetID="1" presetClass="mediacall" presetSubtype="0" fill="hold" nodeType="with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052725" y="1302488"/>
            <a:ext cx="6197600" cy="1477328"/>
          </a:xfrm>
          <a:prstGeom prst="rect">
            <a:avLst/>
          </a:prstGeom>
          <a:noFill/>
        </p:spPr>
        <p:txBody>
          <a:bodyPr wrap="square" lIns="0" tIns="0" rIns="0" bIns="0" rtlCol="0">
            <a:spAutoFit/>
          </a:bodyPr>
          <a:lstStyle/>
          <a:p>
            <a:pPr algn="ctr" defTabSz="609630">
              <a:defRPr/>
            </a:pPr>
            <a:r>
              <a:rPr lang="vi-VN" sz="3200">
                <a:solidFill>
                  <a:srgbClr val="15F4FD"/>
                </a:solidFill>
                <a:latin typeface="Cambria" panose="02040503050406030204" pitchFamily="18" charset="0"/>
                <a:ea typeface="Cambria" panose="02040503050406030204" pitchFamily="18" charset="0"/>
              </a:rPr>
              <a:t>Câu 2: Một ca nô đi với vận tốc 15,2 km/giờ. Tính quãng đường đi được của ca nô trong 3 giờ. </a:t>
            </a:r>
            <a:endParaRPr lang="en-US" sz="3200" dirty="0">
              <a:solidFill>
                <a:srgbClr val="15F4FD"/>
              </a:solidFill>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46,5 km/h</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45,6 km/h</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46,5 km</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45,6 km</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637" fill="hold"/>
                                        <p:tgtEl>
                                          <p:spTgt spid="53"/>
                                        </p:tgtEl>
                                      </p:cBhvr>
                                    </p:cmd>
                                  </p:childTnLst>
                                </p:cTn>
                              </p:par>
                              <p:par>
                                <p:cTn id="33" presetID="1" presetClass="mediacall" presetSubtype="0" fill="hold" nodeType="withEffect">
                                  <p:stCondLst>
                                    <p:cond delay="0"/>
                                  </p:stCondLst>
                                  <p:childTnLst>
                                    <p:cmd type="call" cmd="playFrom(0.0)">
                                      <p:cBhvr>
                                        <p:cTn id="34" dur="11076" fill="hold"/>
                                        <p:tgtEl>
                                          <p:spTgt spid="54"/>
                                        </p:tgtEl>
                                      </p:cBhvr>
                                    </p:cmd>
                                  </p:childTnLst>
                                </p:cTn>
                              </p:par>
                              <p:par>
                                <p:cTn id="35" presetID="1" presetClass="mediacall" presetSubtype="0" fill="hold" nodeType="with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254103" y="1472609"/>
            <a:ext cx="7644810" cy="984885"/>
          </a:xfrm>
          <a:prstGeom prst="rect">
            <a:avLst/>
          </a:prstGeom>
          <a:noFill/>
        </p:spPr>
        <p:txBody>
          <a:bodyPr wrap="square" lIns="0" tIns="0" rIns="0" bIns="0" rtlCol="0">
            <a:spAutoFit/>
          </a:bodyPr>
          <a:lstStyle/>
          <a:p>
            <a:pPr algn="ctr" defTabSz="609630">
              <a:defRPr/>
            </a:pPr>
            <a:r>
              <a:rPr lang="vi-VN" sz="3200" dirty="0">
                <a:solidFill>
                  <a:srgbClr val="15F4FD"/>
                </a:solidFill>
                <a:latin typeface="Cambria" panose="02040503050406030204" pitchFamily="18" charset="0"/>
                <a:ea typeface="Cambria" panose="02040503050406030204" pitchFamily="18" charset="0"/>
              </a:rPr>
              <a:t>Câu 3: Cá heo bơi với vận tốc 120 m/giây được 1200 m. Tính thời gian bơi của cá heo. </a:t>
            </a:r>
            <a:endParaRPr lang="en-US" sz="32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10 </a:t>
              </a:r>
              <a:r>
                <a:rPr lang="en-US" sz="2133" dirty="0" err="1">
                  <a:solidFill>
                    <a:prstClr val="white"/>
                  </a:solidFill>
                  <a:latin typeface="Cambria" panose="02040503050406030204" pitchFamily="18" charset="0"/>
                  <a:ea typeface="Cambria" panose="02040503050406030204" pitchFamily="18" charset="0"/>
                </a:rPr>
                <a:t>phút</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100 </a:t>
              </a:r>
              <a:r>
                <a:rPr lang="en-US" sz="2133" dirty="0" err="1">
                  <a:solidFill>
                    <a:prstClr val="white"/>
                  </a:solidFill>
                  <a:latin typeface="Cambria" panose="02040503050406030204" pitchFamily="18" charset="0"/>
                  <a:ea typeface="Cambria" panose="02040503050406030204" pitchFamily="18" charset="0"/>
                </a:rPr>
                <a:t>phút</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10 </a:t>
              </a:r>
              <a:r>
                <a:rPr lang="en-US" sz="2133" dirty="0" err="1">
                  <a:solidFill>
                    <a:prstClr val="white"/>
                  </a:solidFill>
                  <a:latin typeface="Cambria" panose="02040503050406030204" pitchFamily="18" charset="0"/>
                  <a:ea typeface="Cambria" panose="02040503050406030204" pitchFamily="18" charset="0"/>
                </a:rPr>
                <a:t>giờ</a:t>
              </a:r>
              <a:endParaRPr lang="en-US" sz="2133"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10 </a:t>
              </a:r>
              <a:r>
                <a:rPr lang="en-US" sz="2133" dirty="0" err="1">
                  <a:solidFill>
                    <a:prstClr val="white"/>
                  </a:solidFill>
                  <a:latin typeface="Cambria" panose="02040503050406030204" pitchFamily="18" charset="0"/>
                  <a:ea typeface="Cambria" panose="02040503050406030204" pitchFamily="18" charset="0"/>
                </a:rPr>
                <a:t>giây</a:t>
              </a:r>
              <a:endParaRPr lang="en-US" sz="2133" dirty="0">
                <a:solidFill>
                  <a:prstClr val="white"/>
                </a:solidFill>
                <a:latin typeface="Cambria" panose="02040503050406030204" pitchFamily="18" charset="0"/>
                <a:ea typeface="Cambria" panose="02040503050406030204" pitchFamily="18" charset="0"/>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637" fill="hold"/>
                                        <p:tgtEl>
                                          <p:spTgt spid="31"/>
                                        </p:tgtEl>
                                      </p:cBhvr>
                                    </p:cmd>
                                  </p:childTnLst>
                                </p:cTn>
                              </p:par>
                              <p:par>
                                <p:cTn id="33" presetID="1" presetClass="mediacall" presetSubtype="0" fill="hold" nodeType="withEffect">
                                  <p:stCondLst>
                                    <p:cond delay="0"/>
                                  </p:stCondLst>
                                  <p:childTnLst>
                                    <p:cmd type="call" cmd="playFrom(0.0)">
                                      <p:cBhvr>
                                        <p:cTn id="34" dur="11076" fill="hold"/>
                                        <p:tgtEl>
                                          <p:spTgt spid="32"/>
                                        </p:tgtEl>
                                      </p:cBhvr>
                                    </p:cmd>
                                  </p:childTnLst>
                                </p:cTn>
                              </p:par>
                              <p:par>
                                <p:cTn id="35" presetID="1" presetClass="mediacall" presetSubtype="0" fill="hold" nodeType="with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99563" y="1238693"/>
            <a:ext cx="6197600" cy="1846659"/>
          </a:xfrm>
          <a:prstGeom prst="rect">
            <a:avLst/>
          </a:prstGeom>
          <a:noFill/>
        </p:spPr>
        <p:txBody>
          <a:bodyPr wrap="square" lIns="0" tIns="0" rIns="0" bIns="0" rtlCol="0">
            <a:spAutoFit/>
          </a:bodyPr>
          <a:lstStyle/>
          <a:p>
            <a:pPr algn="ctr" defTabSz="609630">
              <a:defRPr/>
            </a:pPr>
            <a:r>
              <a:rPr lang="vi-VN" sz="4000">
                <a:solidFill>
                  <a:srgbClr val="15F4FD"/>
                </a:solidFill>
                <a:latin typeface="Cambria" panose="02040503050406030204" pitchFamily="18" charset="0"/>
                <a:ea typeface="Cambria" panose="02040503050406030204" pitchFamily="18" charset="0"/>
              </a:rPr>
              <a:t>Câu 4: Một ô tô trong 4 giờ đi được 170km. Tính vận tốc của ô tô. </a:t>
            </a:r>
            <a:endParaRPr lang="en-US" sz="40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42,5 km</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43 km/h</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43 km</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42,5 km/h</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637" fill="hold"/>
                                        <p:tgtEl>
                                          <p:spTgt spid="31"/>
                                        </p:tgtEl>
                                      </p:cBhvr>
                                    </p:cmd>
                                  </p:childTnLst>
                                </p:cTn>
                              </p:par>
                              <p:par>
                                <p:cTn id="33" presetID="1" presetClass="mediacall" presetSubtype="0" fill="hold" nodeType="withEffect">
                                  <p:stCondLst>
                                    <p:cond delay="0"/>
                                  </p:stCondLst>
                                  <p:childTnLst>
                                    <p:cmd type="call" cmd="playFrom(0.0)">
                                      <p:cBhvr>
                                        <p:cTn id="34" dur="11076" fill="hold"/>
                                        <p:tgtEl>
                                          <p:spTgt spid="32"/>
                                        </p:tgtEl>
                                      </p:cBhvr>
                                    </p:cmd>
                                  </p:childTnLst>
                                </p:cTn>
                              </p:par>
                              <p:par>
                                <p:cTn id="35" presetID="1" presetClass="mediacall" presetSubtype="0" fill="hold" nodeType="with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2F2B2235-A394-DC15-C673-C2324D8A0B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4406525-EDE3-E377-9B4C-9B91EDBA4F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14383" y="5481220"/>
            <a:ext cx="1199691" cy="1199691"/>
          </a:xfrm>
          <a:prstGeom prst="rect">
            <a:avLst/>
          </a:prstGeom>
        </p:spPr>
      </p:pic>
      <p:pic>
        <p:nvPicPr>
          <p:cNvPr id="2" name="Picture 1">
            <a:extLst>
              <a:ext uri="{FF2B5EF4-FFF2-40B4-BE49-F238E27FC236}">
                <a16:creationId xmlns:a16="http://schemas.microsoft.com/office/drawing/2014/main" id="{18E707D9-6BF8-42C6-02B6-EB390DB0A25C}"/>
              </a:ext>
            </a:extLst>
          </p:cNvPr>
          <p:cNvPicPr>
            <a:picLocks noChangeAspect="1"/>
          </p:cNvPicPr>
          <p:nvPr/>
        </p:nvPicPr>
        <p:blipFill>
          <a:blip r:embed="rId18"/>
          <a:stretch>
            <a:fillRect/>
          </a:stretch>
        </p:blipFill>
        <p:spPr>
          <a:xfrm>
            <a:off x="1775637" y="1937588"/>
            <a:ext cx="7767632" cy="2074397"/>
          </a:xfrm>
          <a:prstGeom prst="rect">
            <a:avLst/>
          </a:prstGeom>
        </p:spPr>
      </p:pic>
      <p:sp>
        <p:nvSpPr>
          <p:cNvPr id="7" name="TextBox 6">
            <a:extLst>
              <a:ext uri="{FF2B5EF4-FFF2-40B4-BE49-F238E27FC236}">
                <a16:creationId xmlns:a16="http://schemas.microsoft.com/office/drawing/2014/main" id="{8DA5E4A4-0067-6FFC-5BAA-472492A0C50E}"/>
              </a:ext>
            </a:extLst>
          </p:cNvPr>
          <p:cNvSpPr txBox="1"/>
          <p:nvPr/>
        </p:nvSpPr>
        <p:spPr>
          <a:xfrm>
            <a:off x="4678325" y="3668233"/>
            <a:ext cx="2402958"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4" name="Picture 3" descr="A blue and red text&#10;&#10;AI-generated content may be incorrect.">
            <a:extLst>
              <a:ext uri="{FF2B5EF4-FFF2-40B4-BE49-F238E27FC236}">
                <a16:creationId xmlns:a16="http://schemas.microsoft.com/office/drawing/2014/main" id="{2EAEF107-972F-D9C2-AB93-98C144E8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684" y="1208845"/>
            <a:ext cx="9406270" cy="4586528"/>
          </a:xfrm>
          <a:prstGeom prst="rect">
            <a:avLst/>
          </a:prstGeom>
        </p:spPr>
      </p:pic>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3461</TotalTime>
  <Words>857</Words>
  <Application>Microsoft Office PowerPoint</Application>
  <PresentationFormat>Widescreen</PresentationFormat>
  <Paragraphs>88</Paragraphs>
  <Slides>22</Slides>
  <Notes>14</Notes>
  <HiddenSlides>0</HiddenSlides>
  <MMClips>22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等线</vt:lpstr>
      <vt:lpstr>等线 Light</vt:lpstr>
      <vt:lpstr>#9Slide03 NguyenHa 01</vt:lpstr>
      <vt:lpstr>Algerian</vt:lpstr>
      <vt:lpstr>Arial</vt:lpstr>
      <vt:lpstr>Calibri</vt:lpstr>
      <vt:lpstr>Cambria</vt:lpstr>
      <vt:lpstr>Times New Roman</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LE OANH</cp:lastModifiedBy>
  <cp:revision>104</cp:revision>
  <dcterms:created xsi:type="dcterms:W3CDTF">2020-06-10T16:06:53Z</dcterms:created>
  <dcterms:modified xsi:type="dcterms:W3CDTF">2025-04-17T14:45:51Z</dcterms:modified>
  <cp:category>9Slide.vn</cp:category>
</cp:coreProperties>
</file>