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0"/>
  </p:notesMasterIdLst>
  <p:sldIdLst>
    <p:sldId id="413" r:id="rId5"/>
    <p:sldId id="349" r:id="rId6"/>
    <p:sldId id="291" r:id="rId7"/>
    <p:sldId id="292" r:id="rId8"/>
    <p:sldId id="259" r:id="rId9"/>
    <p:sldId id="257" r:id="rId10"/>
    <p:sldId id="266" r:id="rId11"/>
    <p:sldId id="329" r:id="rId12"/>
    <p:sldId id="260" r:id="rId13"/>
    <p:sldId id="262" r:id="rId14"/>
    <p:sldId id="267" r:id="rId15"/>
    <p:sldId id="264" r:id="rId16"/>
    <p:sldId id="330" r:id="rId17"/>
    <p:sldId id="331" r:id="rId18"/>
    <p:sldId id="268" r:id="rId19"/>
    <p:sldId id="332" r:id="rId20"/>
    <p:sldId id="333" r:id="rId21"/>
    <p:sldId id="270" r:id="rId22"/>
    <p:sldId id="334" r:id="rId23"/>
    <p:sldId id="336" r:id="rId24"/>
    <p:sldId id="337" r:id="rId25"/>
    <p:sldId id="315" r:id="rId26"/>
    <p:sldId id="339" r:id="rId27"/>
    <p:sldId id="338" r:id="rId28"/>
    <p:sldId id="340" r:id="rId29"/>
    <p:sldId id="341" r:id="rId30"/>
    <p:sldId id="343" r:id="rId31"/>
    <p:sldId id="327" r:id="rId32"/>
    <p:sldId id="344" r:id="rId33"/>
    <p:sldId id="345" r:id="rId34"/>
    <p:sldId id="346" r:id="rId35"/>
    <p:sldId id="347" r:id="rId36"/>
    <p:sldId id="288" r:id="rId37"/>
    <p:sldId id="289" r:id="rId38"/>
    <p:sldId id="285"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887AAC3-9324-4EB3-BA75-432F00B98909}">
          <p14:sldIdLst>
            <p14:sldId id="413"/>
            <p14:sldId id="349"/>
            <p14:sldId id="291"/>
            <p14:sldId id="292"/>
            <p14:sldId id="259"/>
            <p14:sldId id="257"/>
            <p14:sldId id="266"/>
            <p14:sldId id="329"/>
            <p14:sldId id="260"/>
            <p14:sldId id="262"/>
            <p14:sldId id="267"/>
            <p14:sldId id="264"/>
            <p14:sldId id="330"/>
            <p14:sldId id="331"/>
            <p14:sldId id="268"/>
            <p14:sldId id="332"/>
            <p14:sldId id="333"/>
            <p14:sldId id="270"/>
            <p14:sldId id="334"/>
            <p14:sldId id="336"/>
            <p14:sldId id="337"/>
            <p14:sldId id="315"/>
            <p14:sldId id="339"/>
            <p14:sldId id="338"/>
            <p14:sldId id="340"/>
            <p14:sldId id="341"/>
            <p14:sldId id="343"/>
            <p14:sldId id="327"/>
            <p14:sldId id="344"/>
            <p14:sldId id="345"/>
            <p14:sldId id="346"/>
            <p14:sldId id="347"/>
            <p14:sldId id="288"/>
            <p14:sldId id="289"/>
            <p14:sldId id="2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22" autoAdjust="0"/>
  </p:normalViewPr>
  <p:slideViewPr>
    <p:cSldViewPr>
      <p:cViewPr varScale="1">
        <p:scale>
          <a:sx n="54" d="100"/>
          <a:sy n="54" d="100"/>
        </p:scale>
        <p:origin x="974" y="1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1CBC5-CF8F-4D97-8CB8-FE11C28091CB}"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2B841-1383-4422-AB25-BDCDEF11E891}" type="slidenum">
              <a:rPr lang="en-US" smtClean="0"/>
              <a:t>‹#›</a:t>
            </a:fld>
            <a:endParaRPr lang="en-US"/>
          </a:p>
        </p:txBody>
      </p:sp>
    </p:spTree>
    <p:extLst>
      <p:ext uri="{BB962C8B-B14F-4D97-AF65-F5344CB8AC3E}">
        <p14:creationId xmlns:p14="http://schemas.microsoft.com/office/powerpoint/2010/main" val="169985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2B841-1383-4422-AB25-BDCDEF11E891}" type="slidenum">
              <a:rPr lang="en-US" smtClean="0"/>
              <a:t>12</a:t>
            </a:fld>
            <a:endParaRPr lang="en-US"/>
          </a:p>
        </p:txBody>
      </p:sp>
    </p:spTree>
    <p:extLst>
      <p:ext uri="{BB962C8B-B14F-4D97-AF65-F5344CB8AC3E}">
        <p14:creationId xmlns:p14="http://schemas.microsoft.com/office/powerpoint/2010/main" val="38437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2B841-1383-4422-AB25-BDCDEF11E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7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g112c29bf98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9" name="Google Shape;2619;g112c29bf98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438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330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316589718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17/04/2025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03659927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17/04/2025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2015183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17/04/2025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1335470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17/04/2025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928934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17/04/2025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984300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17/04/2025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72946196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17/04/2025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727370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17/04/2025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874354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17/04/2025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0883280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17/04/2025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3504205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23A8-0F19-D0B5-D49D-BA193BCDF39F}"/>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8505276-C737-8931-9546-5F8F24AA50F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57FED5E-5FE7-D3D6-24EB-055F794F072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4/17/2025</a:t>
            </a:fld>
            <a:endParaRPr lang="en-US"/>
          </a:p>
        </p:txBody>
      </p:sp>
      <p:sp>
        <p:nvSpPr>
          <p:cNvPr id="5" name="Footer Placeholder 4">
            <a:extLst>
              <a:ext uri="{FF2B5EF4-FFF2-40B4-BE49-F238E27FC236}">
                <a16:creationId xmlns:a16="http://schemas.microsoft.com/office/drawing/2014/main" id="{EE805203-F9FF-7D49-2F65-60240BFDF3A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6CDE48-F22D-FA18-485C-13E825CFE084}"/>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480660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2386-F052-088A-B5B7-70382CE12E0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7CDE5D-41A7-7983-CE77-673335BE6BD8}"/>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66160-7D57-DD0E-E2EC-9218A2A22F49}"/>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4/17/2025</a:t>
            </a:fld>
            <a:endParaRPr lang="en-US"/>
          </a:p>
        </p:txBody>
      </p:sp>
      <p:sp>
        <p:nvSpPr>
          <p:cNvPr id="5" name="Footer Placeholder 4">
            <a:extLst>
              <a:ext uri="{FF2B5EF4-FFF2-40B4-BE49-F238E27FC236}">
                <a16:creationId xmlns:a16="http://schemas.microsoft.com/office/drawing/2014/main" id="{305CEFF8-0F7F-43DC-5FA7-DB6ECB1BA59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E272C-B7B9-21D9-E686-29AF5558E14D}"/>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143913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6303-1F73-0D12-0F90-40BA4AB06B6A}"/>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EA84809-A6A7-AB2C-A352-F400C2825B7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B5712-BA55-EDE3-5B79-CFAAF40038B8}"/>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4/17/2025</a:t>
            </a:fld>
            <a:endParaRPr lang="en-US"/>
          </a:p>
        </p:txBody>
      </p:sp>
      <p:sp>
        <p:nvSpPr>
          <p:cNvPr id="5" name="Footer Placeholder 4">
            <a:extLst>
              <a:ext uri="{FF2B5EF4-FFF2-40B4-BE49-F238E27FC236}">
                <a16:creationId xmlns:a16="http://schemas.microsoft.com/office/drawing/2014/main" id="{A80668C3-81F1-EBE1-FCAD-B5D4191460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E6EC14-2F36-330C-F003-1EB6744CC6E2}"/>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96822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3DB6-5CCA-0FC4-3D2F-3F876C33E3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0F563E-ECB9-3765-2E21-120CFEB11207}"/>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8E0F1-6453-CBC4-4814-7C0641A017D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2E71B2-7EBE-09BE-2D90-4A78B6DEEB43}"/>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4/17/2025</a:t>
            </a:fld>
            <a:endParaRPr lang="en-US"/>
          </a:p>
        </p:txBody>
      </p:sp>
      <p:sp>
        <p:nvSpPr>
          <p:cNvPr id="6" name="Footer Placeholder 5">
            <a:extLst>
              <a:ext uri="{FF2B5EF4-FFF2-40B4-BE49-F238E27FC236}">
                <a16:creationId xmlns:a16="http://schemas.microsoft.com/office/drawing/2014/main" id="{E4E40369-B717-E726-4A59-555D305664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363AF4-B7DE-FDE9-C2EB-366DD9336788}"/>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528826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709C-564B-C5CB-E16B-2CE4F5835AD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D193E3-358A-1966-5688-7CA2F034D16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49527-C7A9-10C8-A866-C31F73F2028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4E4EF-1715-6BE6-58AA-D180FCA756F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471F2-E21C-8BE0-A5A5-50B9A6E2BD1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840B87-42E4-1E91-BCF9-55FDEBCF389D}"/>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4/17/2025</a:t>
            </a:fld>
            <a:endParaRPr lang="en-US"/>
          </a:p>
        </p:txBody>
      </p:sp>
      <p:sp>
        <p:nvSpPr>
          <p:cNvPr id="8" name="Footer Placeholder 7">
            <a:extLst>
              <a:ext uri="{FF2B5EF4-FFF2-40B4-BE49-F238E27FC236}">
                <a16:creationId xmlns:a16="http://schemas.microsoft.com/office/drawing/2014/main" id="{88DF788E-439F-37D2-96BD-3AB851FE23C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0749DE-26E3-7BD9-8207-FDD91D301600}"/>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3197712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2C5B-214A-7B92-604F-EC9C9F53E09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036DE8-FE2E-BB09-4318-B78BF9C422E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4/17/2025</a:t>
            </a:fld>
            <a:endParaRPr lang="en-US"/>
          </a:p>
        </p:txBody>
      </p:sp>
      <p:sp>
        <p:nvSpPr>
          <p:cNvPr id="4" name="Footer Placeholder 3">
            <a:extLst>
              <a:ext uri="{FF2B5EF4-FFF2-40B4-BE49-F238E27FC236}">
                <a16:creationId xmlns:a16="http://schemas.microsoft.com/office/drawing/2014/main" id="{114E8823-FD38-7644-D16E-26A0DED2A24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09783B-4201-EEF5-E7C3-705FCAD2913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781604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7441D-61C4-45C1-D3D7-DFA54EB44A35}"/>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4/17/2025</a:t>
            </a:fld>
            <a:endParaRPr lang="en-US"/>
          </a:p>
        </p:txBody>
      </p:sp>
      <p:sp>
        <p:nvSpPr>
          <p:cNvPr id="3" name="Footer Placeholder 2">
            <a:extLst>
              <a:ext uri="{FF2B5EF4-FFF2-40B4-BE49-F238E27FC236}">
                <a16:creationId xmlns:a16="http://schemas.microsoft.com/office/drawing/2014/main" id="{CD6F0F51-15B3-DC49-EB5D-D6AD9B20646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18FE03-B3DF-A9E7-FFC6-94E693D797B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90123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E3FA-8C97-9119-678F-B72652BEBEC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85C88AA-C356-3780-86D3-BB15635872D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1FF99-34C2-B735-28BC-A8F140E1133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3DDF116-BE40-F6D1-3B14-DC42D9E3C8E2}"/>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4/17/2025</a:t>
            </a:fld>
            <a:endParaRPr lang="en-US"/>
          </a:p>
        </p:txBody>
      </p:sp>
      <p:sp>
        <p:nvSpPr>
          <p:cNvPr id="6" name="Footer Placeholder 5">
            <a:extLst>
              <a:ext uri="{FF2B5EF4-FFF2-40B4-BE49-F238E27FC236}">
                <a16:creationId xmlns:a16="http://schemas.microsoft.com/office/drawing/2014/main" id="{3ABB37E3-DDDD-3F5E-F208-8113DBEFA38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6528F-DA13-A386-A2D3-42DC2CCA51DA}"/>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87494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8909-9111-2EF6-BA9C-790CDE065B4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14919D0-F823-88BB-729B-11BA6D29752B}"/>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8B46A39-1B3B-0E9D-9191-4B59DAB984C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CA5F92F-F420-D6DA-A05D-73C7E68D77B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4/17/2025</a:t>
            </a:fld>
            <a:endParaRPr lang="en-US"/>
          </a:p>
        </p:txBody>
      </p:sp>
      <p:sp>
        <p:nvSpPr>
          <p:cNvPr id="6" name="Footer Placeholder 5">
            <a:extLst>
              <a:ext uri="{FF2B5EF4-FFF2-40B4-BE49-F238E27FC236}">
                <a16:creationId xmlns:a16="http://schemas.microsoft.com/office/drawing/2014/main" id="{DE6F8092-5E8B-382A-AA96-1C7FBFE052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7E11D8-6ECA-2A1B-99F1-88E8F05C2659}"/>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76936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D730-E83C-9A9B-50C7-9E0A40FA66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8241C5-1C2D-9962-3D0C-64E6DF28C0F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E14F7-A2D8-D352-0472-4FD21027B74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4/17/2025</a:t>
            </a:fld>
            <a:endParaRPr lang="en-US"/>
          </a:p>
        </p:txBody>
      </p:sp>
      <p:sp>
        <p:nvSpPr>
          <p:cNvPr id="5" name="Footer Placeholder 4">
            <a:extLst>
              <a:ext uri="{FF2B5EF4-FFF2-40B4-BE49-F238E27FC236}">
                <a16:creationId xmlns:a16="http://schemas.microsoft.com/office/drawing/2014/main" id="{D5D9B0A3-9A3F-A964-3FCF-3FFC4AE1951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F3D168-E0F9-6423-6013-6CC36A875C6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115701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1119A7-5BB9-F381-88B3-1C9833658F64}"/>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598CA-EE88-5E87-6CCF-6A2F88D38346}"/>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820CA-DE33-F41A-9911-91B4D67EE577}"/>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4/17/2025</a:t>
            </a:fld>
            <a:endParaRPr lang="en-US"/>
          </a:p>
        </p:txBody>
      </p:sp>
      <p:sp>
        <p:nvSpPr>
          <p:cNvPr id="5" name="Footer Placeholder 4">
            <a:extLst>
              <a:ext uri="{FF2B5EF4-FFF2-40B4-BE49-F238E27FC236}">
                <a16:creationId xmlns:a16="http://schemas.microsoft.com/office/drawing/2014/main" id="{EE587FC2-8984-1DC6-2616-30AF3F7E14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B452E6-0371-38AB-F1EB-C988187E31D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801893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624422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1266828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61073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63"/>
        <p:cNvGrpSpPr/>
        <p:nvPr/>
      </p:nvGrpSpPr>
      <p:grpSpPr>
        <a:xfrm>
          <a:off x="0" y="0"/>
          <a:ext cx="0" cy="0"/>
          <a:chOff x="0" y="0"/>
          <a:chExt cx="0" cy="0"/>
        </a:xfrm>
      </p:grpSpPr>
    </p:spTree>
    <p:extLst>
      <p:ext uri="{BB962C8B-B14F-4D97-AF65-F5344CB8AC3E}">
        <p14:creationId xmlns:p14="http://schemas.microsoft.com/office/powerpoint/2010/main" val="250294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8"/>
        <p:cNvGrpSpPr/>
        <p:nvPr/>
      </p:nvGrpSpPr>
      <p:grpSpPr>
        <a:xfrm>
          <a:off x="0" y="0"/>
          <a:ext cx="0" cy="0"/>
          <a:chOff x="0" y="0"/>
          <a:chExt cx="0" cy="0"/>
        </a:xfrm>
      </p:grpSpPr>
    </p:spTree>
    <p:extLst>
      <p:ext uri="{BB962C8B-B14F-4D97-AF65-F5344CB8AC3E}">
        <p14:creationId xmlns:p14="http://schemas.microsoft.com/office/powerpoint/2010/main" val="87955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51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2261C3F2-E716-3B70-7F73-8EAC23AB94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17/04/2025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6B0F54FF-27F0-11ED-80E0-61FBF01E9E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extLst>
      <p:ext uri="{BB962C8B-B14F-4D97-AF65-F5344CB8AC3E}">
        <p14:creationId xmlns:p14="http://schemas.microsoft.com/office/powerpoint/2010/main" val="3554617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98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90F3">
            <a:alpha val="22220"/>
          </a:srgbClr>
        </a:solidFill>
        <a:effectLst/>
      </p:bgPr>
    </p:bg>
    <p:spTree>
      <p:nvGrpSpPr>
        <p:cNvPr id="1" name="Shape 5"/>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13E6DE7-53DF-BCC6-EBA0-27C284B247A0}"/>
              </a:ext>
            </a:extLst>
          </p:cNvPr>
          <p:cNvPicPr>
            <a:picLocks noChangeAspect="1"/>
          </p:cNvPicPr>
          <p:nvPr/>
        </p:nvPicPr>
        <p:blipFill rotWithShape="1">
          <a:blip r:embed="rId8"/>
          <a:srcRect l="13134"/>
          <a:stretch/>
        </p:blipFill>
        <p:spPr>
          <a:xfrm>
            <a:off x="0" y="-204377"/>
            <a:ext cx="18288000" cy="10545804"/>
          </a:xfrm>
          <a:prstGeom prst="rect">
            <a:avLst/>
          </a:prstGeom>
        </p:spPr>
      </p:pic>
    </p:spTree>
    <p:extLst>
      <p:ext uri="{BB962C8B-B14F-4D97-AF65-F5344CB8AC3E}">
        <p14:creationId xmlns:p14="http://schemas.microsoft.com/office/powerpoint/2010/main" val="319973892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2.svg"/><Relationship Id="rId7" Type="http://schemas.openxmlformats.org/officeDocument/2006/relationships/image" Target="../media/image44.svg"/><Relationship Id="rId12" Type="http://schemas.openxmlformats.org/officeDocument/2006/relationships/image" Target="../media/image6.png"/><Relationship Id="rId17" Type="http://schemas.openxmlformats.org/officeDocument/2006/relationships/image" Target="../media/image53.png"/><Relationship Id="rId2" Type="http://schemas.openxmlformats.org/officeDocument/2006/relationships/image" Target="../media/image11.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2.svg"/><Relationship Id="rId7" Type="http://schemas.openxmlformats.org/officeDocument/2006/relationships/image" Target="../media/image44.svg"/><Relationship Id="rId12" Type="http://schemas.openxmlformats.org/officeDocument/2006/relationships/image" Target="../media/image6.png"/><Relationship Id="rId17" Type="http://schemas.openxmlformats.org/officeDocument/2006/relationships/image" Target="../media/image53.png"/><Relationship Id="rId2" Type="http://schemas.openxmlformats.org/officeDocument/2006/relationships/image" Target="../media/image11.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1.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2.svg"/><Relationship Id="rId7" Type="http://schemas.openxmlformats.org/officeDocument/2006/relationships/image" Target="../media/image44.svg"/><Relationship Id="rId12" Type="http://schemas.openxmlformats.org/officeDocument/2006/relationships/image" Target="../media/image6.png"/><Relationship Id="rId17" Type="http://schemas.openxmlformats.org/officeDocument/2006/relationships/image" Target="../media/image53.png"/><Relationship Id="rId2" Type="http://schemas.openxmlformats.org/officeDocument/2006/relationships/image" Target="../media/image11.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2.svg"/><Relationship Id="rId7" Type="http://schemas.openxmlformats.org/officeDocument/2006/relationships/image" Target="../media/image44.svg"/><Relationship Id="rId12" Type="http://schemas.openxmlformats.org/officeDocument/2006/relationships/image" Target="../media/image6.png"/><Relationship Id="rId17" Type="http://schemas.openxmlformats.org/officeDocument/2006/relationships/image" Target="../media/image53.png"/><Relationship Id="rId2" Type="http://schemas.openxmlformats.org/officeDocument/2006/relationships/image" Target="../media/image11.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9.xml"/><Relationship Id="rId5" Type="http://schemas.openxmlformats.org/officeDocument/2006/relationships/image" Target="../media/image7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svg"/><Relationship Id="rId34"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svg"/><Relationship Id="rId33" Type="http://schemas.openxmlformats.org/officeDocument/2006/relationships/image" Target="../media/image37.sv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png"/><Relationship Id="rId5" Type="http://schemas.openxmlformats.org/officeDocument/2006/relationships/image" Target="../media/image9.png"/><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png"/><Relationship Id="rId36" Type="http://schemas.openxmlformats.org/officeDocument/2006/relationships/image" Target="../media/image40.png"/><Relationship Id="rId10" Type="http://schemas.openxmlformats.org/officeDocument/2006/relationships/image" Target="../media/image14.png"/><Relationship Id="rId19" Type="http://schemas.openxmlformats.org/officeDocument/2006/relationships/image" Target="../media/image23.svg"/><Relationship Id="rId31" Type="http://schemas.openxmlformats.org/officeDocument/2006/relationships/image" Target="../media/image35.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svg"/><Relationship Id="rId30" Type="http://schemas.openxmlformats.org/officeDocument/2006/relationships/image" Target="../media/image34.png"/><Relationship Id="rId35" Type="http://schemas.openxmlformats.org/officeDocument/2006/relationships/image" Target="../media/image39.svg"/><Relationship Id="rId8"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9.xml"/><Relationship Id="rId5" Type="http://schemas.openxmlformats.org/officeDocument/2006/relationships/image" Target="../media/image7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7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2.svg"/><Relationship Id="rId7" Type="http://schemas.openxmlformats.org/officeDocument/2006/relationships/image" Target="../media/image44.svg"/><Relationship Id="rId12" Type="http://schemas.openxmlformats.org/officeDocument/2006/relationships/image" Target="../media/image6.png"/><Relationship Id="rId17" Type="http://schemas.openxmlformats.org/officeDocument/2006/relationships/image" Target="../media/image53.png"/><Relationship Id="rId2" Type="http://schemas.openxmlformats.org/officeDocument/2006/relationships/image" Target="../media/image11.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30.xml.rels><?xml version="1.0" encoding="UTF-8" standalone="yes"?>
<Relationships xmlns="http://schemas.openxmlformats.org/package/2006/relationships"><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21" Type="http://schemas.openxmlformats.org/officeDocument/2006/relationships/image" Target="../media/image25.svg"/><Relationship Id="rId34"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svg"/><Relationship Id="rId33" Type="http://schemas.openxmlformats.org/officeDocument/2006/relationships/image" Target="../media/image37.sv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95.png"/><Relationship Id="rId5" Type="http://schemas.openxmlformats.org/officeDocument/2006/relationships/image" Target="../media/image9.png"/><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png"/><Relationship Id="rId36" Type="http://schemas.openxmlformats.org/officeDocument/2006/relationships/image" Target="../media/image1.png"/><Relationship Id="rId10" Type="http://schemas.openxmlformats.org/officeDocument/2006/relationships/image" Target="../media/image14.png"/><Relationship Id="rId19" Type="http://schemas.openxmlformats.org/officeDocument/2006/relationships/image" Target="../media/image23.svg"/><Relationship Id="rId31" Type="http://schemas.openxmlformats.org/officeDocument/2006/relationships/image" Target="../media/image35.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svg"/><Relationship Id="rId30" Type="http://schemas.openxmlformats.org/officeDocument/2006/relationships/image" Target="../media/image34.png"/><Relationship Id="rId35" Type="http://schemas.openxmlformats.org/officeDocument/2006/relationships/image" Target="../media/image39.svg"/><Relationship Id="rId8" Type="http://schemas.openxmlformats.org/officeDocument/2006/relationships/image" Target="../media/image12.svg"/><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3.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84.sv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2.svg"/><Relationship Id="rId7" Type="http://schemas.openxmlformats.org/officeDocument/2006/relationships/image" Target="../media/image44.svg"/><Relationship Id="rId12" Type="http://schemas.openxmlformats.org/officeDocument/2006/relationships/image" Target="../media/image6.png"/><Relationship Id="rId17" Type="http://schemas.openxmlformats.org/officeDocument/2006/relationships/image" Target="../media/image53.png"/><Relationship Id="rId2" Type="http://schemas.openxmlformats.org/officeDocument/2006/relationships/image" Target="../media/image11.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png"/><Relationship Id="rId18" Type="http://schemas.openxmlformats.org/officeDocument/2006/relationships/image" Target="../media/image67.png"/><Relationship Id="rId3" Type="http://schemas.openxmlformats.org/officeDocument/2006/relationships/image" Target="../media/image12.svg"/><Relationship Id="rId21" Type="http://schemas.openxmlformats.org/officeDocument/2006/relationships/image" Target="../media/image70.png"/><Relationship Id="rId7" Type="http://schemas.openxmlformats.org/officeDocument/2006/relationships/image" Target="../media/image59.svg"/><Relationship Id="rId12" Type="http://schemas.openxmlformats.org/officeDocument/2006/relationships/image" Target="../media/image62.svg"/><Relationship Id="rId17" Type="http://schemas.openxmlformats.org/officeDocument/2006/relationships/image" Target="../media/image66.svg"/><Relationship Id="rId2" Type="http://schemas.openxmlformats.org/officeDocument/2006/relationships/image" Target="../media/image11.pn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svg"/><Relationship Id="rId15" Type="http://schemas.openxmlformats.org/officeDocument/2006/relationships/image" Target="../media/image64.svg"/><Relationship Id="rId10" Type="http://schemas.openxmlformats.org/officeDocument/2006/relationships/image" Target="../media/image60.png"/><Relationship Id="rId19" Type="http://schemas.openxmlformats.org/officeDocument/2006/relationships/image" Target="../media/image68.svg"/><Relationship Id="rId4" Type="http://schemas.openxmlformats.org/officeDocument/2006/relationships/image" Target="../media/image56.png"/><Relationship Id="rId9" Type="http://schemas.openxmlformats.org/officeDocument/2006/relationships/image" Target="../media/image29.svg"/><Relationship Id="rId14" Type="http://schemas.openxmlformats.org/officeDocument/2006/relationships/image" Target="../media/image63.png"/><Relationship Id="rId22" Type="http://schemas.openxmlformats.org/officeDocument/2006/relationships/image" Target="../media/image1.png"/></Relationships>
</file>

<file path=ppt/slides/_rels/slide7.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svg"/><Relationship Id="rId34"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svg"/><Relationship Id="rId33" Type="http://schemas.openxmlformats.org/officeDocument/2006/relationships/image" Target="../media/image37.sv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png"/><Relationship Id="rId5" Type="http://schemas.openxmlformats.org/officeDocument/2006/relationships/image" Target="../media/image9.png"/><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png"/><Relationship Id="rId36" Type="http://schemas.openxmlformats.org/officeDocument/2006/relationships/image" Target="../media/image71.png"/><Relationship Id="rId10" Type="http://schemas.openxmlformats.org/officeDocument/2006/relationships/image" Target="../media/image14.png"/><Relationship Id="rId19" Type="http://schemas.openxmlformats.org/officeDocument/2006/relationships/image" Target="../media/image23.svg"/><Relationship Id="rId31" Type="http://schemas.openxmlformats.org/officeDocument/2006/relationships/image" Target="../media/image35.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svg"/><Relationship Id="rId30" Type="http://schemas.openxmlformats.org/officeDocument/2006/relationships/image" Target="../media/image34.png"/><Relationship Id="rId35" Type="http://schemas.openxmlformats.org/officeDocument/2006/relationships/image" Target="../media/image39.svg"/><Relationship Id="rId8"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9.xml"/><Relationship Id="rId5" Type="http://schemas.openxmlformats.org/officeDocument/2006/relationships/image" Target="../media/image7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ltLang="en-US"/>
          </a:p>
        </p:txBody>
      </p:sp>
      <p:sp>
        <p:nvSpPr>
          <p:cNvPr id="30723" name="Rectangle 3"/>
          <p:cNvSpPr>
            <a:spLocks noGrp="1" noChangeArrowheads="1"/>
          </p:cNvSpPr>
          <p:nvPr>
            <p:ph type="body" idx="1"/>
          </p:nvPr>
        </p:nvSpPr>
        <p:spPr/>
        <p:txBody>
          <a:bodyPr/>
          <a:lstStyle/>
          <a:p>
            <a:pPr eaLnBrk="1" hangingPunct="1"/>
            <a:endParaRPr lang="en-US" altLang="en-US"/>
          </a:p>
        </p:txBody>
      </p:sp>
      <p:pic>
        <p:nvPicPr>
          <p:cNvPr id="30724"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228600" y="-523259"/>
            <a:ext cx="18288000" cy="1074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3" name="WordArt 91"/>
          <p:cNvSpPr>
            <a:spLocks noChangeArrowheads="1" noChangeShapeType="1" noTextEdit="1"/>
          </p:cNvSpPr>
          <p:nvPr/>
        </p:nvSpPr>
        <p:spPr bwMode="auto">
          <a:xfrm>
            <a:off x="2590800" y="342900"/>
            <a:ext cx="12649200" cy="800100"/>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54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Trường</a:t>
            </a:r>
            <a:r>
              <a:rPr lang="en-US" sz="54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54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Tiểu</a:t>
            </a:r>
            <a:r>
              <a:rPr lang="en-US" sz="54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54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học</a:t>
            </a:r>
            <a:r>
              <a:rPr lang="en-US" sz="54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Chu </a:t>
            </a:r>
            <a:r>
              <a:rPr lang="en-US" sz="54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Văn</a:t>
            </a:r>
            <a:r>
              <a:rPr lang="en-US" sz="54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An</a:t>
            </a:r>
          </a:p>
        </p:txBody>
      </p:sp>
      <p:sp>
        <p:nvSpPr>
          <p:cNvPr id="3079" name="Text Box 14"/>
          <p:cNvSpPr txBox="1">
            <a:spLocks noChangeArrowheads="1"/>
          </p:cNvSpPr>
          <p:nvPr/>
        </p:nvSpPr>
        <p:spPr bwMode="auto">
          <a:xfrm>
            <a:off x="185738" y="4152900"/>
            <a:ext cx="18330862" cy="1200329"/>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72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NAM VÀ NỮ</a:t>
            </a:r>
          </a:p>
        </p:txBody>
      </p:sp>
      <p:sp>
        <p:nvSpPr>
          <p:cNvPr id="3" name="Rectangle 2"/>
          <p:cNvSpPr/>
          <p:nvPr/>
        </p:nvSpPr>
        <p:spPr>
          <a:xfrm>
            <a:off x="1219200" y="6819900"/>
            <a:ext cx="15849600" cy="1015663"/>
          </a:xfrm>
          <a:prstGeom prst="rect">
            <a:avLst/>
          </a:prstGeom>
          <a:noFill/>
        </p:spPr>
        <p:txBody>
          <a:bodyPr>
            <a:spAutoFit/>
          </a:bodyPr>
          <a:lstStyle/>
          <a:p>
            <a:pPr algn="ctr" fontAlgn="base">
              <a:spcBef>
                <a:spcPct val="0"/>
              </a:spcBef>
              <a:spcAft>
                <a:spcPct val="0"/>
              </a:spcAft>
              <a:defRPr/>
            </a:pPr>
            <a:r>
              <a:rPr lang="pt-BR" sz="6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Giáo viên: Lê</a:t>
            </a:r>
            <a:r>
              <a:rPr lang="vi-VN" sz="6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Thị</a:t>
            </a:r>
            <a:r>
              <a:rPr lang="en-US" sz="6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a:t>
            </a:r>
            <a:r>
              <a:rPr lang="en-US" sz="6000" b="1" kern="10"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Oanh</a:t>
            </a:r>
            <a:endParaRPr lang="pt-BR" sz="6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D2889-3429-6626-26F5-4EDCA73F5D2A}"/>
              </a:ext>
            </a:extLst>
          </p:cNvPr>
          <p:cNvSpPr txBox="1"/>
          <p:nvPr/>
        </p:nvSpPr>
        <p:spPr>
          <a:xfrm>
            <a:off x="-76200" y="2046086"/>
            <a:ext cx="18897600" cy="1107996"/>
          </a:xfrm>
          <a:prstGeom prst="rect">
            <a:avLst/>
          </a:prstGeom>
          <a:noFill/>
        </p:spPr>
        <p:txBody>
          <a:bodyPr wrap="square" rtlCol="0">
            <a:spAutoFit/>
          </a:bodyPr>
          <a:lstStyle/>
          <a:p>
            <a:pPr algn="ctr"/>
            <a:r>
              <a:rPr lang="en-US" sz="6600" dirty="0" err="1">
                <a:solidFill>
                  <a:srgbClr val="FF0000"/>
                </a:solidFill>
                <a:latin typeface="Algerian" panose="04020705040A02060702" pitchFamily="82" charset="0"/>
              </a:rPr>
              <a:t>Môn</a:t>
            </a:r>
            <a:r>
              <a:rPr lang="en-US" sz="6600" dirty="0">
                <a:solidFill>
                  <a:srgbClr val="FF0000"/>
                </a:solidFill>
                <a:latin typeface="Algerian" panose="04020705040A02060702" pitchFamily="82" charset="0"/>
              </a:rPr>
              <a:t>: KHOA HỌC      5H</a:t>
            </a:r>
          </a:p>
        </p:txBody>
      </p:sp>
    </p:spTree>
    <p:extLst>
      <p:ext uri="{BB962C8B-B14F-4D97-AF65-F5344CB8AC3E}">
        <p14:creationId xmlns:p14="http://schemas.microsoft.com/office/powerpoint/2010/main" val="154754351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algn="ctr">
                <a:lnSpc>
                  <a:spcPts val="3150"/>
                </a:lnSpc>
              </a:pPr>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algn="ctr">
                <a:lnSpc>
                  <a:spcPts val="3150"/>
                </a:lnSpc>
              </a:pPr>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3124200" y="1790700"/>
            <a:ext cx="6781800" cy="1446550"/>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Kể tên một số đặc điểm sinh học của nam và nữ. </a:t>
            </a:r>
            <a:endParaRPr lang="en-US" sz="4400" b="1" dirty="0">
              <a:latin typeface="Cambria" panose="02040503050406030204" pitchFamily="18" charset="0"/>
              <a:ea typeface="Cambria" panose="02040503050406030204" pitchFamily="18" charset="0"/>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057900"/>
            <a:ext cx="67818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Những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đặc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điểm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sinh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được hình thành từ khi bắt đầu hình thành cơ thể.</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1" name="Freeform 4"/>
          <p:cNvSpPr/>
          <p:nvPr/>
        </p:nvSpPr>
        <p:spPr>
          <a:xfrm>
            <a:off x="3581400" y="1333500"/>
            <a:ext cx="9906000" cy="4953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4419600" y="3086100"/>
            <a:ext cx="8614719"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rPr>
              <a:t>Kể tên một số đặc điểm sinh học của nam và nữ. </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830C4517-1C1C-7DBA-EFCC-4E6F5C7641A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extLst>
      <p:ext uri="{BB962C8B-B14F-4D97-AF65-F5344CB8AC3E}">
        <p14:creationId xmlns:p14="http://schemas.microsoft.com/office/powerpoint/2010/main" val="6543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algn="ctr">
                <a:lnSpc>
                  <a:spcPts val="3150"/>
                </a:lnSpc>
              </a:pPr>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3634542503"/>
              </p:ext>
            </p:extLst>
          </p:nvPr>
        </p:nvGraphicFramePr>
        <p:xfrm>
          <a:off x="4191000" y="495300"/>
          <a:ext cx="10363200" cy="7965440"/>
        </p:xfrm>
        <a:graphic>
          <a:graphicData uri="http://schemas.openxmlformats.org/drawingml/2006/table">
            <a:tbl>
              <a:tblPr firstRow="1" bandRow="1">
                <a:tableStyleId>{93296810-A885-4BE3-A3E7-6D5BEEA58F35}</a:tableStyleId>
              </a:tblPr>
              <a:tblGrid>
                <a:gridCol w="10363200">
                  <a:extLst>
                    <a:ext uri="{9D8B030D-6E8A-4147-A177-3AD203B41FA5}">
                      <a16:colId xmlns:a16="http://schemas.microsoft.com/office/drawing/2014/main" val="2176738396"/>
                    </a:ext>
                  </a:extLst>
                </a:gridCol>
              </a:tblGrid>
              <a:tr h="1092200">
                <a:tc>
                  <a:txBody>
                    <a:bodyPr/>
                    <a:lstStyle/>
                    <a:p>
                      <a:pPr algn="ct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sinh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5" name="TextBox 64">
            <a:extLst>
              <a:ext uri="{FF2B5EF4-FFF2-40B4-BE49-F238E27FC236}">
                <a16:creationId xmlns:a16="http://schemas.microsoft.com/office/drawing/2014/main" id="{A3D3651D-E074-FFA9-DD38-52A46C597AA5}"/>
              </a:ext>
            </a:extLst>
          </p:cNvPr>
          <p:cNvSpPr txBox="1"/>
          <p:nvPr/>
        </p:nvSpPr>
        <p:spPr>
          <a:xfrm>
            <a:off x="4648200" y="2019300"/>
            <a:ext cx="9525000" cy="6186309"/>
          </a:xfrm>
          <a:prstGeom prst="rect">
            <a:avLst/>
          </a:prstGeom>
          <a:noFill/>
        </p:spPr>
        <p:txBody>
          <a:bodyPr wrap="square" rtlCol="0">
            <a:spAutoFit/>
          </a:bodyPr>
          <a:lstStyle/>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trứng.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Sinh con và cho con bú.</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tinh</a:t>
            </a:r>
            <a:r>
              <a:rPr lang="en-US" sz="4400" dirty="0">
                <a:latin typeface="Cambria" panose="02040503050406030204" pitchFamily="18" charset="0"/>
                <a:ea typeface="Cambria" panose="02040503050406030204" pitchFamily="18" charset="0"/>
              </a:rPr>
              <a:t> </a:t>
            </a:r>
            <a:r>
              <a:rPr lang="vi-VN" sz="4400" dirty="0">
                <a:latin typeface="Cambria" panose="02040503050406030204" pitchFamily="18" charset="0"/>
                <a:ea typeface="Cambria" panose="02040503050406030204" pitchFamily="18" charset="0"/>
              </a:rPr>
              <a:t>trùng.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râu.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Da nâu.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thể mang thai.</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kinh nguyệt.</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Giọng nói trầm.</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a:t>
            </a:r>
            <a:endParaRPr lang="vi-VN" sz="4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2590800" y="1790700"/>
            <a:ext cx="76962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Trong số các cơ quan của cơ thể, cơ quan nào giúp phân biệt cơ thể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362700"/>
            <a:ext cx="6781800" cy="1107996"/>
          </a:xfrm>
          <a:prstGeom prst="rect">
            <a:avLst/>
          </a:prstGeom>
          <a:noFill/>
        </p:spPr>
        <p:txBody>
          <a:bodyPr wrap="square" rtlCol="0">
            <a:spAutoFit/>
          </a:bodyPr>
          <a:lstStyle/>
          <a:p>
            <a:pPr lvl="0" algn="ctr"/>
            <a:r>
              <a:rPr lang="vi-VN" sz="6600" b="1" dirty="0">
                <a:solidFill>
                  <a:srgbClr val="FF0000"/>
                </a:solidFill>
                <a:latin typeface="Cambria" panose="02040503050406030204" pitchFamily="18" charset="0"/>
                <a:ea typeface="Cambria" panose="02040503050406030204" pitchFamily="18" charset="0"/>
              </a:rPr>
              <a:t>Cơ quan sinh sản</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72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114800" y="1333500"/>
            <a:ext cx="9906000" cy="51816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4876800" y="3086100"/>
            <a:ext cx="8614719" cy="2800767"/>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Những đặc điểm xã hội của nam và nữ được hình thành như thế nào? Kể tên một số đặc điểm xã hội của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6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994086"/>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Những đặc điểm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xã</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hội</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được hình thành do nền văn hoá,</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quá trình học tập, giáo dục,... và có thể thay đổi.	</a:t>
              </a:r>
              <a:endParaRPr kumimoji="0" lang="vi-VN" sz="600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31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2540733432"/>
              </p:ext>
            </p:extLst>
          </p:nvPr>
        </p:nvGraphicFramePr>
        <p:xfrm>
          <a:off x="3505200" y="419100"/>
          <a:ext cx="10591800" cy="8305800"/>
        </p:xfrm>
        <a:graphic>
          <a:graphicData uri="http://schemas.openxmlformats.org/drawingml/2006/table">
            <a:tbl>
              <a:tblPr firstRow="1" bandRow="1">
                <a:tableStyleId>{93296810-A885-4BE3-A3E7-6D5BEEA58F35}</a:tableStyleId>
              </a:tblPr>
              <a:tblGrid>
                <a:gridCol w="10591800">
                  <a:extLst>
                    <a:ext uri="{9D8B030D-6E8A-4147-A177-3AD203B41FA5}">
                      <a16:colId xmlns:a16="http://schemas.microsoft.com/office/drawing/2014/main" val="3984527409"/>
                    </a:ext>
                  </a:extLst>
                </a:gridCol>
              </a:tblGrid>
              <a:tr h="1092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hội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6" name="TextBox 65">
            <a:extLst>
              <a:ext uri="{FF2B5EF4-FFF2-40B4-BE49-F238E27FC236}">
                <a16:creationId xmlns:a16="http://schemas.microsoft.com/office/drawing/2014/main" id="{007F11C4-3EFC-46C9-777C-BE75827EA856}"/>
              </a:ext>
            </a:extLst>
          </p:cNvPr>
          <p:cNvSpPr txBox="1"/>
          <p:nvPr/>
        </p:nvSpPr>
        <p:spPr>
          <a:xfrm>
            <a:off x="3810000" y="2324100"/>
            <a:ext cx="10829284"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Nuôi dưỡng và chăm sóc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Thích mặc áo sơ mi.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tóc ngắn.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 ý vẻ bề ngoài.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Làm nghề giáo viên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dirty="0">
                <a:solidFill>
                  <a:prstClr val="black"/>
                </a:solidFill>
                <a:latin typeface="Cambria" panose="02040503050406030204" pitchFamily="18" charset="0"/>
                <a:ea typeface="Cambria" panose="02040503050406030204" pitchFamily="18" charset="0"/>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HĐ2. Phân biệt đặc điểm sinh học và đặc điểm xã hội cùa nam và nữ</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6023199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endParaRPr lang="en-US"/>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1: Chuẩn bị các thẻ chữ về đặc điểm sinh học và đặc điểm xã hội.</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89792E4-FEB3-C55F-23D6-24D1C061B3F1}"/>
              </a:ext>
            </a:extLst>
          </p:cNvPr>
          <p:cNvPicPr>
            <a:picLocks noChangeAspect="1"/>
          </p:cNvPicPr>
          <p:nvPr/>
        </p:nvPicPr>
        <p:blipFill>
          <a:blip r:embed="rId2"/>
          <a:stretch>
            <a:fillRect/>
          </a:stretch>
        </p:blipFill>
        <p:spPr>
          <a:xfrm>
            <a:off x="1066800" y="2857500"/>
            <a:ext cx="14527632" cy="6096000"/>
          </a:xfrm>
          <a:prstGeom prst="rect">
            <a:avLst/>
          </a:prstGeom>
        </p:spPr>
      </p:pic>
    </p:spTree>
    <p:extLst>
      <p:ext uri="{BB962C8B-B14F-4D97-AF65-F5344CB8AC3E}">
        <p14:creationId xmlns:p14="http://schemas.microsoft.com/office/powerpoint/2010/main" val="12265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4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2: Phân loại nội dung các thẻ chữ thành nhóm theo bảng sau.</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25293DF-623C-5EEE-F5E4-FAB6C2AA8F49}"/>
              </a:ext>
            </a:extLst>
          </p:cNvPr>
          <p:cNvPicPr>
            <a:picLocks noChangeAspect="1"/>
          </p:cNvPicPr>
          <p:nvPr/>
        </p:nvPicPr>
        <p:blipFill>
          <a:blip r:embed="rId2"/>
          <a:stretch>
            <a:fillRect/>
          </a:stretch>
        </p:blipFill>
        <p:spPr>
          <a:xfrm>
            <a:off x="304800" y="3086100"/>
            <a:ext cx="16710378" cy="2362200"/>
          </a:xfrm>
          <a:prstGeom prst="rect">
            <a:avLst/>
          </a:prstGeom>
        </p:spPr>
      </p:pic>
    </p:spTree>
    <p:extLst>
      <p:ext uri="{BB962C8B-B14F-4D97-AF65-F5344CB8AC3E}">
        <p14:creationId xmlns:p14="http://schemas.microsoft.com/office/powerpoint/2010/main" val="6380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lvl="0" indent="0" algn="ctr">
              <a:lnSpc>
                <a:spcPts val="6989"/>
              </a:lnSpc>
              <a:spcBef>
                <a:spcPct val="0"/>
              </a:spcBef>
            </a:pPr>
            <a:r>
              <a:rPr lang="en-US" sz="8127">
                <a:solidFill>
                  <a:srgbClr val="763B2F"/>
                </a:solidFill>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algn="ctr">
                  <a:lnSpc>
                    <a:spcPts val="2659"/>
                  </a:lnSpc>
                </a:pPr>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lvl="0" indent="0" algn="ctr">
              <a:lnSpc>
                <a:spcPts val="6011"/>
              </a:lnSpc>
              <a:spcBef>
                <a:spcPct val="0"/>
              </a:spcBef>
            </a:pPr>
            <a:r>
              <a:rPr lang="en-US" sz="6990">
                <a:solidFill>
                  <a:srgbClr val="763B2F"/>
                </a:solidFill>
                <a:latin typeface="Marykate"/>
                <a:ea typeface="Marykate"/>
                <a:cs typeface="Marykate"/>
                <a:sym typeface="Marykate"/>
              </a:rPr>
              <a:t>Parrot</a:t>
            </a:r>
          </a:p>
        </p:txBody>
      </p:sp>
      <p:pic>
        <p:nvPicPr>
          <p:cNvPr id="40" name="Picture 39">
            <a:extLst>
              <a:ext uri="{FF2B5EF4-FFF2-40B4-BE49-F238E27FC236}">
                <a16:creationId xmlns:a16="http://schemas.microsoft.com/office/drawing/2014/main" id="{2C5C41F5-C0DD-C3B6-22AD-554182E374B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267200" y="2933700"/>
            <a:ext cx="9839797" cy="3426249"/>
          </a:xfrm>
          <a:prstGeom prst="rect">
            <a:avLst/>
          </a:prstGeom>
        </p:spPr>
      </p:pic>
    </p:spTree>
    <p:extLst>
      <p:ext uri="{BB962C8B-B14F-4D97-AF65-F5344CB8AC3E}">
        <p14:creationId xmlns:p14="http://schemas.microsoft.com/office/powerpoint/2010/main" val="22839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877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 name="Table 1">
            <a:extLst>
              <a:ext uri="{FF2B5EF4-FFF2-40B4-BE49-F238E27FC236}">
                <a16:creationId xmlns:a16="http://schemas.microsoft.com/office/drawing/2014/main" id="{5863FE22-69B4-22A3-ADDC-C4A6ADAD5093}"/>
              </a:ext>
            </a:extLst>
          </p:cNvPr>
          <p:cNvGraphicFramePr>
            <a:graphicFrameLocks noGrp="1"/>
          </p:cNvGraphicFramePr>
          <p:nvPr>
            <p:extLst>
              <p:ext uri="{D42A27DB-BD31-4B8C-83A1-F6EECF244321}">
                <p14:modId xmlns:p14="http://schemas.microsoft.com/office/powerpoint/2010/main" val="3867396850"/>
              </p:ext>
            </p:extLst>
          </p:nvPr>
        </p:nvGraphicFramePr>
        <p:xfrm>
          <a:off x="914400" y="952500"/>
          <a:ext cx="14630400" cy="8130540"/>
        </p:xfrm>
        <a:graphic>
          <a:graphicData uri="http://schemas.openxmlformats.org/drawingml/2006/table">
            <a:tbl>
              <a:tblPr/>
              <a:tblGrid>
                <a:gridCol w="7315200">
                  <a:extLst>
                    <a:ext uri="{9D8B030D-6E8A-4147-A177-3AD203B41FA5}">
                      <a16:colId xmlns:a16="http://schemas.microsoft.com/office/drawing/2014/main" val="2401934871"/>
                    </a:ext>
                  </a:extLst>
                </a:gridCol>
                <a:gridCol w="7315200">
                  <a:extLst>
                    <a:ext uri="{9D8B030D-6E8A-4147-A177-3AD203B41FA5}">
                      <a16:colId xmlns:a16="http://schemas.microsoft.com/office/drawing/2014/main" val="4171886382"/>
                    </a:ext>
                  </a:extLst>
                </a:gridCol>
              </a:tblGrid>
              <a:tr h="952500">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sinh</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học</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xã</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hội</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6362146"/>
                  </a:ext>
                </a:extLst>
              </a:tr>
              <a:tr h="952500">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Có</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buồng</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trứng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Dễ xúc động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7750446"/>
                  </a:ext>
                </a:extLst>
              </a:tr>
              <a:tr h="952500">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Cơ quan sinh dục tạo ra tinh trùng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Nấu ăn giỏi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01149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Mang thai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Làm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bác</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sĩ</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811544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Có râu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Mạnh</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mẽ</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93792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Dịu</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dàng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437699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Thích đi bơi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600523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Chăm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sóc</a:t>
                      </a:r>
                      <a:r>
                        <a:rPr lang="en-US" sz="4800" dirty="0">
                          <a:solidFill>
                            <a:srgbClr val="000000"/>
                          </a:solidFill>
                          <a:effectLst/>
                          <a:latin typeface="Cambria" panose="02040503050406030204" pitchFamily="18" charset="0"/>
                          <a:ea typeface="Cambria" panose="02040503050406030204" pitchFamily="18" charset="0"/>
                        </a:rPr>
                        <a:t> con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100653"/>
                  </a:ext>
                </a:extLst>
              </a:tr>
            </a:tbl>
          </a:graphicData>
        </a:graphic>
      </p:graphicFrame>
    </p:spTree>
    <p:extLst>
      <p:ext uri="{BB962C8B-B14F-4D97-AF65-F5344CB8AC3E}">
        <p14:creationId xmlns:p14="http://schemas.microsoft.com/office/powerpoint/2010/main" val="15435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308" y="-403801"/>
            <a:ext cx="19499308" cy="11954072"/>
          </a:xfrm>
          <a:prstGeom prst="rect">
            <a:avLst/>
          </a:prstGeom>
        </p:spPr>
      </p:pic>
      <p:sp>
        <p:nvSpPr>
          <p:cNvPr id="2688" name="Google Shape;2688;p65"/>
          <p:cNvSpPr txBox="1">
            <a:spLocks noGrp="1"/>
          </p:cNvSpPr>
          <p:nvPr>
            <p:ph type="title" idx="4294967295"/>
          </p:nvPr>
        </p:nvSpPr>
        <p:spPr>
          <a:xfrm>
            <a:off x="5410200" y="2857500"/>
            <a:ext cx="9566602" cy="1426370"/>
          </a:xfrm>
          <a:prstGeom prst="rect">
            <a:avLst/>
          </a:prstGeom>
        </p:spPr>
        <p:txBody>
          <a:bodyPr spcFirstLastPara="1" wrap="square" lIns="182850" tIns="182850" rIns="182850" bIns="182850" anchor="ctr" anchorCtr="0">
            <a:noAutofit/>
          </a:bodyPr>
          <a:lstStyle/>
          <a:p>
            <a:pPr algn="ctr">
              <a:spcBef>
                <a:spcPct val="50000"/>
              </a:spcBef>
              <a:defRPr/>
            </a:pPr>
            <a:r>
              <a:rPr lang="vi-VN" altLang="en-US" sz="8000" b="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Kể thêm một số đặc điểm sinh học, đăc điểm xã hội của nam và nữ.</a:t>
            </a:r>
            <a:endParaRPr lang="vi-VN" altLang="en-US" sz="8000" b="1" dirty="0" err="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endParaRP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1058221"/>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ặc điểm xã hội: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thích ăn quà vặt, làm nghề cắt tóc, thích mặc váy,....</a:t>
              </a:r>
              <a:endParaRPr kumimoji="0" lang="en-US"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Các đặc điểm sinh học của con người</a:t>
              </a: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giọng nói nhẹ nhàng, râu quai nón, da trắng,  mũi cao,...</a:t>
              </a:r>
            </a:p>
          </p:txBody>
        </p:sp>
      </p:grpSp>
    </p:spTree>
    <p:extLst>
      <p:ext uri="{BB962C8B-B14F-4D97-AF65-F5344CB8AC3E}">
        <p14:creationId xmlns:p14="http://schemas.microsoft.com/office/powerpoint/2010/main" val="15930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 3</a:t>
            </a:r>
            <a:r>
              <a:rPr lang="en-US" altLang="en-US" sz="7200" b="1" dirty="0">
                <a:solidFill>
                  <a:prstClr val="black"/>
                </a:solidFill>
                <a:latin typeface="Cambria" panose="02040503050406030204" pitchFamily="18" charset="0"/>
                <a:ea typeface="Cambria" panose="02040503050406030204" pitchFamily="18" charset="0"/>
              </a:rPr>
              <a:t>:</a:t>
            </a:r>
            <a:r>
              <a:rPr lang="vi-VN" altLang="en-US" sz="7200" b="1" dirty="0">
                <a:solidFill>
                  <a:prstClr val="black"/>
                </a:solidFill>
                <a:latin typeface="Cambria" panose="02040503050406030204" pitchFamily="18" charset="0"/>
                <a:ea typeface="Cambria" panose="02040503050406030204" pitchFamily="18" charset="0"/>
              </a:rPr>
              <a:t> Phân biệt đặc điểm sinh học, đặc điểm xã hội của mỗi người dưới đây.</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72756076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1. </a:t>
            </a: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Phân biệt đặc điểm sinh học, đặc điểm xã hội của mỗi người ở dưới đây.</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DAA006D-67A3-7AC5-67B5-C7A6EA47080D}"/>
              </a:ext>
            </a:extLst>
          </p:cNvPr>
          <p:cNvPicPr>
            <a:picLocks noChangeAspect="1"/>
          </p:cNvPicPr>
          <p:nvPr/>
        </p:nvPicPr>
        <p:blipFill>
          <a:blip r:embed="rId2"/>
          <a:stretch>
            <a:fillRect/>
          </a:stretch>
        </p:blipFill>
        <p:spPr>
          <a:xfrm>
            <a:off x="228599" y="2705100"/>
            <a:ext cx="16088139" cy="5791200"/>
          </a:xfrm>
          <a:prstGeom prst="rect">
            <a:avLst/>
          </a:prstGeom>
        </p:spPr>
      </p:pic>
    </p:spTree>
    <p:extLst>
      <p:ext uri="{BB962C8B-B14F-4D97-AF65-F5344CB8AC3E}">
        <p14:creationId xmlns:p14="http://schemas.microsoft.com/office/powerpoint/2010/main" val="8964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514463" y="1107124"/>
              <a:ext cx="1233344"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Hà</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470898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a:t>
            </a:r>
            <a:r>
              <a:rPr lang="en-US" sz="6000" b="1"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Nữ, cao 136 cm mặt tròn, mắt to, tóc ngắn</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Tính cách của Hà rất hoà đồng. Sau này, Hà muốn trở thành phi công.</a:t>
            </a:r>
          </a:p>
        </p:txBody>
      </p:sp>
    </p:spTree>
    <p:extLst>
      <p:ext uri="{BB962C8B-B14F-4D97-AF65-F5344CB8AC3E}">
        <p14:creationId xmlns:p14="http://schemas.microsoft.com/office/powerpoint/2010/main" val="28902085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341932" y="1107124"/>
              <a:ext cx="1578408"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Long</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563231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 </a:t>
            </a:r>
            <a:r>
              <a:rPr lang="vi-VN" sz="6000" dirty="0">
                <a:solidFill>
                  <a:srgbClr val="002060"/>
                </a:solidFill>
                <a:latin typeface="Cambria" panose="02040503050406030204" pitchFamily="18" charset="0"/>
                <a:ea typeface="Cambria" panose="02040503050406030204" pitchFamily="18" charset="0"/>
              </a:rPr>
              <a:t>nam</a:t>
            </a:r>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có màu da ngăm ngăm, tóc xoăn giống bố và màu mắt nâu giống mẹ. </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Sở thích là chơi cờ vua và vẽ tranh. Khi lớn lên, muốn trở thành một hoạ sĩ.</a:t>
            </a:r>
          </a:p>
        </p:txBody>
      </p:sp>
    </p:spTree>
    <p:extLst>
      <p:ext uri="{BB962C8B-B14F-4D97-AF65-F5344CB8AC3E}">
        <p14:creationId xmlns:p14="http://schemas.microsoft.com/office/powerpoint/2010/main" val="3121414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pic>
        <p:nvPicPr>
          <p:cNvPr id="9" name="图片 3" descr="5b30162743781782b2672bfe1ba762bf">
            <a:extLst>
              <a:ext uri="{FF2B5EF4-FFF2-40B4-BE49-F238E27FC236}">
                <a16:creationId xmlns:a16="http://schemas.microsoft.com/office/drawing/2014/main" id="{82126F26-B755-C428-D1A3-F6F25F0E1A6E}"/>
              </a:ext>
            </a:extLst>
          </p:cNvPr>
          <p:cNvPicPr/>
          <p:nvPr/>
        </p:nvPicPr>
        <p:blipFill>
          <a:blip r:embed="rId3"/>
          <a:stretch>
            <a:fillRect/>
          </a:stretch>
        </p:blipFill>
        <p:spPr>
          <a:xfrm>
            <a:off x="1457103" y="800101"/>
            <a:ext cx="15573597" cy="8743950"/>
          </a:xfrm>
          <a:prstGeom prst="rect">
            <a:avLst/>
          </a:prstGeom>
        </p:spPr>
      </p:pic>
      <p:sp>
        <p:nvSpPr>
          <p:cNvPr id="3" name="Content Placeholder 2"/>
          <p:cNvSpPr txBox="1">
            <a:spLocks/>
          </p:cNvSpPr>
          <p:nvPr/>
        </p:nvSpPr>
        <p:spPr>
          <a:xfrm>
            <a:off x="3701142" y="3339446"/>
            <a:ext cx="11986533" cy="3105722"/>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defTabSz="1371600">
              <a:lnSpc>
                <a:spcPct val="120000"/>
              </a:lnSpc>
            </a:pPr>
            <a:r>
              <a:rPr lang="en-US" sz="4200" b="1" kern="0" dirty="0">
                <a:solidFill>
                  <a:srgbClr val="FF0000"/>
                </a:solidFill>
              </a:rPr>
              <a:t>   </a:t>
            </a:r>
            <a:r>
              <a:rPr lang="vi-VN" sz="4200" b="1" kern="0" dirty="0">
                <a:solidFill>
                  <a:srgbClr val="FF0000"/>
                </a:solidFill>
              </a:rPr>
              <a:t>Nam và nữ đều có những những đặc điểm sinh học và đặc điểm xã hội khác nhau song dù là nam hay nữ chúng ta cũng đều phải tôn trọng lẫn nhau. Vậy thế nào là tôn trọng bạn cùng giới và khác giới chúng ta cùng chuyển sang tiết 2 của bài.</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116" y="3543955"/>
            <a:ext cx="974783" cy="974783"/>
          </a:xfrm>
          <a:prstGeom prst="rect">
            <a:avLst/>
          </a:prstGeom>
        </p:spPr>
      </p:pic>
      <p:pic>
        <p:nvPicPr>
          <p:cNvPr id="11" name="Picture 10">
            <a:extLst>
              <a:ext uri="{FF2B5EF4-FFF2-40B4-BE49-F238E27FC236}">
                <a16:creationId xmlns:a16="http://schemas.microsoft.com/office/drawing/2014/main" id="{25226FE2-C69E-870B-DBB9-19D2D3B10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6360" y="5053982"/>
            <a:ext cx="974783" cy="974783"/>
          </a:xfrm>
          <a:prstGeom prst="rect">
            <a:avLst/>
          </a:prstGeom>
        </p:spPr>
      </p:pic>
      <p:grpSp>
        <p:nvGrpSpPr>
          <p:cNvPr id="2" name="Group 3">
            <a:extLst>
              <a:ext uri="{FF2B5EF4-FFF2-40B4-BE49-F238E27FC236}">
                <a16:creationId xmlns:a16="http://schemas.microsoft.com/office/drawing/2014/main" id="{E4A2BFEE-2928-46A1-1B1C-83903A76D624}"/>
              </a:ext>
            </a:extLst>
          </p:cNvPr>
          <p:cNvGrpSpPr/>
          <p:nvPr/>
        </p:nvGrpSpPr>
        <p:grpSpPr>
          <a:xfrm>
            <a:off x="13716000" y="7429500"/>
            <a:ext cx="3359802" cy="2852057"/>
            <a:chOff x="0" y="0"/>
            <a:chExt cx="11976166" cy="8872798"/>
          </a:xfrm>
        </p:grpSpPr>
        <p:sp>
          <p:nvSpPr>
            <p:cNvPr id="4" name="Freeform 4">
              <a:extLst>
                <a:ext uri="{FF2B5EF4-FFF2-40B4-BE49-F238E27FC236}">
                  <a16:creationId xmlns:a16="http://schemas.microsoft.com/office/drawing/2014/main" id="{B959603E-ED66-0850-DB00-6FB29B60739B}"/>
                </a:ext>
              </a:extLst>
            </p:cNvPr>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5" name="Freeform 5">
              <a:extLst>
                <a:ext uri="{FF2B5EF4-FFF2-40B4-BE49-F238E27FC236}">
                  <a16:creationId xmlns:a16="http://schemas.microsoft.com/office/drawing/2014/main" id="{CFE2EAEB-B3D4-19B9-3EBD-DA05316BF3FF}"/>
                </a:ext>
              </a:extLst>
            </p:cNvPr>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spTree>
    <p:extLst>
      <p:ext uri="{BB962C8B-B14F-4D97-AF65-F5344CB8AC3E}">
        <p14:creationId xmlns:p14="http://schemas.microsoft.com/office/powerpoint/2010/main" val="380925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03801"/>
            <a:ext cx="20878800" cy="11954072"/>
          </a:xfrm>
          <a:prstGeom prst="rect">
            <a:avLst/>
          </a:prstGeom>
        </p:spPr>
      </p:pic>
      <p:sp>
        <p:nvSpPr>
          <p:cNvPr id="2688" name="Google Shape;2688;p65"/>
          <p:cNvSpPr txBox="1">
            <a:spLocks noGrp="1"/>
          </p:cNvSpPr>
          <p:nvPr>
            <p:ph type="title" idx="4294967295"/>
          </p:nvPr>
        </p:nvSpPr>
        <p:spPr>
          <a:xfrm>
            <a:off x="5410200" y="2857500"/>
            <a:ext cx="9296400" cy="1426370"/>
          </a:xfrm>
          <a:prstGeom prst="rect">
            <a:avLst/>
          </a:prstGeom>
        </p:spPr>
        <p:txBody>
          <a:bodyPr spcFirstLastPara="1" wrap="square" lIns="182850" tIns="182850" rIns="182850" bIns="182850" anchor="ctr" anchorCtr="0">
            <a:noAutofit/>
          </a:bodyPr>
          <a:lstStyle/>
          <a:p>
            <a:pPr algn="ctr">
              <a:spcBef>
                <a:spcPct val="50000"/>
              </a:spcBef>
              <a:defRPr/>
            </a:pPr>
            <a:r>
              <a:rPr lang="en-US"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2. </a:t>
            </a:r>
            <a:r>
              <a:rPr lang="vi-VN"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Mô tả đặc điểm của một người nam hoặc một người nữ. Phân biệt đặc điểm sinh học, đặc điểm xã hội của người đó và chia sẻ với các bạn.</a:t>
            </a: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87446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6019800" y="2933700"/>
            <a:ext cx="6781800" cy="2585323"/>
          </a:xfrm>
          <a:prstGeom prst="rect">
            <a:avLst/>
          </a:prstGeom>
          <a:noFill/>
        </p:spPr>
        <p:txBody>
          <a:bodyPr wrap="square" rtlCol="0">
            <a:spAutoFit/>
          </a:bodyPr>
          <a:lstStyle/>
          <a:p>
            <a:pPr lvl="0" algn="ctr"/>
            <a:r>
              <a:rPr lang="en-US" sz="5400" b="1" dirty="0">
                <a:solidFill>
                  <a:srgbClr val="FF0000"/>
                </a:solidFill>
                <a:latin typeface="Cambria" panose="02040503050406030204" pitchFamily="18" charset="0"/>
                <a:ea typeface="Cambria" panose="02040503050406030204" pitchFamily="18" charset="0"/>
              </a:rPr>
              <a:t>Trong </a:t>
            </a:r>
            <a:r>
              <a:rPr lang="en-US" sz="5400" b="1" dirty="0" err="1">
                <a:solidFill>
                  <a:srgbClr val="FF0000"/>
                </a:solidFill>
                <a:latin typeface="Cambria" panose="02040503050406030204" pitchFamily="18" charset="0"/>
                <a:ea typeface="Cambria" panose="02040503050406030204" pitchFamily="18" charset="0"/>
              </a:rPr>
              <a:t>lớp</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em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có</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096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2819400" y="248606"/>
            <a:ext cx="13792200" cy="80952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80999" y="6454162"/>
            <a:ext cx="4267200" cy="3832838"/>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10591800" cy="5016758"/>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mẹ</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em</a:t>
            </a:r>
            <a:r>
              <a:rPr lang="en-US" sz="4000" b="1" dirty="0">
                <a:latin typeface="Cambria" panose="02040503050406030204" pitchFamily="18" charset="0"/>
                <a:ea typeface="Cambria" panose="02040503050406030204" pitchFamily="18" charset="0"/>
              </a:rPr>
              <a:t>.</a:t>
            </a:r>
          </a:p>
          <a:p>
            <a:pPr algn="just"/>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nay 43 </a:t>
            </a:r>
            <a:r>
              <a:rPr lang="en-US" sz="4000" dirty="0" err="1">
                <a:latin typeface="Cambria" panose="02040503050406030204" pitchFamily="18" charset="0"/>
                <a:ea typeface="Cambria" panose="02040503050406030204" pitchFamily="18" charset="0"/>
              </a:rPr>
              <a:t>tuổi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học</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nữ</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hội</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92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0" name="Picture 9" descr="A round pink label with white text and a black background&#10;&#10;Description automatically generated">
            <a:extLst>
              <a:ext uri="{FF2B5EF4-FFF2-40B4-BE49-F238E27FC236}">
                <a16:creationId xmlns:a16="http://schemas.microsoft.com/office/drawing/2014/main" id="{316963FE-7126-FE37-2D0A-890C015C2CB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pic>
        <p:nvPicPr>
          <p:cNvPr id="13" name="Picture 12" descr="A green and red text on a black background&#10;&#10;Description automatically generated">
            <a:extLst>
              <a:ext uri="{FF2B5EF4-FFF2-40B4-BE49-F238E27FC236}">
                <a16:creationId xmlns:a16="http://schemas.microsoft.com/office/drawing/2014/main" id="{32FA1080-CAA6-B703-C84B-8EACC9A02CA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562600" y="2552700"/>
            <a:ext cx="7193903" cy="5791702"/>
          </a:xfrm>
          <a:prstGeom prst="rect">
            <a:avLst/>
          </a:prstGeom>
        </p:spPr>
      </p:pic>
    </p:spTree>
    <p:extLst>
      <p:ext uri="{BB962C8B-B14F-4D97-AF65-F5344CB8AC3E}">
        <p14:creationId xmlns:p14="http://schemas.microsoft.com/office/powerpoint/2010/main" val="11435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9276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259648" cy="615553"/>
            </a:xfrm>
            <a:prstGeom prst="rect">
              <a:avLst/>
            </a:prstGeom>
            <a:noFill/>
          </p:spPr>
          <p:txBody>
            <a:bodyPr wrap="none" rtlCol="0">
              <a:spAutoFit/>
            </a:bodyPr>
            <a:lstStyle/>
            <a:p>
              <a:pPr algn="ctr" defTabSz="1371600">
                <a:defRPr/>
              </a:pPr>
              <a:r>
                <a:rPr lang="en-GB" sz="5400" b="1" kern="0" dirty="0" err="1">
                  <a:solidFill>
                    <a:prstClr val="white"/>
                  </a:solidFill>
                  <a:latin typeface="Cambria" panose="02040503050406030204" pitchFamily="18" charset="0"/>
                  <a:ea typeface="Cambria" panose="02040503050406030204" pitchFamily="18" charset="0"/>
                </a:rPr>
                <a:t>Học</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sinh</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nam</a:t>
              </a:r>
              <a:endParaRPr lang="vi-VN" sz="5400" b="1" kern="0" dirty="0">
                <a:solidFill>
                  <a:prstClr val="white"/>
                </a:solidFill>
                <a:latin typeface="Cambria" panose="02040503050406030204" pitchFamily="18" charset="0"/>
                <a:ea typeface="Cambria" panose="02040503050406030204" pitchFamily="18" charset="0"/>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863417"/>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tinh trùng, giọng nói thường t</a:t>
            </a:r>
            <a:r>
              <a:rPr lang="en-US" sz="4400" dirty="0">
                <a:solidFill>
                  <a:srgbClr val="FF0000"/>
                </a:solidFill>
                <a:latin typeface="Cambria" panose="02040503050406030204" pitchFamily="18" charset="0"/>
                <a:ea typeface="Cambria" panose="02040503050406030204" pitchFamily="18" charset="0"/>
              </a:rPr>
              <a:t>r</a:t>
            </a:r>
            <a:r>
              <a:rPr lang="vi-VN" sz="4400" dirty="0">
                <a:solidFill>
                  <a:srgbClr val="FF0000"/>
                </a:solidFill>
                <a:latin typeface="Cambria" panose="02040503050406030204" pitchFamily="18" charset="0"/>
                <a:ea typeface="Cambria" panose="02040503050406030204" pitchFamily="18" charset="0"/>
              </a:rPr>
              <a:t>ầm, ...</a:t>
            </a:r>
          </a:p>
          <a:p>
            <a:pPr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có má lúm đồng tiền, một số mắt hai mí, ...</a:t>
            </a:r>
          </a:p>
          <a:p>
            <a:pPr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ngắn, thích mặc áo thể thao,...</a:t>
            </a:r>
          </a:p>
          <a:p>
            <a:pPr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đá bóng, có bạn lại thích bóng rổ,...</a:t>
            </a:r>
          </a:p>
        </p:txBody>
      </p:sp>
    </p:spTree>
    <p:extLst>
      <p:ext uri="{BB962C8B-B14F-4D97-AF65-F5344CB8AC3E}">
        <p14:creationId xmlns:p14="http://schemas.microsoft.com/office/powerpoint/2010/main" val="3383950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127374" y="1107124"/>
              <a:ext cx="2007516"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sinh</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nữ</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186309"/>
          </a:xfrm>
          <a:prstGeom prst="rect">
            <a:avLst/>
          </a:prstGeom>
          <a:noFill/>
        </p:spPr>
        <p:txBody>
          <a:bodyPr wrap="square" rtlCol="0">
            <a:spAutoFit/>
          </a:bodyPr>
          <a:lstStyle/>
          <a:p>
            <a:pPr lvl="0"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trứng, có kinh nguyệt, và có thể mang thai, ...</a:t>
            </a:r>
          </a:p>
          <a:p>
            <a:pPr lvl="0"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tóc xoăn tự nhiên, ...</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dài, thích mặc váy,...</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làm cô giáo, có bạn lại thích hoạ sĩ,...</a:t>
            </a:r>
          </a:p>
        </p:txBody>
      </p:sp>
    </p:spTree>
    <p:extLst>
      <p:ext uri="{BB962C8B-B14F-4D97-AF65-F5344CB8AC3E}">
        <p14:creationId xmlns:p14="http://schemas.microsoft.com/office/powerpoint/2010/main" val="1509471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down)">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5275336-FF76-3783-73AF-6ADA5D001EA2}"/>
              </a:ext>
            </a:extLst>
          </p:cNvPr>
          <p:cNvPicPr>
            <a:picLocks noChangeAspect="1"/>
          </p:cNvPicPr>
          <p:nvPr/>
        </p:nvPicPr>
        <p:blipFill>
          <a:blip r:embed="rId8"/>
          <a:stretch>
            <a:fillRect/>
          </a:stretch>
        </p:blipFill>
        <p:spPr>
          <a:xfrm>
            <a:off x="5257800" y="2857500"/>
            <a:ext cx="7815749"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5410200" y="2933700"/>
            <a:ext cx="8001000" cy="258532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Nêu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một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số</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điểm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giống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khác</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giữa</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và</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449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pic>
        <p:nvPicPr>
          <p:cNvPr id="28" name="Content Placeholder 4" descr="A clipboard with a clip and hearts&#10;&#10;Description automatically generated">
            <a:extLst>
              <a:ext uri="{FF2B5EF4-FFF2-40B4-BE49-F238E27FC236}">
                <a16:creationId xmlns:a16="http://schemas.microsoft.com/office/drawing/2014/main" id="{F9165063-981D-F8CC-FF77-CE3B7230CE8F}"/>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9882" y="15"/>
            <a:ext cx="18297882" cy="10286985"/>
          </a:xfrm>
          <a:prstGeom prst="rect">
            <a:avLst/>
          </a:prstGeom>
        </p:spPr>
      </p:pic>
      <p:sp>
        <p:nvSpPr>
          <p:cNvPr id="32" name="TextBox 31">
            <a:extLst>
              <a:ext uri="{FF2B5EF4-FFF2-40B4-BE49-F238E27FC236}">
                <a16:creationId xmlns:a16="http://schemas.microsoft.com/office/drawing/2014/main" id="{91C80AE5-602F-173E-704F-ADDCAA178BCD}"/>
              </a:ext>
            </a:extLst>
          </p:cNvPr>
          <p:cNvSpPr txBox="1"/>
          <p:nvPr/>
        </p:nvSpPr>
        <p:spPr>
          <a:xfrm>
            <a:off x="1752600" y="3086100"/>
            <a:ext cx="13335000" cy="5632311"/>
          </a:xfrm>
          <a:prstGeom prst="rect">
            <a:avLst/>
          </a:prstGeom>
          <a:noFill/>
        </p:spPr>
        <p:txBody>
          <a:bodyPr wrap="square">
            <a:spAutoFit/>
          </a:bodyPr>
          <a:lstStyle/>
          <a:p>
            <a:pPr algn="just" defTabSz="1371600"/>
            <a:r>
              <a:rPr lang="vi-VN" sz="7200" b="1" dirty="0">
                <a:solidFill>
                  <a:srgbClr val="002060"/>
                </a:solidFill>
                <a:latin typeface="Cambria" panose="02040503050406030204" pitchFamily="18" charset="0"/>
                <a:ea typeface="Cambria" panose="02040503050406030204" pitchFamily="18" charset="0"/>
              </a:rPr>
              <a:t>+ Giống nhau: </a:t>
            </a:r>
            <a:r>
              <a:rPr lang="vi-VN" sz="7200" dirty="0">
                <a:solidFill>
                  <a:srgbClr val="002060"/>
                </a:solidFill>
                <a:latin typeface="Cambria" panose="02040503050406030204" pitchFamily="18" charset="0"/>
                <a:ea typeface="Cambria" panose="02040503050406030204" pitchFamily="18" charset="0"/>
              </a:rPr>
              <a:t>Đều là học sinh</a:t>
            </a:r>
            <a:r>
              <a:rPr lang="en-US" sz="7200" dirty="0">
                <a:solidFill>
                  <a:srgbClr val="002060"/>
                </a:solidFill>
                <a:latin typeface="Cambria" panose="02040503050406030204" pitchFamily="18" charset="0"/>
                <a:ea typeface="Cambria" panose="02040503050406030204" pitchFamily="18" charset="0"/>
              </a:rPr>
              <a:t>, </a:t>
            </a:r>
            <a:r>
              <a:rPr lang="vi-VN" sz="7200" dirty="0">
                <a:solidFill>
                  <a:srgbClr val="002060"/>
                </a:solidFill>
                <a:latin typeface="Cambria" panose="02040503050406030204" pitchFamily="18" charset="0"/>
                <a:ea typeface="Cambria" panose="02040503050406030204" pitchFamily="18" charset="0"/>
              </a:rPr>
              <a:t>đều mặc đồng phục,...</a:t>
            </a:r>
          </a:p>
          <a:p>
            <a:pPr algn="just" defTabSz="1371600"/>
            <a:r>
              <a:rPr lang="vi-VN" sz="7200" b="1" dirty="0">
                <a:solidFill>
                  <a:srgbClr val="002060"/>
                </a:solidFill>
                <a:latin typeface="Cambria" panose="02040503050406030204" pitchFamily="18" charset="0"/>
                <a:ea typeface="Cambria" panose="02040503050406030204" pitchFamily="18" charset="0"/>
              </a:rPr>
              <a:t>+ Khác nhau: </a:t>
            </a:r>
            <a:r>
              <a:rPr lang="vi-VN" sz="7200" dirty="0">
                <a:solidFill>
                  <a:srgbClr val="002060"/>
                </a:solidFill>
                <a:latin typeface="Cambria" panose="02040503050406030204" pitchFamily="18" charset="0"/>
                <a:ea typeface="Cambria" panose="02040503050406030204" pitchFamily="18" charset="0"/>
              </a:rPr>
              <a:t>Bạn nam tóc ngắn, bạn nữ tóc dài, bạn nam cao hơn bạn nữ,...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3297174" y="5150059"/>
            <a:ext cx="6396493" cy="3715933"/>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2">
              <a:alphaModFix amt="83000"/>
              <a:extLst>
                <a:ext uri="{96DAC541-7B7A-43D3-8B79-37D633B846F1}">
                  <asvg:svgBlip xmlns:asvg="http://schemas.microsoft.com/office/drawing/2016/SVG/main" r:embed="rId3"/>
                </a:ext>
              </a:extLst>
            </a:blip>
            <a:stretch>
              <a:fillRect t="-16814" b="-55322"/>
            </a:stretch>
          </a:blipFill>
          <a:ln cap="sq">
            <a:noFill/>
            <a:prstDash val="solid"/>
            <a:miter/>
          </a:ln>
        </p:spPr>
        <p:txBody>
          <a:bodyPr/>
          <a:lstStyle/>
          <a:p>
            <a:endParaRPr lang="en-US"/>
          </a:p>
        </p:txBody>
      </p:sp>
      <p:grpSp>
        <p:nvGrpSpPr>
          <p:cNvPr id="3" name="Group 3"/>
          <p:cNvGrpSpPr/>
          <p:nvPr/>
        </p:nvGrpSpPr>
        <p:grpSpPr>
          <a:xfrm>
            <a:off x="11201400" y="5219700"/>
            <a:ext cx="6743082" cy="5241954"/>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grpSp>
        <p:nvGrpSpPr>
          <p:cNvPr id="8" name="Group 8"/>
          <p:cNvGrpSpPr/>
          <p:nvPr/>
        </p:nvGrpSpPr>
        <p:grpSpPr>
          <a:xfrm>
            <a:off x="0" y="-164045"/>
            <a:ext cx="1810094" cy="10451045"/>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0" name="TextBox 10"/>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1" name="Freeform 11"/>
          <p:cNvSpPr/>
          <p:nvPr/>
        </p:nvSpPr>
        <p:spPr>
          <a:xfrm>
            <a:off x="591807" y="-246631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12" name="Freeform 12"/>
          <p:cNvSpPr/>
          <p:nvPr/>
        </p:nvSpPr>
        <p:spPr>
          <a:xfrm rot="-3455831">
            <a:off x="1240532" y="366236"/>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616407" y="974985"/>
            <a:ext cx="1220966" cy="1162050"/>
          </a:xfrm>
          <a:prstGeom prst="rect">
            <a:avLst/>
          </a:prstGeom>
        </p:spPr>
        <p:txBody>
          <a:bodyPr lIns="0" tIns="0" rIns="0" bIns="0" rtlCol="0" anchor="t">
            <a:spAutoFit/>
          </a:bodyPr>
          <a:lstStyle/>
          <a:p>
            <a:pPr marL="0" lvl="0" indent="0" algn="ctr">
              <a:lnSpc>
                <a:spcPts val="6750"/>
              </a:lnSpc>
              <a:spcBef>
                <a:spcPct val="0"/>
              </a:spcBef>
            </a:pPr>
            <a:r>
              <a:rPr lang="en-US" sz="9000">
                <a:solidFill>
                  <a:srgbClr val="763B2F"/>
                </a:solidFill>
                <a:latin typeface="อีฟดอวอิ้ง"/>
                <a:ea typeface="อีฟดอวอิ้ง"/>
                <a:cs typeface="อีฟดอวอิ้ง"/>
                <a:sym typeface="อีฟดอวอิ้ง"/>
              </a:rPr>
              <a:t>1</a:t>
            </a:r>
          </a:p>
        </p:txBody>
      </p:sp>
      <p:sp>
        <p:nvSpPr>
          <p:cNvPr id="16" name="Freeform 16"/>
          <p:cNvSpPr/>
          <p:nvPr/>
        </p:nvSpPr>
        <p:spPr>
          <a:xfrm rot="-3884982" flipV="1">
            <a:off x="-2739988" y="2211271"/>
            <a:ext cx="5780105" cy="4978115"/>
          </a:xfrm>
          <a:custGeom>
            <a:avLst/>
            <a:gdLst/>
            <a:ahLst/>
            <a:cxnLst/>
            <a:rect l="l" t="t" r="r" b="b"/>
            <a:pathLst>
              <a:path w="5780105" h="4978115">
                <a:moveTo>
                  <a:pt x="0" y="4978116"/>
                </a:moveTo>
                <a:lnTo>
                  <a:pt x="5780105" y="4978116"/>
                </a:lnTo>
                <a:lnTo>
                  <a:pt x="5780105" y="0"/>
                </a:lnTo>
                <a:lnTo>
                  <a:pt x="0" y="0"/>
                </a:lnTo>
                <a:lnTo>
                  <a:pt x="0" y="4978116"/>
                </a:lnTo>
                <a:close/>
              </a:path>
            </a:pathLst>
          </a:custGeom>
          <a:blipFill>
            <a:blip r:embed="rId10"/>
            <a:stretch>
              <a:fillRect/>
            </a:stretch>
          </a:blipFill>
          <a:ln cap="sq">
            <a:noFill/>
            <a:prstDash val="solid"/>
            <a:miter/>
          </a:ln>
        </p:spPr>
        <p:txBody>
          <a:bodyPr/>
          <a:lstStyle/>
          <a:p>
            <a:endParaRPr lang="en-US"/>
          </a:p>
        </p:txBody>
      </p:sp>
      <p:sp>
        <p:nvSpPr>
          <p:cNvPr id="17" name="Freeform 17"/>
          <p:cNvSpPr/>
          <p:nvPr/>
        </p:nvSpPr>
        <p:spPr>
          <a:xfrm>
            <a:off x="591807" y="7229728"/>
            <a:ext cx="4901464" cy="3608703"/>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rot="3667130" flipH="1">
            <a:off x="9487398" y="-1288428"/>
            <a:ext cx="6176763" cy="5319737"/>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13"/>
            <a:stretch>
              <a:fillRect/>
            </a:stretch>
          </a:blipFill>
        </p:spPr>
        <p:txBody>
          <a:bodyPr/>
          <a:lstStyle/>
          <a:p>
            <a:endParaRPr lang="en-US"/>
          </a:p>
        </p:txBody>
      </p:sp>
      <p:sp>
        <p:nvSpPr>
          <p:cNvPr id="19" name="Freeform 19"/>
          <p:cNvSpPr/>
          <p:nvPr/>
        </p:nvSpPr>
        <p:spPr>
          <a:xfrm rot="9271396" flipH="1">
            <a:off x="13140349" y="449643"/>
            <a:ext cx="1442717" cy="1611975"/>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rot="9271396">
            <a:off x="14138254" y="-885890"/>
            <a:ext cx="1442717" cy="1611975"/>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2" name="Freeform 22"/>
          <p:cNvSpPr/>
          <p:nvPr/>
        </p:nvSpPr>
        <p:spPr>
          <a:xfrm rot="-996425">
            <a:off x="7064587" y="371231"/>
            <a:ext cx="1519991" cy="1414859"/>
          </a:xfrm>
          <a:custGeom>
            <a:avLst/>
            <a:gdLst/>
            <a:ahLst/>
            <a:cxnLst/>
            <a:rect l="l" t="t" r="r" b="b"/>
            <a:pathLst>
              <a:path w="1519991" h="1414859">
                <a:moveTo>
                  <a:pt x="0" y="0"/>
                </a:moveTo>
                <a:lnTo>
                  <a:pt x="1519991" y="0"/>
                </a:lnTo>
                <a:lnTo>
                  <a:pt x="1519991" y="1414859"/>
                </a:lnTo>
                <a:lnTo>
                  <a:pt x="0" y="14148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26"/>
          <p:cNvSpPr/>
          <p:nvPr/>
        </p:nvSpPr>
        <p:spPr>
          <a:xfrm rot="-674941">
            <a:off x="15486631" y="1142652"/>
            <a:ext cx="2114615" cy="1958662"/>
          </a:xfrm>
          <a:custGeom>
            <a:avLst/>
            <a:gdLst/>
            <a:ahLst/>
            <a:cxnLst/>
            <a:rect l="l" t="t" r="r" b="b"/>
            <a:pathLst>
              <a:path w="2114615" h="1958662">
                <a:moveTo>
                  <a:pt x="0" y="0"/>
                </a:moveTo>
                <a:lnTo>
                  <a:pt x="2114616" y="0"/>
                </a:lnTo>
                <a:lnTo>
                  <a:pt x="2114616" y="1958663"/>
                </a:lnTo>
                <a:lnTo>
                  <a:pt x="0" y="1958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27" name="Picture 26">
            <a:extLst>
              <a:ext uri="{FF2B5EF4-FFF2-40B4-BE49-F238E27FC236}">
                <a16:creationId xmlns:a16="http://schemas.microsoft.com/office/drawing/2014/main" id="{F2561CE5-728A-C8F3-CF48-0F25DB8EE056}"/>
              </a:ext>
            </a:extLst>
          </p:cNvPr>
          <p:cNvPicPr>
            <a:picLocks noChangeAspect="1"/>
          </p:cNvPicPr>
          <p:nvPr/>
        </p:nvPicPr>
        <p:blipFill>
          <a:blip r:embed="rId20"/>
          <a:stretch>
            <a:fillRect/>
          </a:stretch>
        </p:blipFill>
        <p:spPr>
          <a:xfrm>
            <a:off x="6781800" y="1790700"/>
            <a:ext cx="4499238" cy="1566808"/>
          </a:xfrm>
          <a:prstGeom prst="rect">
            <a:avLst/>
          </a:prstGeom>
        </p:spPr>
      </p:pic>
      <p:pic>
        <p:nvPicPr>
          <p:cNvPr id="31" name="Picture 30">
            <a:extLst>
              <a:ext uri="{FF2B5EF4-FFF2-40B4-BE49-F238E27FC236}">
                <a16:creationId xmlns:a16="http://schemas.microsoft.com/office/drawing/2014/main" id="{61502BD2-E964-4627-1843-CCB5AD8A5372}"/>
              </a:ext>
            </a:extLst>
          </p:cNvPr>
          <p:cNvPicPr>
            <a:picLocks noChangeAspect="1"/>
          </p:cNvPicPr>
          <p:nvPr/>
        </p:nvPicPr>
        <p:blipFill>
          <a:blip r:embed="rId21"/>
          <a:stretch>
            <a:fillRect/>
          </a:stretch>
        </p:blipFill>
        <p:spPr>
          <a:xfrm>
            <a:off x="3886200" y="3238500"/>
            <a:ext cx="12046740" cy="535884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10490A82-39F3-98E3-B0E8-ECBC433A61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1" name="Picture 10">
            <a:extLst>
              <a:ext uri="{FF2B5EF4-FFF2-40B4-BE49-F238E27FC236}">
                <a16:creationId xmlns:a16="http://schemas.microsoft.com/office/drawing/2014/main" id="{8977ECF3-5B04-75E5-C79B-AB3464F16DE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62400" y="2857500"/>
            <a:ext cx="10473836" cy="3560373"/>
          </a:xfrm>
          <a:prstGeom prst="rect">
            <a:avLst/>
          </a:prstGeom>
        </p:spPr>
      </p:pic>
    </p:spTree>
    <p:extLst>
      <p:ext uri="{BB962C8B-B14F-4D97-AF65-F5344CB8AC3E}">
        <p14:creationId xmlns:p14="http://schemas.microsoft.com/office/powerpoint/2010/main" val="20928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altLang="en-US" sz="7200" b="1" dirty="0">
                <a:solidFill>
                  <a:prstClr val="black"/>
                </a:solidFill>
                <a:latin typeface="Cambria" panose="02040503050406030204" pitchFamily="18" charset="0"/>
                <a:ea typeface="Cambria" panose="02040503050406030204" pitchFamily="18" charset="0"/>
              </a:rPr>
              <a:t>HĐ 1: Đặc điểm sinh học và đặc điểm xã hội của nam và nữ.</a:t>
            </a:r>
          </a:p>
        </p:txBody>
      </p:sp>
    </p:spTree>
    <p:extLst>
      <p:ext uri="{BB962C8B-B14F-4D97-AF65-F5344CB8AC3E}">
        <p14:creationId xmlns:p14="http://schemas.microsoft.com/office/powerpoint/2010/main" val="41189666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13" name="Group 13"/>
          <p:cNvGrpSpPr/>
          <p:nvPr/>
        </p:nvGrpSpPr>
        <p:grpSpPr>
          <a:xfrm>
            <a:off x="0" y="-164045"/>
            <a:ext cx="1810094" cy="10451045"/>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5" name="TextBox 15"/>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9" name="Freeform 19"/>
          <p:cNvSpPr/>
          <p:nvPr/>
        </p:nvSpPr>
        <p:spPr>
          <a:xfrm rot="-2981277" flipH="1" flipV="1">
            <a:off x="14684564" y="-3079058"/>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5" name="Freeform 17">
            <a:extLst>
              <a:ext uri="{FF2B5EF4-FFF2-40B4-BE49-F238E27FC236}">
                <a16:creationId xmlns:a16="http://schemas.microsoft.com/office/drawing/2014/main" id="{58347F0F-041B-8DC1-3375-B7D1BE38BDD9}"/>
              </a:ext>
            </a:extLst>
          </p:cNvPr>
          <p:cNvSpPr/>
          <p:nvPr/>
        </p:nvSpPr>
        <p:spPr>
          <a:xfrm>
            <a:off x="14859000" y="6057900"/>
            <a:ext cx="3017482" cy="40971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5F8D3729-C479-C456-3BD8-DF336FA03715}"/>
              </a:ext>
            </a:extLst>
          </p:cNvPr>
          <p:cNvPicPr>
            <a:picLocks noChangeAspect="1"/>
          </p:cNvPicPr>
          <p:nvPr/>
        </p:nvPicPr>
        <p:blipFill>
          <a:blip r:embed="rId4"/>
          <a:stretch>
            <a:fillRect/>
          </a:stretch>
        </p:blipFill>
        <p:spPr>
          <a:xfrm>
            <a:off x="2133600" y="495300"/>
            <a:ext cx="12496800" cy="9533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elf Introduction for School Students by Slidesgo">
  <a:themeElements>
    <a:clrScheme name="Simple Light">
      <a:dk1>
        <a:srgbClr val="2A4783"/>
      </a:dk1>
      <a:lt1>
        <a:srgbClr val="1C90F3"/>
      </a:lt1>
      <a:dk2>
        <a:srgbClr val="02B452"/>
      </a:dk2>
      <a:lt2>
        <a:srgbClr val="FA741B"/>
      </a:lt2>
      <a:accent1>
        <a:srgbClr val="D13B3C"/>
      </a:accent1>
      <a:accent2>
        <a:srgbClr val="FAD94C"/>
      </a:accent2>
      <a:accent3>
        <a:srgbClr val="E6A2D0"/>
      </a:accent3>
      <a:accent4>
        <a:srgbClr val="FFFFFF"/>
      </a:accent4>
      <a:accent5>
        <a:srgbClr val="FFFFFF"/>
      </a:accent5>
      <a:accent6>
        <a:srgbClr val="FFFFFF"/>
      </a:accent6>
      <a:hlink>
        <a:srgbClr val="2A47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1000</Words>
  <Application>Microsoft Office PowerPoint</Application>
  <PresentationFormat>Custom</PresentationFormat>
  <Paragraphs>87</Paragraphs>
  <Slides>35</Slides>
  <Notes>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35</vt:i4>
      </vt:variant>
    </vt:vector>
  </HeadingPairs>
  <TitlesOfParts>
    <vt:vector size="49" baseType="lpstr">
      <vt:lpstr>Algerian</vt:lpstr>
      <vt:lpstr>Aptos</vt:lpstr>
      <vt:lpstr>Aptos Display</vt:lpstr>
      <vt:lpstr>Arial</vt:lpstr>
      <vt:lpstr>Calibri</vt:lpstr>
      <vt:lpstr>Cambria</vt:lpstr>
      <vt:lpstr>Marykate</vt:lpstr>
      <vt:lpstr>Tahoma</vt:lpstr>
      <vt:lpstr>Times New Roman</vt:lpstr>
      <vt:lpstr>อีฟดอวอิ้ง</vt:lpstr>
      <vt:lpstr>Office Theme</vt:lpstr>
      <vt:lpstr>1_Office Theme</vt:lpstr>
      <vt:lpstr>Custom Design</vt:lpstr>
      <vt:lpstr>Self Introduction for School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thêm một số đặc điểm sinh học, đăc điểm xã hội của nam và nữ.</vt:lpstr>
      <vt:lpstr>PowerPoint Presentation</vt:lpstr>
      <vt:lpstr>PowerPoint Presentation</vt:lpstr>
      <vt:lpstr>PowerPoint Presentation</vt:lpstr>
      <vt:lpstr>PowerPoint Presentation</vt:lpstr>
      <vt:lpstr>PowerPoint Presentation</vt:lpstr>
      <vt:lpstr>PowerPoint Presentation</vt:lpstr>
      <vt:lpstr>2. Mô tả đặc điểm của một người nam hoặc một người nữ. Phân biệt đặc điểm sinh học, đặc điểm xã hội của người đó và chia sẻ với các bạn.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LE OANH</cp:lastModifiedBy>
  <cp:revision>48</cp:revision>
  <dcterms:created xsi:type="dcterms:W3CDTF">2006-08-16T00:00:00Z</dcterms:created>
  <dcterms:modified xsi:type="dcterms:W3CDTF">2025-04-17T14:12:33Z</dcterms:modified>
  <dc:identifier>DAGYIOoSE4U</dc:identifier>
</cp:coreProperties>
</file>