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9" r:id="rId2"/>
    <p:sldId id="365" r:id="rId3"/>
    <p:sldId id="469" r:id="rId4"/>
    <p:sldId id="485" r:id="rId5"/>
    <p:sldId id="484" r:id="rId6"/>
    <p:sldId id="483" r:id="rId7"/>
    <p:sldId id="472" r:id="rId8"/>
    <p:sldId id="466" r:id="rId9"/>
    <p:sldId id="480" r:id="rId10"/>
    <p:sldId id="47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CCFF"/>
    <a:srgbClr val="99FF33"/>
    <a:srgbClr val="FF9933"/>
    <a:srgbClr val="66CCFF"/>
    <a:srgbClr val="CCFF99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563" autoAdjust="0"/>
  </p:normalViewPr>
  <p:slideViewPr>
    <p:cSldViewPr snapToGrid="0">
      <p:cViewPr>
        <p:scale>
          <a:sx n="45" d="100"/>
          <a:sy n="45" d="100"/>
        </p:scale>
        <p:origin x="-1692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0CD174-483F-4A04-89F0-4BEBFBB4A093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577831-694E-4260-80FC-43BC2DC93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9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2C4C-AC14-4FEA-84BC-97F6512F0B3E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17F5-2394-4130-B350-605361F5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CD66-B5EA-40AD-AA19-03E688EBB76D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E569-442B-4A75-A17A-034B72A5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5A00-3D4E-469E-BDA9-D425513BCB78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2AD2-7A0D-431D-B3A0-427FCE97F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0C35-FB53-4844-AF82-776804E3B81E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6EA2-EC6D-4BE7-B0B0-F48CF6EF3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100B-1742-40BB-91C4-6FDF2F2CDD68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C1DC-AB8F-4B7F-850B-1926E89CF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9ACD-633D-4CF9-BC3C-025893FCA05E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C366E-32CB-4A60-9063-2BF6EA8B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B96B-2229-4A49-B00A-255F38CF7035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5262-A962-4140-8A53-8FC4A080D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21A7-7BCA-4864-A0B2-380B72F8972A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8B74B-90FF-49AA-9EED-8AF4C213C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0195-A4C1-4067-9EBC-D3641B03F156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C1CF-EA64-4806-B306-9CE0D9C99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BF251-C3DF-4D97-AC7F-B8EF41B3D560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FB76-860E-4D76-BDC5-48EE9A746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F634D-31C6-478C-8B8F-2E3CDC5A1FD1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8E64-250C-4F0E-A3D8-DC37F66D7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AD3DF4-B0BE-4130-9674-45546083B753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716973-5308-495D-BB3E-037689FE6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/>
          <p:cNvSpPr>
            <a:spLocks noChangeArrowheads="1" noChangeShapeType="1" noTextEdit="1"/>
          </p:cNvSpPr>
          <p:nvPr/>
        </p:nvSpPr>
        <p:spPr bwMode="auto">
          <a:xfrm>
            <a:off x="504825" y="1728788"/>
            <a:ext cx="11068050" cy="22764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.VnArialH"/>
              </a:rPr>
              <a:t>Khëi ®éng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7" name="Group 59"/>
          <p:cNvGraphicFramePr>
            <a:graphicFrameLocks noGrp="1"/>
          </p:cNvGraphicFramePr>
          <p:nvPr/>
        </p:nvGraphicFramePr>
        <p:xfrm>
          <a:off x="3508375" y="1452563"/>
          <a:ext cx="2397125" cy="3349626"/>
        </p:xfrm>
        <a:graphic>
          <a:graphicData uri="http://schemas.openxmlformats.org/drawingml/2006/table">
            <a:tbl>
              <a:tblPr/>
              <a:tblGrid>
                <a:gridCol w="1157288"/>
                <a:gridCol w="1239837"/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Chôc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9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3549650" y="2286000"/>
            <a:ext cx="977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911725" y="2286000"/>
            <a:ext cx="7858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3362325" y="2573338"/>
            <a:ext cx="4667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4827588" y="2994025"/>
            <a:ext cx="977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427" name="Rectangle 30"/>
          <p:cNvSpPr>
            <a:spLocks noChangeArrowheads="1"/>
          </p:cNvSpPr>
          <p:nvPr/>
        </p:nvSpPr>
        <p:spPr bwMode="auto">
          <a:xfrm>
            <a:off x="3735388" y="3906838"/>
            <a:ext cx="7429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4979988" y="3906838"/>
            <a:ext cx="5730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1184275" y="911225"/>
            <a:ext cx="708025" cy="1992313"/>
            <a:chOff x="2316" y="468"/>
            <a:chExt cx="860" cy="2420"/>
          </a:xfrm>
        </p:grpSpPr>
        <p:pic>
          <p:nvPicPr>
            <p:cNvPr id="2360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16" y="468"/>
              <a:ext cx="860" cy="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08" name="Text Box 10"/>
            <p:cNvSpPr txBox="1">
              <a:spLocks noChangeArrowheads="1"/>
            </p:cNvSpPr>
            <p:nvPr/>
          </p:nvSpPr>
          <p:spPr bwMode="auto">
            <a:xfrm>
              <a:off x="2412" y="1490"/>
              <a:ext cx="623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10</a:t>
              </a:r>
            </a:p>
          </p:txBody>
        </p:sp>
      </p:grp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3803650" y="2952750"/>
            <a:ext cx="4889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468313" y="931863"/>
            <a:ext cx="708025" cy="1992312"/>
            <a:chOff x="2316" y="468"/>
            <a:chExt cx="860" cy="2420"/>
          </a:xfrm>
        </p:grpSpPr>
        <p:pic>
          <p:nvPicPr>
            <p:cNvPr id="2360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16" y="468"/>
              <a:ext cx="860" cy="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606" name="Text Box 10"/>
            <p:cNvSpPr txBox="1">
              <a:spLocks noChangeArrowheads="1"/>
            </p:cNvSpPr>
            <p:nvPr/>
          </p:nvSpPr>
          <p:spPr bwMode="auto">
            <a:xfrm>
              <a:off x="2412" y="1490"/>
              <a:ext cx="623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10</a:t>
              </a:r>
            </a:p>
          </p:txBody>
        </p:sp>
      </p:grpSp>
      <p:sp>
        <p:nvSpPr>
          <p:cNvPr id="23576" name="Rectangle 56"/>
          <p:cNvSpPr>
            <a:spLocks noChangeArrowheads="1"/>
          </p:cNvSpPr>
          <p:nvPr/>
        </p:nvSpPr>
        <p:spPr bwMode="auto">
          <a:xfrm>
            <a:off x="255588" y="404813"/>
            <a:ext cx="2998787" cy="552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1575" y="862013"/>
            <a:ext cx="195263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6625" y="865188"/>
            <a:ext cx="195263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3900" y="865188"/>
            <a:ext cx="195263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7163" y="862013"/>
            <a:ext cx="19526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7" name="TextBox 11"/>
          <p:cNvSpPr txBox="1">
            <a:spLocks noChangeArrowheads="1"/>
          </p:cNvSpPr>
          <p:nvPr/>
        </p:nvSpPr>
        <p:spPr bwMode="auto">
          <a:xfrm>
            <a:off x="4727575" y="5418138"/>
            <a:ext cx="469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Vậy 39 - 15 = 24 </a:t>
            </a:r>
          </a:p>
        </p:txBody>
      </p:sp>
      <p:sp>
        <p:nvSpPr>
          <p:cNvPr id="23582" name="Rectangle 58"/>
          <p:cNvSpPr>
            <a:spLocks noChangeArrowheads="1"/>
          </p:cNvSpPr>
          <p:nvPr/>
        </p:nvSpPr>
        <p:spPr bwMode="auto">
          <a:xfrm>
            <a:off x="4606925" y="1470025"/>
            <a:ext cx="12112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 b="1"/>
              <a:t>Đơn vị</a:t>
            </a:r>
          </a:p>
        </p:txBody>
      </p:sp>
      <p:pic>
        <p:nvPicPr>
          <p:cNvPr id="17439" name="Picture 59" descr="140-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1088" y="2354263"/>
            <a:ext cx="44751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687388" y="3471863"/>
            <a:ext cx="2424112" cy="223202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90" name="Group 58"/>
          <p:cNvGrpSpPr>
            <a:grpSpLocks/>
          </p:cNvGrpSpPr>
          <p:nvPr/>
        </p:nvGrpSpPr>
        <p:grpSpPr bwMode="auto">
          <a:xfrm>
            <a:off x="1900238" y="3543300"/>
            <a:ext cx="1004887" cy="2051050"/>
            <a:chOff x="1631" y="512"/>
            <a:chExt cx="633" cy="1278"/>
          </a:xfrm>
        </p:grpSpPr>
        <p:grpSp>
          <p:nvGrpSpPr>
            <p:cNvPr id="23598" name="Group 15"/>
            <p:cNvGrpSpPr>
              <a:grpSpLocks/>
            </p:cNvGrpSpPr>
            <p:nvPr/>
          </p:nvGrpSpPr>
          <p:grpSpPr bwMode="auto">
            <a:xfrm>
              <a:off x="1764" y="512"/>
              <a:ext cx="500" cy="1278"/>
              <a:chOff x="2840" y="1538"/>
              <a:chExt cx="661" cy="1654"/>
            </a:xfrm>
          </p:grpSpPr>
          <p:pic>
            <p:nvPicPr>
              <p:cNvPr id="23600" name="Picture 1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73" y="1540"/>
                <a:ext cx="153" cy="1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3601" name="Group 11"/>
              <p:cNvGrpSpPr>
                <a:grpSpLocks/>
              </p:cNvGrpSpPr>
              <p:nvPr/>
            </p:nvGrpSpPr>
            <p:grpSpPr bwMode="auto">
              <a:xfrm>
                <a:off x="2840" y="1538"/>
                <a:ext cx="661" cy="1654"/>
                <a:chOff x="2840" y="1538"/>
                <a:chExt cx="661" cy="1654"/>
              </a:xfrm>
            </p:grpSpPr>
            <p:pic>
              <p:nvPicPr>
                <p:cNvPr id="23602" name="Picture 10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840" y="1552"/>
                  <a:ext cx="153" cy="1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603" name="Picture 10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001" y="1538"/>
                  <a:ext cx="153" cy="1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604" name="Picture 10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348" y="1540"/>
                  <a:ext cx="153" cy="1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23599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1" y="517"/>
              <a:ext cx="117" cy="1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957263" y="3535363"/>
            <a:ext cx="708025" cy="2057400"/>
            <a:chOff x="2316" y="468"/>
            <a:chExt cx="860" cy="2420"/>
          </a:xfrm>
        </p:grpSpPr>
        <p:pic>
          <p:nvPicPr>
            <p:cNvPr id="2359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16" y="468"/>
              <a:ext cx="860" cy="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97" name="Text Box 10"/>
            <p:cNvSpPr txBox="1">
              <a:spLocks noChangeArrowheads="1"/>
            </p:cNvSpPr>
            <p:nvPr/>
          </p:nvSpPr>
          <p:spPr bwMode="auto">
            <a:xfrm>
              <a:off x="2412" y="1488"/>
              <a:ext cx="623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10</a:t>
              </a:r>
            </a:p>
          </p:txBody>
        </p:sp>
      </p:grpSp>
      <p:sp>
        <p:nvSpPr>
          <p:cNvPr id="20576" name="Line 96"/>
          <p:cNvSpPr>
            <a:spLocks noChangeShapeType="1"/>
          </p:cNvSpPr>
          <p:nvPr/>
        </p:nvSpPr>
        <p:spPr bwMode="auto">
          <a:xfrm>
            <a:off x="1976438" y="3768725"/>
            <a:ext cx="788987" cy="1722438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7" name="Line 97"/>
          <p:cNvSpPr>
            <a:spLocks noChangeShapeType="1"/>
          </p:cNvSpPr>
          <p:nvPr/>
        </p:nvSpPr>
        <p:spPr bwMode="auto">
          <a:xfrm>
            <a:off x="996950" y="3794125"/>
            <a:ext cx="704850" cy="172085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6124575" y="2136775"/>
            <a:ext cx="11922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6602413" y="3713163"/>
            <a:ext cx="5540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8000"/>
                </a:solidFill>
              </a:rPr>
              <a:t> 4</a:t>
            </a:r>
          </a:p>
        </p:txBody>
      </p:sp>
      <p:sp>
        <p:nvSpPr>
          <p:cNvPr id="24638" name="Line 62"/>
          <p:cNvSpPr>
            <a:spLocks noChangeShapeType="1"/>
          </p:cNvSpPr>
          <p:nvPr/>
        </p:nvSpPr>
        <p:spPr bwMode="auto">
          <a:xfrm>
            <a:off x="6327775" y="3806825"/>
            <a:ext cx="957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016625" y="2582863"/>
            <a:ext cx="4683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8000"/>
                </a:solidFill>
              </a:rPr>
              <a:t>-</a:t>
            </a:r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6292850" y="3706813"/>
            <a:ext cx="6604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2" name="Rectangle 31"/>
          <p:cNvSpPr>
            <a:spLocks noChangeArrowheads="1"/>
          </p:cNvSpPr>
          <p:nvPr/>
        </p:nvSpPr>
        <p:spPr bwMode="auto">
          <a:xfrm>
            <a:off x="6291263" y="2965450"/>
            <a:ext cx="850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7361238" y="3232150"/>
            <a:ext cx="4367212" cy="1020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8459" grpId="0"/>
      <p:bldP spid="18460" grpId="0"/>
      <p:bldP spid="18461" grpId="0"/>
      <p:bldP spid="17427" grpId="0"/>
      <p:bldP spid="17428" grpId="0"/>
      <p:bldP spid="18480" grpId="0"/>
      <p:bldP spid="17437" grpId="0"/>
      <p:bldP spid="20542" grpId="0" animBg="1"/>
      <p:bldP spid="20576" grpId="0" animBg="1"/>
      <p:bldP spid="20577" grpId="0" animBg="1"/>
      <p:bldP spid="18463" grpId="0"/>
      <p:bldP spid="3" grpId="0"/>
      <p:bldP spid="24638" grpId="0" animBg="1"/>
      <p:bldP spid="4" grpId="0"/>
      <p:bldP spid="5" grpId="0"/>
      <p:bldP spid="2" grpId="0"/>
      <p:bldP spid="24644" grpId="0" animBg="1"/>
      <p:bldP spid="2464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1"/>
          <p:cNvSpPr txBox="1">
            <a:spLocks noChangeArrowheads="1"/>
          </p:cNvSpPr>
          <p:nvPr/>
        </p:nvSpPr>
        <p:spPr bwMode="auto">
          <a:xfrm>
            <a:off x="728663" y="660400"/>
            <a:ext cx="9310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8000"/>
                </a:solidFill>
                <a:latin typeface="UTM Avo"/>
              </a:rPr>
              <a:t>KIỂM TRA BÀI CŨ</a:t>
            </a:r>
            <a:endParaRPr lang="en-US" sz="40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5362" name="TextBox 11"/>
          <p:cNvSpPr txBox="1">
            <a:spLocks noChangeArrowheads="1"/>
          </p:cNvSpPr>
          <p:nvPr/>
        </p:nvSpPr>
        <p:spPr bwMode="auto">
          <a:xfrm>
            <a:off x="750888" y="1855788"/>
            <a:ext cx="5529262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 Đặt tính, rồi tính: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363" name="TextBox 11"/>
          <p:cNvSpPr txBox="1">
            <a:spLocks noChangeArrowheads="1"/>
          </p:cNvSpPr>
          <p:nvPr/>
        </p:nvSpPr>
        <p:spPr bwMode="auto">
          <a:xfrm>
            <a:off x="1414463" y="2770188"/>
            <a:ext cx="244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42 - 31  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5421313" y="2767013"/>
            <a:ext cx="2124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35 - 31 </a:t>
            </a:r>
          </a:p>
        </p:txBody>
      </p: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8345488" y="1912938"/>
            <a:ext cx="3584575" cy="3759200"/>
            <a:chOff x="5257" y="1205"/>
            <a:chExt cx="2258" cy="2368"/>
          </a:xfrm>
        </p:grpSpPr>
        <p:pic>
          <p:nvPicPr>
            <p:cNvPr id="15366" name="Picture 10" descr="voi dặ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57" y="1364"/>
              <a:ext cx="2258" cy="2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7" name="Oval 12"/>
            <p:cNvSpPr>
              <a:spLocks noChangeArrowheads="1"/>
            </p:cNvSpPr>
            <p:nvPr/>
          </p:nvSpPr>
          <p:spPr bwMode="auto">
            <a:xfrm>
              <a:off x="5318" y="1258"/>
              <a:ext cx="2197" cy="8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Rectangle 13"/>
            <p:cNvSpPr>
              <a:spLocks noChangeArrowheads="1"/>
            </p:cNvSpPr>
            <p:nvPr/>
          </p:nvSpPr>
          <p:spPr bwMode="auto">
            <a:xfrm>
              <a:off x="5533" y="1205"/>
              <a:ext cx="1795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000" b="1"/>
                <a:t>Nhớ đặt tính</a:t>
              </a:r>
            </a:p>
            <a:p>
              <a:pPr algn="ctr"/>
              <a:r>
                <a:rPr lang="en-US" sz="3000" b="1"/>
                <a:t> thẳng cột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1"/>
          <p:cNvSpPr txBox="1">
            <a:spLocks noChangeArrowheads="1"/>
          </p:cNvSpPr>
          <p:nvPr/>
        </p:nvSpPr>
        <p:spPr bwMode="auto">
          <a:xfrm>
            <a:off x="1352550" y="1460500"/>
            <a:ext cx="9310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FF0000"/>
                </a:solidFill>
                <a:latin typeface="UTM Avo"/>
              </a:rPr>
              <a:t>Toán</a:t>
            </a:r>
            <a:endParaRPr lang="en-US" sz="4000" b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6386" name="TextBox 11"/>
          <p:cNvSpPr txBox="1">
            <a:spLocks noChangeArrowheads="1"/>
          </p:cNvSpPr>
          <p:nvPr/>
        </p:nvSpPr>
        <p:spPr bwMode="auto">
          <a:xfrm>
            <a:off x="1630363" y="2262188"/>
            <a:ext cx="9310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8000"/>
                </a:solidFill>
                <a:latin typeface="UTM Avo"/>
              </a:rPr>
              <a:t>PHÉP TRỪ DẠNG 39 – 15 (Tiết 2)</a:t>
            </a:r>
            <a:endParaRPr lang="en-US" sz="4000" b="1">
              <a:solidFill>
                <a:srgbClr val="008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1154113" y="3830638"/>
            <a:ext cx="10223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11</a:t>
            </a:r>
            <a:endParaRPr lang="en-US" sz="4000" b="1">
              <a:solidFill>
                <a:srgbClr val="FF0000"/>
              </a:solidFill>
            </a:endParaRPr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960438" y="2281238"/>
            <a:ext cx="1301750" cy="1700212"/>
            <a:chOff x="605" y="1827"/>
            <a:chExt cx="820" cy="1071"/>
          </a:xfrm>
        </p:grpSpPr>
        <p:sp>
          <p:nvSpPr>
            <p:cNvPr id="17432" name="Rectangle 31"/>
            <p:cNvSpPr>
              <a:spLocks noChangeArrowheads="1"/>
            </p:cNvSpPr>
            <p:nvPr/>
          </p:nvSpPr>
          <p:spPr bwMode="auto">
            <a:xfrm>
              <a:off x="673" y="1827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42</a:t>
              </a:r>
            </a:p>
          </p:txBody>
        </p:sp>
        <p:sp>
          <p:nvSpPr>
            <p:cNvPr id="17433" name="Rectangle 31"/>
            <p:cNvSpPr>
              <a:spLocks noChangeArrowheads="1"/>
            </p:cNvSpPr>
            <p:nvPr/>
          </p:nvSpPr>
          <p:spPr bwMode="auto">
            <a:xfrm>
              <a:off x="674" y="2362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31</a:t>
              </a:r>
            </a:p>
          </p:txBody>
        </p:sp>
        <p:sp>
          <p:nvSpPr>
            <p:cNvPr id="17434" name="Rectangle 28"/>
            <p:cNvSpPr>
              <a:spLocks noChangeArrowheads="1"/>
            </p:cNvSpPr>
            <p:nvPr/>
          </p:nvSpPr>
          <p:spPr bwMode="auto">
            <a:xfrm>
              <a:off x="605" y="2108"/>
              <a:ext cx="295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7435" name="Line 9"/>
            <p:cNvSpPr>
              <a:spLocks noChangeShapeType="1"/>
            </p:cNvSpPr>
            <p:nvPr/>
          </p:nvSpPr>
          <p:spPr bwMode="auto">
            <a:xfrm flipV="1">
              <a:off x="710" y="2840"/>
              <a:ext cx="683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4024313" y="3897313"/>
            <a:ext cx="10223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12</a:t>
            </a:r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3810000" y="2347913"/>
            <a:ext cx="1301750" cy="1700212"/>
            <a:chOff x="605" y="1827"/>
            <a:chExt cx="820" cy="1071"/>
          </a:xfrm>
        </p:grpSpPr>
        <p:sp>
          <p:nvSpPr>
            <p:cNvPr id="17428" name="Rectangle 31"/>
            <p:cNvSpPr>
              <a:spLocks noChangeArrowheads="1"/>
            </p:cNvSpPr>
            <p:nvPr/>
          </p:nvSpPr>
          <p:spPr bwMode="auto">
            <a:xfrm>
              <a:off x="673" y="1827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35</a:t>
              </a:r>
            </a:p>
          </p:txBody>
        </p:sp>
        <p:sp>
          <p:nvSpPr>
            <p:cNvPr id="17429" name="Rectangle 31"/>
            <p:cNvSpPr>
              <a:spLocks noChangeArrowheads="1"/>
            </p:cNvSpPr>
            <p:nvPr/>
          </p:nvSpPr>
          <p:spPr bwMode="auto">
            <a:xfrm>
              <a:off x="674" y="2362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23</a:t>
              </a:r>
            </a:p>
          </p:txBody>
        </p:sp>
        <p:sp>
          <p:nvSpPr>
            <p:cNvPr id="17430" name="Rectangle 28"/>
            <p:cNvSpPr>
              <a:spLocks noChangeArrowheads="1"/>
            </p:cNvSpPr>
            <p:nvPr/>
          </p:nvSpPr>
          <p:spPr bwMode="auto">
            <a:xfrm>
              <a:off x="605" y="2108"/>
              <a:ext cx="295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7431" name="Line 17"/>
            <p:cNvSpPr>
              <a:spLocks noChangeShapeType="1"/>
            </p:cNvSpPr>
            <p:nvPr/>
          </p:nvSpPr>
          <p:spPr bwMode="auto">
            <a:xfrm flipV="1">
              <a:off x="710" y="2840"/>
              <a:ext cx="683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7021513" y="3833813"/>
            <a:ext cx="10223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61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6786563" y="2284413"/>
            <a:ext cx="1301750" cy="1700212"/>
            <a:chOff x="605" y="1827"/>
            <a:chExt cx="820" cy="1071"/>
          </a:xfrm>
        </p:grpSpPr>
        <p:sp>
          <p:nvSpPr>
            <p:cNvPr id="17424" name="Rectangle 31"/>
            <p:cNvSpPr>
              <a:spLocks noChangeArrowheads="1"/>
            </p:cNvSpPr>
            <p:nvPr/>
          </p:nvSpPr>
          <p:spPr bwMode="auto">
            <a:xfrm>
              <a:off x="673" y="1827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87</a:t>
              </a:r>
            </a:p>
          </p:txBody>
        </p:sp>
        <p:sp>
          <p:nvSpPr>
            <p:cNvPr id="17425" name="Rectangle 31"/>
            <p:cNvSpPr>
              <a:spLocks noChangeArrowheads="1"/>
            </p:cNvSpPr>
            <p:nvPr/>
          </p:nvSpPr>
          <p:spPr bwMode="auto">
            <a:xfrm>
              <a:off x="674" y="2362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26</a:t>
              </a:r>
            </a:p>
          </p:txBody>
        </p:sp>
        <p:sp>
          <p:nvSpPr>
            <p:cNvPr id="17426" name="Rectangle 28"/>
            <p:cNvSpPr>
              <a:spLocks noChangeArrowheads="1"/>
            </p:cNvSpPr>
            <p:nvPr/>
          </p:nvSpPr>
          <p:spPr bwMode="auto">
            <a:xfrm>
              <a:off x="605" y="2108"/>
              <a:ext cx="295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7427" name="Line 23"/>
            <p:cNvSpPr>
              <a:spLocks noChangeShapeType="1"/>
            </p:cNvSpPr>
            <p:nvPr/>
          </p:nvSpPr>
          <p:spPr bwMode="auto">
            <a:xfrm flipV="1">
              <a:off x="710" y="2840"/>
              <a:ext cx="683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0039350" y="3833813"/>
            <a:ext cx="10223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9804400" y="2284413"/>
            <a:ext cx="1301750" cy="1700212"/>
            <a:chOff x="605" y="1827"/>
            <a:chExt cx="820" cy="1071"/>
          </a:xfrm>
        </p:grpSpPr>
        <p:sp>
          <p:nvSpPr>
            <p:cNvPr id="17420" name="Rectangle 31"/>
            <p:cNvSpPr>
              <a:spLocks noChangeArrowheads="1"/>
            </p:cNvSpPr>
            <p:nvPr/>
          </p:nvSpPr>
          <p:spPr bwMode="auto">
            <a:xfrm>
              <a:off x="673" y="1827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59</a:t>
              </a:r>
            </a:p>
          </p:txBody>
        </p:sp>
        <p:sp>
          <p:nvSpPr>
            <p:cNvPr id="17421" name="Rectangle 31"/>
            <p:cNvSpPr>
              <a:spLocks noChangeArrowheads="1"/>
            </p:cNvSpPr>
            <p:nvPr/>
          </p:nvSpPr>
          <p:spPr bwMode="auto">
            <a:xfrm>
              <a:off x="674" y="2362"/>
              <a:ext cx="751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49</a:t>
              </a:r>
            </a:p>
          </p:txBody>
        </p:sp>
        <p:sp>
          <p:nvSpPr>
            <p:cNvPr id="17422" name="Rectangle 28"/>
            <p:cNvSpPr>
              <a:spLocks noChangeArrowheads="1"/>
            </p:cNvSpPr>
            <p:nvPr/>
          </p:nvSpPr>
          <p:spPr bwMode="auto">
            <a:xfrm>
              <a:off x="605" y="2108"/>
              <a:ext cx="295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7423" name="Line 29"/>
            <p:cNvSpPr>
              <a:spLocks noChangeShapeType="1"/>
            </p:cNvSpPr>
            <p:nvPr/>
          </p:nvSpPr>
          <p:spPr bwMode="auto">
            <a:xfrm flipV="1">
              <a:off x="710" y="2840"/>
              <a:ext cx="683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5" name="TextBox 11"/>
          <p:cNvSpPr txBox="1">
            <a:spLocks noChangeArrowheads="1"/>
          </p:cNvSpPr>
          <p:nvPr/>
        </p:nvSpPr>
        <p:spPr bwMode="auto">
          <a:xfrm>
            <a:off x="465138" y="5524500"/>
            <a:ext cx="9909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Khi đặt tính con phải lưu ý gì?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520700" y="4583113"/>
            <a:ext cx="9909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Bài 2 là dạng toán gì?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7419" name="Picture 29" descr="140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0"/>
            <a:ext cx="11277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3" grpId="0"/>
      <p:bldP spid="5" grpId="0"/>
      <p:bldP spid="9" grpId="0"/>
      <p:bldP spid="13" grpId="0"/>
      <p:bldP spid="2355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h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90075" y="5419725"/>
            <a:ext cx="20034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khóa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7425" y="1447800"/>
            <a:ext cx="15478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kh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238" y="5232400"/>
            <a:ext cx="221615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kh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5449888"/>
            <a:ext cx="22177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kh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85300" y="1492250"/>
            <a:ext cx="17176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kh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65875" y="1473200"/>
            <a:ext cx="17176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kh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75038" y="1335088"/>
            <a:ext cx="1598612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kh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35750" y="5535613"/>
            <a:ext cx="21717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347663" y="300038"/>
            <a:ext cx="11418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cs typeface="Arial" charset="0"/>
              </a:rPr>
              <a:t> 3.  Chọn kết quả đúng với mỗi phép tính: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1027E-6 -1.7957E-6 L 0.4329 0.350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914E-6 3.07372E-7 L 0.46066 0.341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1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512E-6 -4.29859E-7 L -0.50781 0.298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973E-6 4.95725E-6 L -0.5043 0.316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320675" y="4840288"/>
            <a:ext cx="4146550" cy="682625"/>
            <a:chOff x="4661" y="3228"/>
            <a:chExt cx="2532" cy="550"/>
          </a:xfrm>
        </p:grpSpPr>
        <p:sp>
          <p:nvSpPr>
            <p:cNvPr id="19460" name="Rectangle 14"/>
            <p:cNvSpPr>
              <a:spLocks noChangeArrowheads="1"/>
            </p:cNvSpPr>
            <p:nvPr/>
          </p:nvSpPr>
          <p:spPr bwMode="auto">
            <a:xfrm>
              <a:off x="4661" y="3228"/>
              <a:ext cx="509" cy="5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68</a:t>
              </a:r>
            </a:p>
          </p:txBody>
        </p:sp>
        <p:sp>
          <p:nvSpPr>
            <p:cNvPr id="19461" name="Rectangle 15"/>
            <p:cNvSpPr>
              <a:spLocks noChangeArrowheads="1"/>
            </p:cNvSpPr>
            <p:nvPr/>
          </p:nvSpPr>
          <p:spPr bwMode="auto">
            <a:xfrm>
              <a:off x="5170" y="3228"/>
              <a:ext cx="509" cy="5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9462" name="Rectangle 16"/>
            <p:cNvSpPr>
              <a:spLocks noChangeArrowheads="1"/>
            </p:cNvSpPr>
            <p:nvPr/>
          </p:nvSpPr>
          <p:spPr bwMode="auto">
            <a:xfrm>
              <a:off x="5667" y="3228"/>
              <a:ext cx="509" cy="5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19463" name="Rectangle 17"/>
            <p:cNvSpPr>
              <a:spLocks noChangeArrowheads="1"/>
            </p:cNvSpPr>
            <p:nvPr/>
          </p:nvSpPr>
          <p:spPr bwMode="auto">
            <a:xfrm>
              <a:off x="6188" y="3228"/>
              <a:ext cx="509" cy="5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9464" name="Rectangle 18"/>
            <p:cNvSpPr>
              <a:spLocks noChangeArrowheads="1"/>
            </p:cNvSpPr>
            <p:nvPr/>
          </p:nvSpPr>
          <p:spPr bwMode="auto">
            <a:xfrm>
              <a:off x="6684" y="3228"/>
              <a:ext cx="509" cy="5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</a:rPr>
                <a:t>53</a:t>
              </a:r>
            </a:p>
          </p:txBody>
        </p:sp>
      </p:grp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3983038" y="6130925"/>
            <a:ext cx="573087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FF0000"/>
                </a:solidFill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1"/>
          <p:cNvSpPr txBox="1">
            <a:spLocks noChangeArrowheads="1"/>
          </p:cNvSpPr>
          <p:nvPr/>
        </p:nvSpPr>
        <p:spPr bwMode="auto">
          <a:xfrm>
            <a:off x="623888" y="1300163"/>
            <a:ext cx="1018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cs typeface="Arial" charset="0"/>
              </a:rPr>
              <a:t> Hãy lấy ví dụ trong thực tế liên quan đến phép trừ dạng 39 - 15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11"/>
          <p:cNvSpPr txBox="1">
            <a:spLocks noChangeArrowheads="1"/>
          </p:cNvSpPr>
          <p:nvPr/>
        </p:nvSpPr>
        <p:spPr bwMode="auto">
          <a:xfrm>
            <a:off x="688975" y="1166813"/>
            <a:ext cx="9909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Qua tiết hôm nay con đã học được gì?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1038225" y="3016250"/>
            <a:ext cx="1018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6600CC"/>
                </a:solidFill>
                <a:cs typeface="Arial" charset="0"/>
              </a:rPr>
              <a:t>Về nhà , em hãy tìm những tình huống trong thực tế liên quan đến phép trừ dạng 39 - 15</a:t>
            </a:r>
            <a:endParaRPr lang="en-US" sz="4000" b="1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162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THOM</cp:lastModifiedBy>
  <cp:revision>521</cp:revision>
  <dcterms:created xsi:type="dcterms:W3CDTF">2020-08-09T12:11:41Z</dcterms:created>
  <dcterms:modified xsi:type="dcterms:W3CDTF">2022-04-12T02:44:24Z</dcterms:modified>
</cp:coreProperties>
</file>