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77" r:id="rId4"/>
    <p:sldId id="258" r:id="rId5"/>
    <p:sldId id="278" r:id="rId6"/>
    <p:sldId id="279" r:id="rId7"/>
    <p:sldId id="269" r:id="rId8"/>
    <p:sldId id="275" r:id="rId9"/>
    <p:sldId id="268" r:id="rId10"/>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99"/>
    <a:srgbClr val="FF00FF"/>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3" d="100"/>
          <a:sy n="73" d="100"/>
        </p:scale>
        <p:origin x="67" y="389"/>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4/17/2025</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9</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4B3276-3901-471F-8285-C92A8E75787C}" type="datetimeFigureOut">
              <a:rPr lang="en-US" smtClean="0"/>
              <a:t>4/17/2025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4B3276-3901-471F-8285-C92A8E75787C}" type="datetimeFigureOut">
              <a:rPr lang="en-US" smtClean="0"/>
              <a:t>4/17/2025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4B3276-3901-471F-8285-C92A8E75787C}" type="datetimeFigureOut">
              <a:rPr lang="en-US" smtClean="0"/>
              <a:t>4/17/2025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4/17/2025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4/17/2025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4/17/2025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4/17/2025</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962586"/>
            <a:ext cx="2444531" cy="214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3500" b="1" dirty="0" err="1">
                <a:solidFill>
                  <a:srgbClr val="FFFF00"/>
                </a:solidFill>
                <a:latin typeface="Times New Roman" pitchFamily="18" charset="0"/>
              </a:rPr>
              <a:t>TRƯỜNG</a:t>
            </a:r>
            <a:r>
              <a:rPr lang="en-US" altLang="en-US" sz="3500" b="1" dirty="0">
                <a:solidFill>
                  <a:srgbClr val="FFFF00"/>
                </a:solidFill>
                <a:latin typeface="Times New Roman" pitchFamily="18" charset="0"/>
              </a:rPr>
              <a:t> </a:t>
            </a:r>
            <a:r>
              <a:rPr lang="en-US" altLang="en-US" sz="3500" b="1" dirty="0" err="1">
                <a:solidFill>
                  <a:srgbClr val="FFFF00"/>
                </a:solidFill>
                <a:latin typeface="Times New Roman" pitchFamily="18" charset="0"/>
              </a:rPr>
              <a:t>TIỂU</a:t>
            </a:r>
            <a:r>
              <a:rPr lang="en-US" altLang="en-US" sz="3500" b="1" dirty="0">
                <a:solidFill>
                  <a:srgbClr val="FFFF00"/>
                </a:solidFill>
                <a:latin typeface="Times New Roman" pitchFamily="18" charset="0"/>
              </a:rPr>
              <a:t> </a:t>
            </a:r>
            <a:r>
              <a:rPr lang="en-US" altLang="en-US" sz="3500" b="1" dirty="0" err="1">
                <a:solidFill>
                  <a:srgbClr val="FFFF00"/>
                </a:solidFill>
                <a:latin typeface="Times New Roman" pitchFamily="18" charset="0"/>
              </a:rPr>
              <a:t>HỌC</a:t>
            </a:r>
            <a:r>
              <a:rPr lang="en-US" altLang="en-US" sz="3500" b="1" dirty="0">
                <a:solidFill>
                  <a:srgbClr val="FFFF00"/>
                </a:solidFill>
                <a:latin typeface="Times New Roman" pitchFamily="18" charset="0"/>
              </a:rPr>
              <a:t> </a:t>
            </a:r>
            <a:r>
              <a:rPr lang="vi-VN" altLang="en-US" sz="3500" b="1" dirty="0">
                <a:solidFill>
                  <a:srgbClr val="FFFF00"/>
                </a:solidFill>
                <a:latin typeface="Times New Roman" pitchFamily="18" charset="0"/>
              </a:rPr>
              <a:t>CHU </a:t>
            </a:r>
            <a:r>
              <a:rPr lang="vi-VN" altLang="en-US" sz="3500" b="1" dirty="0" smtClean="0">
                <a:solidFill>
                  <a:srgbClr val="FFFF00"/>
                </a:solidFill>
                <a:latin typeface="Times New Roman" pitchFamily="18" charset="0"/>
              </a:rPr>
              <a:t>VĂN AN</a:t>
            </a:r>
            <a:endParaRPr lang="en-US" altLang="en-US" sz="3500" b="1" dirty="0">
              <a:solidFill>
                <a:srgbClr val="FFFF00"/>
              </a:solidFill>
              <a:latin typeface="Times New Roman" pitchFamily="18" charset="0"/>
            </a:endParaRPr>
          </a:p>
        </p:txBody>
      </p:sp>
      <p:sp>
        <p:nvSpPr>
          <p:cNvPr id="10" name="Text Box 14"/>
          <p:cNvSpPr txBox="1">
            <a:spLocks noChangeArrowheads="1"/>
          </p:cNvSpPr>
          <p:nvPr/>
        </p:nvSpPr>
        <p:spPr bwMode="auto">
          <a:xfrm>
            <a:off x="1496219" y="4582047"/>
            <a:ext cx="13500099" cy="1991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Đạo</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đức</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defRPr/>
            </a:pP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9: </a:t>
            </a:r>
            <a:r>
              <a:rPr lang="en-US" sz="4000" b="1" dirty="0" smtClean="0">
                <a:solidFill>
                  <a:srgbClr val="FF0000"/>
                </a:solidFill>
                <a:latin typeface="Times New Roman" pitchFamily="18" charset="0"/>
                <a:cs typeface="Times New Roman" pitchFamily="18" charset="0"/>
              </a:rPr>
              <a:t>EM NHẬN BIẾT NHỮNG BẤT HÒA VỚI </a:t>
            </a:r>
            <a:r>
              <a:rPr lang="en-US" sz="4000" b="1" dirty="0" err="1" smtClean="0">
                <a:solidFill>
                  <a:srgbClr val="FF0000"/>
                </a:solidFill>
                <a:latin typeface="Times New Roman" pitchFamily="18" charset="0"/>
                <a:cs typeface="Times New Roman" pitchFamily="18" charset="0"/>
              </a:rPr>
              <a:t>BẠN</a:t>
            </a:r>
            <a:r>
              <a:rPr lang="en-US" sz="4000" b="1" dirty="0" smtClean="0">
                <a:solidFill>
                  <a:srgbClr val="FF0000"/>
                </a:solidFill>
                <a:latin typeface="Times New Roman" pitchFamily="18" charset="0"/>
                <a:cs typeface="Times New Roman" pitchFamily="18" charset="0"/>
              </a:rPr>
              <a:t> </a:t>
            </a:r>
            <a:endParaRPr lang="vi-VN" sz="4000" b="1" dirty="0" smtClean="0">
              <a:solidFill>
                <a:srgbClr val="FF0000"/>
              </a:solidFill>
              <a:latin typeface="Times New Roman" pitchFamily="18" charset="0"/>
              <a:cs typeface="Times New Roman" pitchFamily="18" charset="0"/>
            </a:endParaRPr>
          </a:p>
          <a:p>
            <a:pPr algn="ctr" eaLnBrk="1" hangingPunct="1">
              <a:defRPr/>
            </a:pP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vi-VN"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 </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 Box 17"/>
          <p:cNvSpPr txBox="1">
            <a:spLocks noChangeArrowheads="1"/>
          </p:cNvSpPr>
          <p:nvPr/>
        </p:nvSpPr>
        <p:spPr bwMode="auto">
          <a:xfrm>
            <a:off x="1330324" y="1905000"/>
            <a:ext cx="13132595" cy="2176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6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6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600" b="1" smtClean="0">
                <a:solidFill>
                  <a:srgbClr val="0000CC"/>
                </a:solidFill>
                <a:effectLst>
                  <a:outerShdw blurRad="38100" dist="38100" dir="2700000" algn="tl">
                    <a:srgbClr val="000000">
                      <a:alpha val="43137"/>
                    </a:srgbClr>
                  </a:outerShdw>
                </a:effectLst>
                <a:latin typeface="Times New Roman" pitchFamily="18" charset="0"/>
              </a:rPr>
              <a:t>VỀ </a:t>
            </a:r>
            <a:r>
              <a:rPr lang="en-US" sz="66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672" y="6019799"/>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4263487" y="307883"/>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891907" y="6715346"/>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flipV="1">
            <a:off x="127452" y="-5633"/>
            <a:ext cx="1382714" cy="152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2720733" y="3200400"/>
            <a:ext cx="9694215" cy="97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dirty="0" smtClean="0">
                <a:solidFill>
                  <a:srgbClr val="0000CC"/>
                </a:solidFill>
                <a:effectLst>
                  <a:outerShdw blurRad="38100" dist="38100" dir="2700000" algn="tl">
                    <a:srgbClr val="000000">
                      <a:alpha val="43137"/>
                    </a:srgbClr>
                  </a:outerShdw>
                </a:effectLst>
                <a:latin typeface="Times New Roman" pitchFamily="18" charset="0"/>
              </a:rPr>
              <a:t>TRÒ CHƠI: XÌ ĐIỆN</a:t>
            </a:r>
          </a:p>
        </p:txBody>
      </p:sp>
      <p:grpSp>
        <p:nvGrpSpPr>
          <p:cNvPr id="18" name="Group 17"/>
          <p:cNvGrpSpPr/>
          <p:nvPr/>
        </p:nvGrpSpPr>
        <p:grpSpPr>
          <a:xfrm>
            <a:off x="7453542" y="469070"/>
            <a:ext cx="1834156" cy="646331"/>
            <a:chOff x="6718466" y="641502"/>
            <a:chExt cx="1803210" cy="646331"/>
          </a:xfrm>
        </p:grpSpPr>
        <p:sp>
          <p:nvSpPr>
            <p:cNvPr id="23" name="TextBox 22"/>
            <p:cNvSpPr txBox="1"/>
            <p:nvPr/>
          </p:nvSpPr>
          <p:spPr>
            <a:xfrm>
              <a:off x="6718466" y="641502"/>
              <a:ext cx="1803210" cy="646331"/>
            </a:xfrm>
            <a:prstGeom prst="rect">
              <a:avLst/>
            </a:prstGeom>
            <a:noFill/>
          </p:spPr>
          <p:txBody>
            <a:bodyPr wrap="none" rtlCol="0">
              <a:spAutoFit/>
            </a:bodyPr>
            <a:lstStyle/>
            <a:p>
              <a:r>
                <a:rPr lang="en-US" sz="3600" b="1" dirty="0" err="1" smtClean="0">
                  <a:solidFill>
                    <a:srgbClr val="FF0066"/>
                  </a:solidFill>
                  <a:latin typeface="Times New Roman" pitchFamily="18" charset="0"/>
                  <a:cs typeface="Times New Roman" pitchFamily="18" charset="0"/>
                </a:rPr>
                <a:t>Đạo</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đức</a:t>
              </a:r>
              <a:endParaRPr lang="en-US" sz="3600" b="1" dirty="0">
                <a:solidFill>
                  <a:srgbClr val="FF0066"/>
                </a:solidFill>
                <a:latin typeface="Times New Roman" pitchFamily="18" charset="0"/>
                <a:cs typeface="Times New Roman" pitchFamily="18" charset="0"/>
              </a:endParaRPr>
            </a:p>
          </p:txBody>
        </p:sp>
        <p:cxnSp>
          <p:nvCxnSpPr>
            <p:cNvPr id="21" name="Straight Connector 20"/>
            <p:cNvCxnSpPr/>
            <p:nvPr/>
          </p:nvCxnSpPr>
          <p:spPr>
            <a:xfrm>
              <a:off x="6830836" y="1239232"/>
              <a:ext cx="1534740" cy="1"/>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4"/>
          <p:cNvSpPr txBox="1">
            <a:spLocks noChangeArrowheads="1"/>
          </p:cNvSpPr>
          <p:nvPr/>
        </p:nvSpPr>
        <p:spPr bwMode="auto">
          <a:xfrm>
            <a:off x="3244704" y="940456"/>
            <a:ext cx="9694215"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smtClean="0">
                <a:solidFill>
                  <a:srgbClr val="0000CC"/>
                </a:solidFill>
                <a:effectLst>
                  <a:outerShdw blurRad="38100" dist="38100" dir="2700000" algn="tl">
                    <a:srgbClr val="000000">
                      <a:alpha val="43137"/>
                    </a:srgbClr>
                  </a:outerShdw>
                </a:effectLst>
                <a:latin typeface="Times New Roman" pitchFamily="18" charset="0"/>
              </a:rPr>
              <a:t>TRÒ CHƠI: XÌ ĐIỆN</a:t>
            </a:r>
          </a:p>
        </p:txBody>
      </p:sp>
      <p:sp>
        <p:nvSpPr>
          <p:cNvPr id="3" name="Rectangle 2"/>
          <p:cNvSpPr/>
          <p:nvPr/>
        </p:nvSpPr>
        <p:spPr>
          <a:xfrm>
            <a:off x="1813719" y="1773019"/>
            <a:ext cx="12649200" cy="646331"/>
          </a:xfrm>
          <a:prstGeom prst="rect">
            <a:avLst/>
          </a:prstGeom>
        </p:spPr>
        <p:txBody>
          <a:bodyPr wrap="square">
            <a:spAutoFit/>
          </a:bodyPr>
          <a:lstStyle/>
          <a:p>
            <a:pPr algn="ctr"/>
            <a:r>
              <a:rPr lang="en-US" sz="3600" b="1" dirty="0" err="1">
                <a:solidFill>
                  <a:srgbClr val="FF0000"/>
                </a:solidFill>
                <a:latin typeface="Times New Roman" pitchFamily="18" charset="0"/>
              </a:rPr>
              <a:t>Bạn</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hãy</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kể</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một</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số</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lợi</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ích</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bất</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lợi</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của</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việc</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xử</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lí</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bất</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hòa</a:t>
            </a:r>
            <a:r>
              <a:rPr lang="en-US" sz="3600" b="1" dirty="0">
                <a:solidFill>
                  <a:srgbClr val="FF0000"/>
                </a:solidFill>
                <a:latin typeface="Times New Roman" pitchFamily="18" charset="0"/>
              </a:rPr>
              <a:t>.</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5519" y="3048000"/>
            <a:ext cx="7006431" cy="4671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00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958182" y="1524000"/>
            <a:ext cx="8780337"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dirty="0" smtClean="0">
                <a:solidFill>
                  <a:srgbClr val="FF3399"/>
                </a:solidFill>
                <a:latin typeface="Times New Roman" pitchFamily="18" charset="0"/>
              </a:rPr>
              <a:t>3. </a:t>
            </a:r>
            <a:r>
              <a:rPr lang="en-US" sz="3600" b="1" u="sng" dirty="0" err="1" smtClean="0">
                <a:solidFill>
                  <a:srgbClr val="FF3399"/>
                </a:solidFill>
                <a:latin typeface="Times New Roman" pitchFamily="18" charset="0"/>
              </a:rPr>
              <a:t>Xử</a:t>
            </a:r>
            <a:r>
              <a:rPr lang="en-US" sz="3600" b="1" u="sng" dirty="0" smtClean="0">
                <a:solidFill>
                  <a:srgbClr val="FF3399"/>
                </a:solidFill>
                <a:latin typeface="Times New Roman" pitchFamily="18" charset="0"/>
              </a:rPr>
              <a:t> </a:t>
            </a:r>
            <a:r>
              <a:rPr lang="en-US" sz="3600" b="1" u="sng" dirty="0" err="1" smtClean="0">
                <a:solidFill>
                  <a:srgbClr val="FF3399"/>
                </a:solidFill>
                <a:latin typeface="Times New Roman" pitchFamily="18" charset="0"/>
              </a:rPr>
              <a:t>lí</a:t>
            </a:r>
            <a:r>
              <a:rPr lang="en-US" sz="3600" b="1" u="sng" dirty="0" smtClean="0">
                <a:solidFill>
                  <a:srgbClr val="FF3399"/>
                </a:solidFill>
                <a:latin typeface="Times New Roman" pitchFamily="18" charset="0"/>
              </a:rPr>
              <a:t> </a:t>
            </a:r>
            <a:r>
              <a:rPr lang="en-US" sz="3600" b="1" u="sng" dirty="0" err="1" smtClean="0">
                <a:solidFill>
                  <a:srgbClr val="FF3399"/>
                </a:solidFill>
                <a:latin typeface="Times New Roman" pitchFamily="18" charset="0"/>
              </a:rPr>
              <a:t>tình</a:t>
            </a:r>
            <a:r>
              <a:rPr lang="en-US" sz="3600" b="1" u="sng" dirty="0" smtClean="0">
                <a:solidFill>
                  <a:srgbClr val="FF3399"/>
                </a:solidFill>
                <a:latin typeface="Times New Roman" pitchFamily="18" charset="0"/>
              </a:rPr>
              <a:t> </a:t>
            </a:r>
            <a:r>
              <a:rPr lang="en-US" sz="3600" b="1" u="sng" dirty="0" err="1" smtClean="0">
                <a:solidFill>
                  <a:srgbClr val="FF3399"/>
                </a:solidFill>
                <a:latin typeface="Times New Roman" pitchFamily="18" charset="0"/>
              </a:rPr>
              <a:t>huống</a:t>
            </a:r>
            <a:r>
              <a:rPr lang="en-US" sz="3600" b="1" u="sng" dirty="0" smtClean="0">
                <a:solidFill>
                  <a:srgbClr val="FF3399"/>
                </a:solidFill>
                <a:latin typeface="Times New Roman" pitchFamily="18" charset="0"/>
              </a:rPr>
              <a:t>:</a:t>
            </a:r>
          </a:p>
        </p:txBody>
      </p:sp>
      <p:sp>
        <p:nvSpPr>
          <p:cNvPr id="14" name="Rectangle 13"/>
          <p:cNvSpPr/>
          <p:nvPr/>
        </p:nvSpPr>
        <p:spPr>
          <a:xfrm>
            <a:off x="7624484" y="2971800"/>
            <a:ext cx="8180330" cy="3970318"/>
          </a:xfrm>
          <a:prstGeom prst="rect">
            <a:avLst/>
          </a:prstGeom>
        </p:spPr>
        <p:txBody>
          <a:bodyPr wrap="square">
            <a:spAutoFit/>
          </a:bodyPr>
          <a:lstStyle/>
          <a:p>
            <a:pPr algn="just"/>
            <a:r>
              <a:rPr lang="nl-NL" sz="3600" b="1" dirty="0" smtClean="0">
                <a:solidFill>
                  <a:srgbClr val="0000FF"/>
                </a:solidFill>
                <a:latin typeface="Times New Roman" pitchFamily="18" charset="0"/>
                <a:cs typeface="Times New Roman" pitchFamily="18" charset="0"/>
              </a:rPr>
              <a:t>      Linh và Quang ngồi cùng bàn học từ đầu năm đến nay. Linh luôn gọn gàng, cẩn thận. Còn Quang hay bày bừa, không ngăn nắp. Khi Linh góp ý, Quang tỏ ra khó chịu. Thấy vậy, Linh bảo: “Tớ muốn cậu gọn gàng, ngăn nắp hơn nên mới góp ý.”. Quang dần hiểu ra.</a:t>
            </a:r>
            <a:endParaRPr lang="en-US" sz="3600" b="1" dirty="0">
              <a:solidFill>
                <a:srgbClr val="0000FF"/>
              </a:solidFill>
              <a:latin typeface="Times New Roman" pitchFamily="18" charset="0"/>
              <a:cs typeface="Times New Roman" pitchFamily="18" charset="0"/>
            </a:endParaRPr>
          </a:p>
        </p:txBody>
      </p:sp>
      <p:sp>
        <p:nvSpPr>
          <p:cNvPr id="15" name="Rectangle 14"/>
          <p:cNvSpPr/>
          <p:nvPr/>
        </p:nvSpPr>
        <p:spPr>
          <a:xfrm>
            <a:off x="1500596" y="7306995"/>
            <a:ext cx="13914942" cy="646331"/>
          </a:xfrm>
          <a:prstGeom prst="rect">
            <a:avLst/>
          </a:prstGeom>
        </p:spPr>
        <p:txBody>
          <a:bodyPr wrap="square">
            <a:spAutoFit/>
          </a:bodyPr>
          <a:lstStyle/>
          <a:p>
            <a:r>
              <a:rPr lang="nl-NL" sz="3600" b="1" dirty="0" smtClean="0">
                <a:solidFill>
                  <a:srgbClr val="FF0000"/>
                </a:solidFill>
                <a:latin typeface="Times New Roman" pitchFamily="18" charset="0"/>
                <a:cs typeface="Times New Roman" pitchFamily="18" charset="0"/>
              </a:rPr>
              <a:t>a. Em hãy cho biết giữa các bạn đã xảy ra bất hòa gì?</a:t>
            </a:r>
            <a:endParaRPr lang="en-US" sz="3600" dirty="0">
              <a:solidFill>
                <a:srgbClr val="FF0000"/>
              </a:solidFill>
            </a:endParaRPr>
          </a:p>
        </p:txBody>
      </p:sp>
      <p:sp>
        <p:nvSpPr>
          <p:cNvPr id="16" name="Text Box 14"/>
          <p:cNvSpPr txBox="1">
            <a:spLocks noChangeArrowheads="1"/>
          </p:cNvSpPr>
          <p:nvPr/>
        </p:nvSpPr>
        <p:spPr bwMode="auto">
          <a:xfrm>
            <a:off x="1500596" y="2209800"/>
            <a:ext cx="8780337"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dirty="0" err="1" smtClean="0">
                <a:solidFill>
                  <a:srgbClr val="FF0000"/>
                </a:solidFill>
                <a:latin typeface="Times New Roman" pitchFamily="18" charset="0"/>
              </a:rPr>
              <a:t>Đọc</a:t>
            </a: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tình</a:t>
            </a: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huống</a:t>
            </a: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và</a:t>
            </a: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thực</a:t>
            </a: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hiện</a:t>
            </a: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theo</a:t>
            </a: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yêu</a:t>
            </a: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cầu</a:t>
            </a:r>
            <a:r>
              <a:rPr lang="en-US" sz="3600" b="1" dirty="0" smtClean="0">
                <a:solidFill>
                  <a:srgbClr val="FF0000"/>
                </a:solidFill>
                <a:latin typeface="Times New Roman" pitchFamily="18"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963" y="2993470"/>
            <a:ext cx="6248400" cy="416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1500596" y="8040469"/>
            <a:ext cx="13914942" cy="646331"/>
          </a:xfrm>
          <a:prstGeom prst="rect">
            <a:avLst/>
          </a:prstGeom>
        </p:spPr>
        <p:txBody>
          <a:bodyPr wrap="square">
            <a:spAutoFit/>
          </a:bodyPr>
          <a:lstStyle/>
          <a:p>
            <a:r>
              <a:rPr lang="nl-NL" sz="3600" b="1" dirty="0">
                <a:solidFill>
                  <a:srgbClr val="FF0000"/>
                </a:solidFill>
                <a:latin typeface="Times New Roman" pitchFamily="18" charset="0"/>
                <a:cs typeface="Times New Roman" pitchFamily="18" charset="0"/>
              </a:rPr>
              <a:t>b</a:t>
            </a:r>
            <a:r>
              <a:rPr lang="nl-NL" sz="3600" b="1" dirty="0" smtClean="0">
                <a:solidFill>
                  <a:srgbClr val="FF0000"/>
                </a:solidFill>
                <a:latin typeface="Times New Roman" pitchFamily="18" charset="0"/>
                <a:cs typeface="Times New Roman" pitchFamily="18" charset="0"/>
              </a:rPr>
              <a:t>. Em hãy nêu lợi ích khi hai bạn đã xử lí bất hòa với nhau.</a:t>
            </a:r>
            <a:endParaRPr lang="en-US" sz="3600" dirty="0">
              <a:solidFill>
                <a:srgbClr val="FF0000"/>
              </a:solidFill>
            </a:endParaRPr>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958182" y="1524000"/>
            <a:ext cx="8780337"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en-US" sz="3600" b="1" u="sng" dirty="0" smtClean="0">
                <a:solidFill>
                  <a:srgbClr val="FF3399"/>
                </a:solidFill>
                <a:latin typeface="Times New Roman" pitchFamily="18" charset="0"/>
              </a:rPr>
              <a:t>3. </a:t>
            </a:r>
            <a:r>
              <a:rPr lang="en-US" sz="3600" b="1" u="sng" dirty="0" err="1" smtClean="0">
                <a:solidFill>
                  <a:srgbClr val="FF3399"/>
                </a:solidFill>
                <a:latin typeface="Times New Roman" pitchFamily="18" charset="0"/>
              </a:rPr>
              <a:t>Xử</a:t>
            </a:r>
            <a:r>
              <a:rPr lang="en-US" sz="3600" b="1" u="sng" dirty="0" smtClean="0">
                <a:solidFill>
                  <a:srgbClr val="FF3399"/>
                </a:solidFill>
                <a:latin typeface="Times New Roman" pitchFamily="18" charset="0"/>
              </a:rPr>
              <a:t> </a:t>
            </a:r>
            <a:r>
              <a:rPr lang="en-US" sz="3600" b="1" u="sng" dirty="0" err="1" smtClean="0">
                <a:solidFill>
                  <a:srgbClr val="FF3399"/>
                </a:solidFill>
                <a:latin typeface="Times New Roman" pitchFamily="18" charset="0"/>
              </a:rPr>
              <a:t>lí</a:t>
            </a:r>
            <a:r>
              <a:rPr lang="en-US" sz="3600" b="1" u="sng" dirty="0" smtClean="0">
                <a:solidFill>
                  <a:srgbClr val="FF3399"/>
                </a:solidFill>
                <a:latin typeface="Times New Roman" pitchFamily="18" charset="0"/>
              </a:rPr>
              <a:t> </a:t>
            </a:r>
            <a:r>
              <a:rPr lang="en-US" sz="3600" b="1" u="sng" dirty="0" err="1" smtClean="0">
                <a:solidFill>
                  <a:srgbClr val="FF3399"/>
                </a:solidFill>
                <a:latin typeface="Times New Roman" pitchFamily="18" charset="0"/>
              </a:rPr>
              <a:t>tình</a:t>
            </a:r>
            <a:r>
              <a:rPr lang="en-US" sz="3600" b="1" u="sng" dirty="0" smtClean="0">
                <a:solidFill>
                  <a:srgbClr val="FF3399"/>
                </a:solidFill>
                <a:latin typeface="Times New Roman" pitchFamily="18" charset="0"/>
              </a:rPr>
              <a:t> </a:t>
            </a:r>
            <a:r>
              <a:rPr lang="en-US" sz="3600" b="1" u="sng" dirty="0" err="1" smtClean="0">
                <a:solidFill>
                  <a:srgbClr val="FF3399"/>
                </a:solidFill>
                <a:latin typeface="Times New Roman" pitchFamily="18" charset="0"/>
              </a:rPr>
              <a:t>huống</a:t>
            </a:r>
            <a:r>
              <a:rPr lang="en-US" sz="3600" b="1" u="sng" dirty="0" smtClean="0">
                <a:solidFill>
                  <a:srgbClr val="FF3399"/>
                </a:solidFill>
                <a:latin typeface="Times New Roman" pitchFamily="18" charset="0"/>
              </a:rPr>
              <a:t>:</a:t>
            </a:r>
          </a:p>
        </p:txBody>
      </p:sp>
      <p:sp>
        <p:nvSpPr>
          <p:cNvPr id="14" name="Rectangle 13"/>
          <p:cNvSpPr/>
          <p:nvPr/>
        </p:nvSpPr>
        <p:spPr>
          <a:xfrm>
            <a:off x="7624484" y="4109105"/>
            <a:ext cx="8180330" cy="1754326"/>
          </a:xfrm>
          <a:prstGeom prst="rect">
            <a:avLst/>
          </a:prstGeom>
          <a:solidFill>
            <a:schemeClr val="bg1"/>
          </a:solidFill>
        </p:spPr>
        <p:txBody>
          <a:bodyPr wrap="square">
            <a:spAutoFit/>
          </a:bodyPr>
          <a:lstStyle/>
          <a:p>
            <a:pPr algn="just"/>
            <a:r>
              <a:rPr lang="nl-NL" sz="3600" b="1" dirty="0" smtClean="0">
                <a:solidFill>
                  <a:srgbClr val="0000FF"/>
                </a:solidFill>
                <a:latin typeface="Times New Roman" pitchFamily="18" charset="0"/>
                <a:cs typeface="Times New Roman" pitchFamily="18" charset="0"/>
              </a:rPr>
              <a:t>      </a:t>
            </a:r>
            <a:r>
              <a:rPr lang="nl-NL" sz="3600" b="1" dirty="0">
                <a:solidFill>
                  <a:srgbClr val="0000FF"/>
                </a:solidFill>
                <a:latin typeface="Times New Roman" pitchFamily="18" charset="0"/>
                <a:cs typeface="Times New Roman" pitchFamily="18" charset="0"/>
              </a:rPr>
              <a:t>Linh thấy Quang để đồ dùng bừa bãi nên góp ý nhưng Quang lại khó chịu về điều đó.</a:t>
            </a:r>
            <a:endParaRPr lang="en-US" sz="3600" b="1" dirty="0">
              <a:solidFill>
                <a:srgbClr val="0000FF"/>
              </a:solidFill>
              <a:latin typeface="Times New Roman" pitchFamily="18" charset="0"/>
              <a:cs typeface="Times New Roman" pitchFamily="18" charset="0"/>
            </a:endParaRPr>
          </a:p>
        </p:txBody>
      </p:sp>
      <p:sp>
        <p:nvSpPr>
          <p:cNvPr id="15" name="Rectangle 14"/>
          <p:cNvSpPr/>
          <p:nvPr/>
        </p:nvSpPr>
        <p:spPr>
          <a:xfrm>
            <a:off x="7624484" y="2895600"/>
            <a:ext cx="8180330" cy="1200329"/>
          </a:xfrm>
          <a:prstGeom prst="rect">
            <a:avLst/>
          </a:prstGeom>
          <a:solidFill>
            <a:schemeClr val="bg1"/>
          </a:solidFill>
        </p:spPr>
        <p:txBody>
          <a:bodyPr wrap="square">
            <a:spAutoFit/>
          </a:bodyPr>
          <a:lstStyle/>
          <a:p>
            <a:pPr algn="just"/>
            <a:r>
              <a:rPr lang="nl-NL" sz="3600" b="1" dirty="0" smtClean="0">
                <a:solidFill>
                  <a:srgbClr val="FF0000"/>
                </a:solidFill>
                <a:latin typeface="Times New Roman" pitchFamily="18" charset="0"/>
                <a:cs typeface="Times New Roman" pitchFamily="18" charset="0"/>
              </a:rPr>
              <a:t>      a. Em hãy cho biết giữa các bạn đã xảy ra bất hòa gì?</a:t>
            </a:r>
            <a:endParaRPr lang="en-US" sz="3600" dirty="0">
              <a:solidFill>
                <a:srgbClr val="FF0000"/>
              </a:solidFill>
            </a:endParaRPr>
          </a:p>
        </p:txBody>
      </p:sp>
      <p:sp>
        <p:nvSpPr>
          <p:cNvPr id="16" name="Text Box 14"/>
          <p:cNvSpPr txBox="1">
            <a:spLocks noChangeArrowheads="1"/>
          </p:cNvSpPr>
          <p:nvPr/>
        </p:nvSpPr>
        <p:spPr bwMode="auto">
          <a:xfrm>
            <a:off x="1500596" y="2209800"/>
            <a:ext cx="8780337"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en-US" sz="3600" b="1" dirty="0" err="1" smtClean="0">
                <a:solidFill>
                  <a:srgbClr val="FF0000"/>
                </a:solidFill>
                <a:latin typeface="Times New Roman" pitchFamily="18" charset="0"/>
              </a:rPr>
              <a:t>Đọc</a:t>
            </a: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tình</a:t>
            </a: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huống</a:t>
            </a: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và</a:t>
            </a: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thực</a:t>
            </a: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hiện</a:t>
            </a: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theo</a:t>
            </a: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yêu</a:t>
            </a: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cầu</a:t>
            </a:r>
            <a:r>
              <a:rPr lang="en-US" sz="3600" b="1" dirty="0" smtClean="0">
                <a:solidFill>
                  <a:srgbClr val="FF0000"/>
                </a:solidFill>
                <a:latin typeface="Times New Roman" pitchFamily="18"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963" y="3657600"/>
            <a:ext cx="6248400" cy="416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624484" y="5876607"/>
            <a:ext cx="8180330" cy="1200329"/>
          </a:xfrm>
          <a:prstGeom prst="rect">
            <a:avLst/>
          </a:prstGeom>
          <a:solidFill>
            <a:schemeClr val="bg1"/>
          </a:solidFill>
        </p:spPr>
        <p:txBody>
          <a:bodyPr wrap="square">
            <a:spAutoFit/>
          </a:bodyPr>
          <a:lstStyle/>
          <a:p>
            <a:r>
              <a:rPr lang="nl-NL" sz="3600" b="1" dirty="0" smtClean="0">
                <a:solidFill>
                  <a:srgbClr val="FF0000"/>
                </a:solidFill>
                <a:latin typeface="Times New Roman" pitchFamily="18" charset="0"/>
                <a:cs typeface="Times New Roman" pitchFamily="18" charset="0"/>
              </a:rPr>
              <a:t>      b. Em hãy nêu lợi ích khi hai bạn đã xử lí bất hòa với nhau.</a:t>
            </a:r>
            <a:endParaRPr lang="en-US" sz="3600" dirty="0">
              <a:solidFill>
                <a:srgbClr val="FF0000"/>
              </a:solidFill>
            </a:endParaRPr>
          </a:p>
        </p:txBody>
      </p:sp>
      <p:sp>
        <p:nvSpPr>
          <p:cNvPr id="18" name="Rectangle 17"/>
          <p:cNvSpPr/>
          <p:nvPr/>
        </p:nvSpPr>
        <p:spPr>
          <a:xfrm>
            <a:off x="7624484" y="7090113"/>
            <a:ext cx="8180330" cy="1754326"/>
          </a:xfrm>
          <a:prstGeom prst="rect">
            <a:avLst/>
          </a:prstGeom>
          <a:solidFill>
            <a:schemeClr val="bg1"/>
          </a:solidFill>
        </p:spPr>
        <p:txBody>
          <a:bodyPr wrap="square">
            <a:spAutoFit/>
          </a:bodyPr>
          <a:lstStyle/>
          <a:p>
            <a:pPr algn="just"/>
            <a:r>
              <a:rPr lang="nl-NL" sz="3600" b="1" dirty="0" smtClean="0">
                <a:solidFill>
                  <a:srgbClr val="0000FF"/>
                </a:solidFill>
                <a:latin typeface="Times New Roman" pitchFamily="18" charset="0"/>
                <a:cs typeface="Times New Roman" pitchFamily="18" charset="0"/>
              </a:rPr>
              <a:t>      </a:t>
            </a:r>
            <a:r>
              <a:rPr lang="nl-NL" sz="3600" b="1" dirty="0">
                <a:solidFill>
                  <a:srgbClr val="0000FF"/>
                </a:solidFill>
                <a:latin typeface="Times New Roman" pitchFamily="18" charset="0"/>
                <a:cs typeface="Times New Roman" pitchFamily="18" charset="0"/>
              </a:rPr>
              <a:t>Quang đã hiểu ra là vì Linh muốn tốt cho mình. Từ đó hai bạn đã hiểu nhau, tình bạn trở nên thân thiết hơn.</a:t>
            </a:r>
            <a:endParaRPr lang="en-US" sz="36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12431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1508919" y="2286000"/>
            <a:ext cx="13775753"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50000"/>
              </a:lnSpc>
            </a:pPr>
            <a:r>
              <a:rPr lang="en-US" sz="3600" b="1" dirty="0" smtClean="0">
                <a:solidFill>
                  <a:srgbClr val="FF0000"/>
                </a:solidFill>
                <a:latin typeface="Times New Roman" pitchFamily="18" charset="0"/>
              </a:rPr>
              <a:t>1. </a:t>
            </a:r>
            <a:r>
              <a:rPr lang="nl-NL" sz="3600" b="1" dirty="0">
                <a:solidFill>
                  <a:srgbClr val="FF0000"/>
                </a:solidFill>
                <a:latin typeface="Times New Roman" pitchFamily="18" charset="0"/>
              </a:rPr>
              <a:t>Em hãy chia sẻ về một lần em đã xử lí được bất hòa với bạn bè và lợi ích của việc </a:t>
            </a:r>
            <a:r>
              <a:rPr lang="nl-NL" sz="3600" b="1" dirty="0" smtClean="0">
                <a:solidFill>
                  <a:srgbClr val="FF0000"/>
                </a:solidFill>
                <a:latin typeface="Times New Roman" pitchFamily="18" charset="0"/>
              </a:rPr>
              <a:t>xử </a:t>
            </a:r>
            <a:r>
              <a:rPr lang="nl-NL" sz="3600" b="1" dirty="0">
                <a:solidFill>
                  <a:srgbClr val="FF0000"/>
                </a:solidFill>
                <a:latin typeface="Times New Roman" pitchFamily="18" charset="0"/>
              </a:rPr>
              <a:t>lí bất hòa đó.</a:t>
            </a:r>
            <a:endParaRPr lang="en-US" sz="3600" b="1" dirty="0">
              <a:solidFill>
                <a:srgbClr val="FF0000"/>
              </a:solidFill>
              <a:latin typeface="Times New Roman" pitchFamily="18" charset="0"/>
            </a:endParaRPr>
          </a:p>
        </p:txBody>
      </p:sp>
      <p:sp>
        <p:nvSpPr>
          <p:cNvPr id="6" name="Text Box 14"/>
          <p:cNvSpPr txBox="1">
            <a:spLocks noChangeArrowheads="1"/>
          </p:cNvSpPr>
          <p:nvPr/>
        </p:nvSpPr>
        <p:spPr bwMode="auto">
          <a:xfrm>
            <a:off x="958182" y="1524000"/>
            <a:ext cx="8780337"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en-US" sz="3600" b="1" u="sng" dirty="0">
                <a:solidFill>
                  <a:srgbClr val="FF3399"/>
                </a:solidFill>
                <a:latin typeface="Times New Roman" pitchFamily="18" charset="0"/>
              </a:rPr>
              <a:t>3</a:t>
            </a:r>
            <a:r>
              <a:rPr lang="en-US" sz="3600" b="1" u="sng" dirty="0" smtClean="0">
                <a:solidFill>
                  <a:srgbClr val="FF3399"/>
                </a:solidFill>
                <a:latin typeface="Times New Roman" pitchFamily="18" charset="0"/>
              </a:rPr>
              <a:t>. </a:t>
            </a:r>
            <a:r>
              <a:rPr lang="en-US" sz="3600" b="1" u="sng" dirty="0" err="1" smtClean="0">
                <a:solidFill>
                  <a:srgbClr val="FF3399"/>
                </a:solidFill>
                <a:latin typeface="Times New Roman" pitchFamily="18" charset="0"/>
              </a:rPr>
              <a:t>Vận</a:t>
            </a:r>
            <a:r>
              <a:rPr lang="en-US" sz="3600" b="1" u="sng" dirty="0" smtClean="0">
                <a:solidFill>
                  <a:srgbClr val="FF3399"/>
                </a:solidFill>
                <a:latin typeface="Times New Roman" pitchFamily="18" charset="0"/>
              </a:rPr>
              <a:t> </a:t>
            </a:r>
            <a:r>
              <a:rPr lang="en-US" sz="3600" b="1" u="sng" dirty="0" err="1" smtClean="0">
                <a:solidFill>
                  <a:srgbClr val="FF3399"/>
                </a:solidFill>
                <a:latin typeface="Times New Roman" pitchFamily="18" charset="0"/>
              </a:rPr>
              <a:t>dụng</a:t>
            </a:r>
            <a:r>
              <a:rPr lang="en-US" sz="3600" b="1" u="sng" dirty="0" smtClean="0">
                <a:solidFill>
                  <a:srgbClr val="FF3399"/>
                </a:solidFill>
                <a:latin typeface="Times New Roman" pitchFamily="18" charset="0"/>
              </a:rPr>
              <a:t>:</a:t>
            </a:r>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519" y="4572000"/>
            <a:ext cx="5715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descr="Blog Tâm Sự TV - Bạn bè thật sự là cãi nhau để hiểu nhau nhiều hơn chứ  không để mất nhau (y) | Facebook"/>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9052719" y="3733800"/>
            <a:ext cx="4999324" cy="499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61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fade">
                                      <p:cBhvr>
                                        <p:cTn id="17" dur="500"/>
                                        <p:tgtEl>
                                          <p:spTgt spid="4101"/>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4103"/>
                                        </p:tgtEl>
                                        <p:attrNameLst>
                                          <p:attrName>style.visibility</p:attrName>
                                        </p:attrNameLst>
                                      </p:cBhvr>
                                      <p:to>
                                        <p:strVal val="visible"/>
                                      </p:to>
                                    </p:set>
                                    <p:animEffect transition="in" filter="fade">
                                      <p:cBhvr>
                                        <p:cTn id="21"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889920" y="2401669"/>
            <a:ext cx="12954000" cy="1200329"/>
          </a:xfrm>
          <a:prstGeom prst="rect">
            <a:avLst/>
          </a:prstGeom>
        </p:spPr>
        <p:txBody>
          <a:bodyPr wrap="square">
            <a:spAutoFit/>
          </a:bodyPr>
          <a:lstStyle/>
          <a:p>
            <a:pPr algn="just"/>
            <a:r>
              <a:rPr lang="en-US" sz="3600" b="1" dirty="0" smtClean="0">
                <a:latin typeface="Times New Roman" pitchFamily="18" charset="0"/>
                <a:ea typeface="Tahoma" pitchFamily="34" charset="0"/>
                <a:cs typeface="Times New Roman" pitchFamily="18" charset="0"/>
              </a:rPr>
              <a:t>2. </a:t>
            </a:r>
            <a:r>
              <a:rPr lang="en-US" sz="3600" b="1" dirty="0" err="1" smtClean="0">
                <a:latin typeface="Times New Roman" pitchFamily="18" charset="0"/>
                <a:ea typeface="Tahoma" pitchFamily="34" charset="0"/>
                <a:cs typeface="Times New Roman" pitchFamily="18" charset="0"/>
              </a:rPr>
              <a:t>Viết</a:t>
            </a:r>
            <a:r>
              <a:rPr lang="en-US" sz="3600" b="1" dirty="0" smtClean="0">
                <a:latin typeface="Times New Roman" pitchFamily="18" charset="0"/>
                <a:ea typeface="Tahoma" pitchFamily="34" charset="0"/>
                <a:cs typeface="Times New Roman" pitchFamily="18" charset="0"/>
              </a:rPr>
              <a:t> </a:t>
            </a:r>
            <a:r>
              <a:rPr lang="en-US" sz="3600" b="1" dirty="0" err="1" smtClean="0">
                <a:latin typeface="Times New Roman" pitchFamily="18" charset="0"/>
                <a:ea typeface="Tahoma" pitchFamily="34" charset="0"/>
                <a:cs typeface="Times New Roman" pitchFamily="18" charset="0"/>
              </a:rPr>
              <a:t>và</a:t>
            </a:r>
            <a:r>
              <a:rPr lang="en-US" sz="3600" b="1" dirty="0" smtClean="0">
                <a:latin typeface="Times New Roman" pitchFamily="18" charset="0"/>
                <a:ea typeface="Tahoma" pitchFamily="34" charset="0"/>
                <a:cs typeface="Times New Roman" pitchFamily="18" charset="0"/>
              </a:rPr>
              <a:t> </a:t>
            </a:r>
            <a:r>
              <a:rPr lang="en-US" sz="3600" b="1" dirty="0" err="1" smtClean="0">
                <a:latin typeface="Times New Roman" pitchFamily="18" charset="0"/>
                <a:ea typeface="Tahoma" pitchFamily="34" charset="0"/>
                <a:cs typeface="Times New Roman" pitchFamily="18" charset="0"/>
              </a:rPr>
              <a:t>trang</a:t>
            </a:r>
            <a:r>
              <a:rPr lang="en-US" sz="3600" b="1" dirty="0" smtClean="0">
                <a:latin typeface="Times New Roman" pitchFamily="18" charset="0"/>
                <a:ea typeface="Tahoma" pitchFamily="34" charset="0"/>
                <a:cs typeface="Times New Roman" pitchFamily="18" charset="0"/>
              </a:rPr>
              <a:t> </a:t>
            </a:r>
            <a:r>
              <a:rPr lang="en-US" sz="3600" b="1" dirty="0" err="1" smtClean="0">
                <a:latin typeface="Times New Roman" pitchFamily="18" charset="0"/>
                <a:ea typeface="Tahoma" pitchFamily="34" charset="0"/>
                <a:cs typeface="Times New Roman" pitchFamily="18" charset="0"/>
              </a:rPr>
              <a:t>trí</a:t>
            </a:r>
            <a:r>
              <a:rPr lang="en-US" sz="3600" b="1" dirty="0" smtClean="0">
                <a:latin typeface="Times New Roman" pitchFamily="18" charset="0"/>
                <a:ea typeface="Tahoma" pitchFamily="34" charset="0"/>
                <a:cs typeface="Times New Roman" pitchFamily="18" charset="0"/>
              </a:rPr>
              <a:t> </a:t>
            </a:r>
            <a:r>
              <a:rPr lang="en-US" sz="3600" b="1" dirty="0" err="1" smtClean="0">
                <a:latin typeface="Times New Roman" pitchFamily="18" charset="0"/>
                <a:ea typeface="Tahoma" pitchFamily="34" charset="0"/>
                <a:cs typeface="Times New Roman" pitchFamily="18" charset="0"/>
              </a:rPr>
              <a:t>một</a:t>
            </a:r>
            <a:r>
              <a:rPr lang="en-US" sz="3600" b="1" dirty="0" smtClean="0">
                <a:latin typeface="Times New Roman" pitchFamily="18" charset="0"/>
                <a:ea typeface="Tahoma" pitchFamily="34" charset="0"/>
                <a:cs typeface="Times New Roman" pitchFamily="18" charset="0"/>
              </a:rPr>
              <a:t> </a:t>
            </a:r>
            <a:r>
              <a:rPr lang="en-US" sz="3600" b="1" dirty="0" err="1" smtClean="0">
                <a:latin typeface="Times New Roman" pitchFamily="18" charset="0"/>
                <a:ea typeface="Tahoma" pitchFamily="34" charset="0"/>
                <a:cs typeface="Times New Roman" pitchFamily="18" charset="0"/>
              </a:rPr>
              <a:t>thông</a:t>
            </a:r>
            <a:r>
              <a:rPr lang="en-US" sz="3600" b="1" dirty="0" smtClean="0">
                <a:latin typeface="Times New Roman" pitchFamily="18" charset="0"/>
                <a:ea typeface="Tahoma" pitchFamily="34" charset="0"/>
                <a:cs typeface="Times New Roman" pitchFamily="18" charset="0"/>
              </a:rPr>
              <a:t> </a:t>
            </a:r>
            <a:r>
              <a:rPr lang="en-US" sz="3600" b="1" dirty="0" err="1" smtClean="0">
                <a:latin typeface="Times New Roman" pitchFamily="18" charset="0"/>
                <a:ea typeface="Tahoma" pitchFamily="34" charset="0"/>
                <a:cs typeface="Times New Roman" pitchFamily="18" charset="0"/>
              </a:rPr>
              <a:t>điệp</a:t>
            </a:r>
            <a:r>
              <a:rPr lang="en-US" sz="3600" b="1" dirty="0" smtClean="0">
                <a:latin typeface="Times New Roman" pitchFamily="18" charset="0"/>
                <a:ea typeface="Tahoma" pitchFamily="34" charset="0"/>
                <a:cs typeface="Times New Roman" pitchFamily="18" charset="0"/>
              </a:rPr>
              <a:t> </a:t>
            </a:r>
            <a:r>
              <a:rPr lang="en-US" sz="3600" b="1" dirty="0" err="1" smtClean="0">
                <a:latin typeface="Times New Roman" pitchFamily="18" charset="0"/>
                <a:ea typeface="Tahoma" pitchFamily="34" charset="0"/>
                <a:cs typeface="Times New Roman" pitchFamily="18" charset="0"/>
              </a:rPr>
              <a:t>về</a:t>
            </a:r>
            <a:r>
              <a:rPr lang="en-US" sz="3600" b="1" dirty="0" smtClean="0">
                <a:latin typeface="Times New Roman" pitchFamily="18" charset="0"/>
                <a:ea typeface="Tahoma" pitchFamily="34" charset="0"/>
                <a:cs typeface="Times New Roman" pitchFamily="18" charset="0"/>
              </a:rPr>
              <a:t> </a:t>
            </a:r>
            <a:r>
              <a:rPr lang="en-US" sz="3600" b="1" dirty="0" err="1" smtClean="0">
                <a:latin typeface="Times New Roman" pitchFamily="18" charset="0"/>
                <a:ea typeface="Tahoma" pitchFamily="34" charset="0"/>
                <a:cs typeface="Times New Roman" pitchFamily="18" charset="0"/>
              </a:rPr>
              <a:t>lợi</a:t>
            </a:r>
            <a:r>
              <a:rPr lang="en-US" sz="3600" b="1" dirty="0" smtClean="0">
                <a:latin typeface="Times New Roman" pitchFamily="18" charset="0"/>
                <a:ea typeface="Tahoma" pitchFamily="34" charset="0"/>
                <a:cs typeface="Times New Roman" pitchFamily="18" charset="0"/>
              </a:rPr>
              <a:t> </a:t>
            </a:r>
            <a:r>
              <a:rPr lang="en-US" sz="3600" b="1" dirty="0" err="1" smtClean="0">
                <a:latin typeface="Times New Roman" pitchFamily="18" charset="0"/>
                <a:ea typeface="Tahoma" pitchFamily="34" charset="0"/>
                <a:cs typeface="Times New Roman" pitchFamily="18" charset="0"/>
              </a:rPr>
              <a:t>ích</a:t>
            </a:r>
            <a:r>
              <a:rPr lang="en-US" sz="3600" b="1" dirty="0" smtClean="0">
                <a:latin typeface="Times New Roman" pitchFamily="18" charset="0"/>
                <a:ea typeface="Tahoma" pitchFamily="34" charset="0"/>
                <a:cs typeface="Times New Roman" pitchFamily="18" charset="0"/>
              </a:rPr>
              <a:t> </a:t>
            </a:r>
            <a:r>
              <a:rPr lang="en-US" sz="3600" b="1" dirty="0" err="1" smtClean="0">
                <a:latin typeface="Times New Roman" pitchFamily="18" charset="0"/>
                <a:ea typeface="Tahoma" pitchFamily="34" charset="0"/>
                <a:cs typeface="Times New Roman" pitchFamily="18" charset="0"/>
              </a:rPr>
              <a:t>của</a:t>
            </a:r>
            <a:r>
              <a:rPr lang="en-US" sz="3600" b="1" dirty="0" smtClean="0">
                <a:latin typeface="Times New Roman" pitchFamily="18" charset="0"/>
                <a:ea typeface="Tahoma" pitchFamily="34" charset="0"/>
                <a:cs typeface="Times New Roman" pitchFamily="18" charset="0"/>
              </a:rPr>
              <a:t> </a:t>
            </a:r>
            <a:r>
              <a:rPr lang="en-US" sz="3600" b="1" dirty="0" err="1" smtClean="0">
                <a:latin typeface="Times New Roman" pitchFamily="18" charset="0"/>
                <a:ea typeface="Tahoma" pitchFamily="34" charset="0"/>
                <a:cs typeface="Times New Roman" pitchFamily="18" charset="0"/>
              </a:rPr>
              <a:t>việc</a:t>
            </a:r>
            <a:r>
              <a:rPr lang="en-US" sz="3600" b="1" dirty="0" smtClean="0">
                <a:latin typeface="Times New Roman" pitchFamily="18" charset="0"/>
                <a:ea typeface="Tahoma" pitchFamily="34" charset="0"/>
                <a:cs typeface="Times New Roman" pitchFamily="18" charset="0"/>
              </a:rPr>
              <a:t> </a:t>
            </a:r>
            <a:r>
              <a:rPr lang="en-US" sz="3600" b="1" dirty="0" err="1" smtClean="0">
                <a:latin typeface="Times New Roman" pitchFamily="18" charset="0"/>
                <a:ea typeface="Tahoma" pitchFamily="34" charset="0"/>
                <a:cs typeface="Times New Roman" pitchFamily="18" charset="0"/>
              </a:rPr>
              <a:t>xử</a:t>
            </a:r>
            <a:r>
              <a:rPr lang="en-US" sz="3600" b="1" dirty="0" smtClean="0">
                <a:latin typeface="Times New Roman" pitchFamily="18" charset="0"/>
                <a:ea typeface="Tahoma" pitchFamily="34" charset="0"/>
                <a:cs typeface="Times New Roman" pitchFamily="18" charset="0"/>
              </a:rPr>
              <a:t> </a:t>
            </a:r>
            <a:r>
              <a:rPr lang="en-US" sz="3600" b="1" dirty="0" err="1" smtClean="0">
                <a:latin typeface="Times New Roman" pitchFamily="18" charset="0"/>
                <a:ea typeface="Tahoma" pitchFamily="34" charset="0"/>
                <a:cs typeface="Times New Roman" pitchFamily="18" charset="0"/>
              </a:rPr>
              <a:t>lí</a:t>
            </a:r>
            <a:r>
              <a:rPr lang="en-US" sz="3600" b="1" dirty="0" smtClean="0">
                <a:latin typeface="Times New Roman" pitchFamily="18" charset="0"/>
                <a:ea typeface="Tahoma" pitchFamily="34" charset="0"/>
                <a:cs typeface="Times New Roman" pitchFamily="18" charset="0"/>
              </a:rPr>
              <a:t> </a:t>
            </a:r>
            <a:r>
              <a:rPr lang="en-US" sz="3600" b="1" dirty="0" err="1" smtClean="0">
                <a:latin typeface="Times New Roman" pitchFamily="18" charset="0"/>
                <a:ea typeface="Tahoma" pitchFamily="34" charset="0"/>
                <a:cs typeface="Times New Roman" pitchFamily="18" charset="0"/>
              </a:rPr>
              <a:t>bất</a:t>
            </a:r>
            <a:r>
              <a:rPr lang="en-US" sz="3600" b="1" dirty="0" smtClean="0">
                <a:latin typeface="Times New Roman" pitchFamily="18" charset="0"/>
                <a:ea typeface="Tahoma" pitchFamily="34" charset="0"/>
                <a:cs typeface="Times New Roman" pitchFamily="18" charset="0"/>
              </a:rPr>
              <a:t> </a:t>
            </a:r>
            <a:r>
              <a:rPr lang="en-US" sz="3600" b="1" dirty="0" err="1" smtClean="0">
                <a:latin typeface="Times New Roman" pitchFamily="18" charset="0"/>
                <a:ea typeface="Tahoma" pitchFamily="34" charset="0"/>
                <a:cs typeface="Times New Roman" pitchFamily="18" charset="0"/>
              </a:rPr>
              <a:t>hòa</a:t>
            </a:r>
            <a:r>
              <a:rPr lang="en-US" sz="3600" b="1" dirty="0" smtClean="0">
                <a:latin typeface="Times New Roman" pitchFamily="18" charset="0"/>
                <a:ea typeface="Tahoma" pitchFamily="34" charset="0"/>
                <a:cs typeface="Times New Roman" pitchFamily="18" charset="0"/>
              </a:rPr>
              <a:t> </a:t>
            </a:r>
            <a:r>
              <a:rPr lang="en-US" sz="3600" b="1" dirty="0" err="1" smtClean="0">
                <a:latin typeface="Times New Roman" pitchFamily="18" charset="0"/>
                <a:ea typeface="Tahoma" pitchFamily="34" charset="0"/>
                <a:cs typeface="Times New Roman" pitchFamily="18" charset="0"/>
              </a:rPr>
              <a:t>với</a:t>
            </a:r>
            <a:r>
              <a:rPr lang="en-US" sz="3600" b="1" dirty="0" smtClean="0">
                <a:latin typeface="Times New Roman" pitchFamily="18" charset="0"/>
                <a:ea typeface="Tahoma" pitchFamily="34" charset="0"/>
                <a:cs typeface="Times New Roman" pitchFamily="18" charset="0"/>
              </a:rPr>
              <a:t> </a:t>
            </a:r>
            <a:r>
              <a:rPr lang="en-US" sz="3600" b="1" dirty="0" err="1" smtClean="0">
                <a:latin typeface="Times New Roman" pitchFamily="18" charset="0"/>
                <a:ea typeface="Tahoma" pitchFamily="34" charset="0"/>
                <a:cs typeface="Times New Roman" pitchFamily="18" charset="0"/>
              </a:rPr>
              <a:t>bạn</a:t>
            </a:r>
            <a:r>
              <a:rPr lang="en-US" sz="3600" b="1" dirty="0" smtClean="0">
                <a:latin typeface="Times New Roman" pitchFamily="18" charset="0"/>
                <a:ea typeface="Tahoma" pitchFamily="34" charset="0"/>
                <a:cs typeface="Times New Roman" pitchFamily="18" charset="0"/>
              </a:rPr>
              <a:t> </a:t>
            </a:r>
            <a:r>
              <a:rPr lang="en-US" sz="3600" b="1" dirty="0" err="1" smtClean="0">
                <a:latin typeface="Times New Roman" pitchFamily="18" charset="0"/>
                <a:ea typeface="Tahoma" pitchFamily="34" charset="0"/>
                <a:cs typeface="Times New Roman" pitchFamily="18" charset="0"/>
              </a:rPr>
              <a:t>bè</a:t>
            </a:r>
            <a:r>
              <a:rPr lang="en-US" sz="3600" b="1" dirty="0" smtClean="0">
                <a:latin typeface="Times New Roman" pitchFamily="18" charset="0"/>
                <a:ea typeface="Tahoma" pitchFamily="34" charset="0"/>
                <a:cs typeface="Times New Roman" pitchFamily="18" charset="0"/>
              </a:rPr>
              <a:t>.</a:t>
            </a:r>
            <a:endParaRPr lang="en-US" sz="3600" b="1" dirty="0">
              <a:latin typeface="Times New Roman" pitchFamily="18" charset="0"/>
              <a:ea typeface="Tahoma" pitchFamily="34" charset="0"/>
              <a:cs typeface="Times New Roman" pitchFamily="18" charset="0"/>
            </a:endParaRPr>
          </a:p>
        </p:txBody>
      </p:sp>
      <p:sp>
        <p:nvSpPr>
          <p:cNvPr id="15" name="Text Box 14"/>
          <p:cNvSpPr txBox="1">
            <a:spLocks noChangeArrowheads="1"/>
          </p:cNvSpPr>
          <p:nvPr/>
        </p:nvSpPr>
        <p:spPr bwMode="auto">
          <a:xfrm>
            <a:off x="958182" y="1524000"/>
            <a:ext cx="8780337"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en-US" sz="3600" b="1" u="sng" dirty="0" smtClean="0">
                <a:solidFill>
                  <a:srgbClr val="FF3399"/>
                </a:solidFill>
                <a:latin typeface="Times New Roman" pitchFamily="18" charset="0"/>
              </a:rPr>
              <a:t>4. </a:t>
            </a:r>
            <a:r>
              <a:rPr lang="en-US" sz="3600" b="1" u="sng" dirty="0" err="1" smtClean="0">
                <a:solidFill>
                  <a:srgbClr val="FF3399"/>
                </a:solidFill>
                <a:latin typeface="Times New Roman" pitchFamily="18" charset="0"/>
              </a:rPr>
              <a:t>Vận</a:t>
            </a:r>
            <a:r>
              <a:rPr lang="en-US" sz="3600" b="1" u="sng" dirty="0" smtClean="0">
                <a:solidFill>
                  <a:srgbClr val="FF3399"/>
                </a:solidFill>
                <a:latin typeface="Times New Roman" pitchFamily="18" charset="0"/>
              </a:rPr>
              <a:t> </a:t>
            </a:r>
            <a:r>
              <a:rPr lang="en-US" sz="3600" b="1" u="sng" dirty="0" err="1" smtClean="0">
                <a:solidFill>
                  <a:srgbClr val="FF3399"/>
                </a:solidFill>
                <a:latin typeface="Times New Roman" pitchFamily="18" charset="0"/>
              </a:rPr>
              <a:t>dụng</a:t>
            </a:r>
            <a:r>
              <a:rPr lang="en-US" sz="3600" b="1" u="sng" dirty="0" smtClean="0">
                <a:solidFill>
                  <a:srgbClr val="FF3399"/>
                </a:solidFill>
                <a:latin typeface="Times New Roman" pitchFamily="18" charset="0"/>
              </a:rPr>
              <a:t>:</a:t>
            </a:r>
          </a:p>
        </p:txBody>
      </p:sp>
      <p:pic>
        <p:nvPicPr>
          <p:cNvPr id="2050" name="Picture 2" descr="Viết và trang trí một thông điệp về lợi ích của việc xử lí bất hòa với bạn  bè. | VietJack.com"/>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813719" y="4191000"/>
            <a:ext cx="5419725" cy="3467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iết và trang trí một thông điệp về lợi ích của việc xử lí bất hòa với bạn  bè. | VietJack.com"/>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757319" y="3911810"/>
            <a:ext cx="6686550" cy="431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98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89719" y="1066800"/>
            <a:ext cx="15087599"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193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1192</TotalTime>
  <Words>363</Words>
  <Application>Microsoft Office PowerPoint</Application>
  <PresentationFormat>Custom</PresentationFormat>
  <Paragraphs>28</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240</cp:revision>
  <dcterms:created xsi:type="dcterms:W3CDTF">2022-07-10T01:37:20Z</dcterms:created>
  <dcterms:modified xsi:type="dcterms:W3CDTF">2025-04-17T13:51:47Z</dcterms:modified>
</cp:coreProperties>
</file>