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58" r:id="rId4"/>
    <p:sldId id="280" r:id="rId5"/>
    <p:sldId id="281" r:id="rId6"/>
    <p:sldId id="283" r:id="rId7"/>
    <p:sldId id="282" r:id="rId8"/>
    <p:sldId id="269" r:id="rId9"/>
    <p:sldId id="284" r:id="rId10"/>
    <p:sldId id="286" r:id="rId11"/>
    <p:sldId id="285" r:id="rId12"/>
    <p:sldId id="276" r:id="rId13"/>
    <p:sldId id="287" r:id="rId14"/>
    <p:sldId id="268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C42A3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822" y="-23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FF00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582047"/>
            <a:ext cx="13500099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NHẬN BIẾT NHỮNG BẤT HÒA VỚI BẠN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257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042319" y="6211669"/>
            <a:ext cx="12877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hòa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33019" y="0"/>
            <a:ext cx="8610600" cy="1412557"/>
            <a:chOff x="3833019" y="0"/>
            <a:chExt cx="8610600" cy="1412557"/>
          </a:xfrm>
        </p:grpSpPr>
        <p:grpSp>
          <p:nvGrpSpPr>
            <p:cNvPr id="25" name="Group 24"/>
            <p:cNvGrpSpPr/>
            <p:nvPr/>
          </p:nvGrpSpPr>
          <p:grpSpPr>
            <a:xfrm>
              <a:off x="5392215" y="0"/>
              <a:ext cx="5492209" cy="930735"/>
              <a:chOff x="4691913" y="172432"/>
              <a:chExt cx="5399539" cy="93073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691913" y="172432"/>
                <a:ext cx="5399539" cy="930735"/>
                <a:chOff x="4691913" y="172432"/>
                <a:chExt cx="5399539" cy="930735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4691913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760354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</a:t>
                  </a:r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đức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88651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38330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 9: EM NHẬN BIẾT NHỮNG BẤT HÒA VỚI BẠN (T1)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7301" y="2971800"/>
            <a:ext cx="6866101" cy="301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2154" y="2971799"/>
            <a:ext cx="6853697" cy="308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08919" y="2161534"/>
            <a:ext cx="1112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Quan sát tranh và thảo luận (nhóm 4)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8920" y="7029271"/>
            <a:ext cx="1399693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Nếu các bạn không xử lí sẽ dẫn đến việc cãi nhau, giận nhau, không chơi với nhau nữa</a:t>
            </a:r>
            <a:r>
              <a:rPr lang="nl-NL" sz="36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14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42319" y="6211669"/>
            <a:ext cx="1257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hòa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33019" y="0"/>
            <a:ext cx="8610600" cy="1412557"/>
            <a:chOff x="3833019" y="0"/>
            <a:chExt cx="8610600" cy="1412557"/>
          </a:xfrm>
        </p:grpSpPr>
        <p:grpSp>
          <p:nvGrpSpPr>
            <p:cNvPr id="25" name="Group 24"/>
            <p:cNvGrpSpPr/>
            <p:nvPr/>
          </p:nvGrpSpPr>
          <p:grpSpPr>
            <a:xfrm>
              <a:off x="5392215" y="0"/>
              <a:ext cx="5492209" cy="930735"/>
              <a:chOff x="4691913" y="172432"/>
              <a:chExt cx="5399539" cy="93073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691913" y="172432"/>
                <a:ext cx="5399539" cy="930735"/>
                <a:chOff x="4691913" y="172432"/>
                <a:chExt cx="5399539" cy="930735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4691913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760354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</a:t>
                  </a:r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đức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88651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38330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 9: EM NHẬN BIẾT NHỮNG BẤT HÒA VỚI BẠN (T1)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7301" y="2971800"/>
            <a:ext cx="6866101" cy="301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2154" y="2971799"/>
            <a:ext cx="6853697" cy="308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08919" y="2161534"/>
            <a:ext cx="1112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Quan sát tranh và thảo luận (nhóm 4)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8920" y="7029271"/>
            <a:ext cx="1399693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 bạn sẽ cảm thấy vui hơn, cùng nhau vui chơi, giữ được tình bạn, đoàn kết, hiểu nhau hơn,...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14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2" r="2115" b="3109"/>
          <a:stretch/>
        </p:blipFill>
        <p:spPr bwMode="auto">
          <a:xfrm>
            <a:off x="5346987" y="5024194"/>
            <a:ext cx="5537437" cy="201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2" b="97382" l="786" r="98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1" r="1613" b="2095"/>
          <a:stretch/>
        </p:blipFill>
        <p:spPr bwMode="auto">
          <a:xfrm>
            <a:off x="9739750" y="3424384"/>
            <a:ext cx="5546288" cy="201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53" b="95707" l="1643" r="99324">
                        <a14:foregroundMark x1="2995" y1="36111" x2="12947" y2="12879"/>
                        <a14:foregroundMark x1="12947" y1="12879" x2="39517" y2="1263"/>
                        <a14:backgroundMark x1="2995" y1="17424" x2="10242" y2="8333"/>
                        <a14:backgroundMark x1="10242" y1="8333" x2="2609" y2="25253"/>
                        <a14:backgroundMark x1="2609" y1="25253" x2="3285" y2="28030"/>
                        <a14:backgroundMark x1="3285" y1="28030" x2="15556" y2="4798"/>
                        <a14:backgroundMark x1="15556" y1="4798" x2="20193" y2="6566"/>
                        <a14:backgroundMark x1="20193" y1="6566" x2="14589" y2="10101"/>
                        <a14:backgroundMark x1="14589" y1="10101" x2="21836" y2="5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5" t="1997" r="1643" b="3787"/>
          <a:stretch/>
        </p:blipFill>
        <p:spPr bwMode="auto">
          <a:xfrm>
            <a:off x="9748601" y="6629400"/>
            <a:ext cx="5537437" cy="20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308" b="100000" l="391" r="98924">
                        <a14:foregroundMark x1="67906" y1="6923" x2="89922" y2="24872"/>
                        <a14:foregroundMark x1="89922" y1="24872" x2="97652" y2="46667"/>
                        <a14:foregroundMark x1="59980" y1="22308" x2="18297" y2="42051"/>
                        <a14:foregroundMark x1="18297" y1="42051" x2="7632" y2="14103"/>
                        <a14:foregroundMark x1="7632" y1="14103" x2="88650" y2="91026"/>
                        <a14:foregroundMark x1="88650" y1="91026" x2="79648" y2="91026"/>
                        <a14:backgroundMark x1="80235" y1="6923" x2="96575" y2="1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8" t="2283" r="1998" b="2051"/>
          <a:stretch/>
        </p:blipFill>
        <p:spPr bwMode="auto">
          <a:xfrm>
            <a:off x="952590" y="6629400"/>
            <a:ext cx="5546289" cy="20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756" b="100000" l="0" r="99708">
                        <a14:backgroundMark x1="82749" y1="94962" x2="97368" y2="79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1" t="4031" r="1600" b="2014"/>
          <a:stretch/>
        </p:blipFill>
        <p:spPr bwMode="auto">
          <a:xfrm>
            <a:off x="952590" y="3424384"/>
            <a:ext cx="5540696" cy="201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833019" y="0"/>
            <a:ext cx="8610600" cy="1412557"/>
            <a:chOff x="3833019" y="0"/>
            <a:chExt cx="8610600" cy="1412557"/>
          </a:xfrm>
        </p:grpSpPr>
        <p:grpSp>
          <p:nvGrpSpPr>
            <p:cNvPr id="21" name="Group 20"/>
            <p:cNvGrpSpPr/>
            <p:nvPr/>
          </p:nvGrpSpPr>
          <p:grpSpPr>
            <a:xfrm>
              <a:off x="5392215" y="0"/>
              <a:ext cx="5492209" cy="930735"/>
              <a:chOff x="4691913" y="172432"/>
              <a:chExt cx="5399539" cy="93073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691913" y="172432"/>
                <a:ext cx="5399539" cy="930735"/>
                <a:chOff x="4691913" y="172432"/>
                <a:chExt cx="5399539" cy="93073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691913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760354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</a:t>
                  </a:r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đức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688651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38330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 9: EM NHẬN BIẾT NHỮNG BẤT HÒA VỚI BẠN (T1)</a:t>
              </a:r>
            </a:p>
          </p:txBody>
        </p: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Trò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chơi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“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Tập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làm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phóng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viên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”.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74510" y="2224055"/>
            <a:ext cx="13950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Em hãy đóng vai phóng viên phỏng vấn các bạn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câu hỏi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:Bạn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đồng tình hay không đồng tình với ý kiến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47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2672" y="2743200"/>
            <a:ext cx="1226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Kể thêm một số bất hòa với bạn mà em biết.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570459" y="1905000"/>
            <a:ext cx="5135721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2672" y="3599081"/>
            <a:ext cx="1226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Kể một số lợi ích khác của việc xử lí bất hòa với bạn.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958182" y="1524000"/>
            <a:ext cx="8780337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>
                <a:solidFill>
                  <a:srgbClr val="FF3399"/>
                </a:solidFill>
                <a:latin typeface="Times New Roman" pitchFamily="18" charset="0"/>
              </a:rPr>
              <a:t>3</a:t>
            </a:r>
            <a:r>
              <a:rPr lang="en-US" sz="3600" b="1" u="sng" dirty="0" smtClean="0">
                <a:solidFill>
                  <a:srgbClr val="FF3399"/>
                </a:solidFill>
                <a:latin typeface="Times New Roman" pitchFamily="18" charset="0"/>
              </a:rPr>
              <a:t>. </a:t>
            </a:r>
            <a:r>
              <a:rPr lang="en-US" sz="3600" b="1" u="sng" dirty="0" err="1" smtClean="0">
                <a:solidFill>
                  <a:srgbClr val="FF3399"/>
                </a:solidFill>
                <a:latin typeface="Times New Roman" pitchFamily="18" charset="0"/>
              </a:rPr>
              <a:t>Vận</a:t>
            </a:r>
            <a:r>
              <a:rPr lang="en-US" sz="3600" b="1" u="sng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3399"/>
                </a:solidFill>
                <a:latin typeface="Times New Roman" pitchFamily="18" charset="0"/>
              </a:rPr>
              <a:t>dụng</a:t>
            </a:r>
            <a:r>
              <a:rPr lang="en-US" sz="3600" b="1" u="sng" dirty="0" smtClean="0">
                <a:solidFill>
                  <a:srgbClr val="FF3399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33019" y="0"/>
            <a:ext cx="8610600" cy="1412557"/>
            <a:chOff x="3833019" y="0"/>
            <a:chExt cx="8610600" cy="1412557"/>
          </a:xfrm>
        </p:grpSpPr>
        <p:grpSp>
          <p:nvGrpSpPr>
            <p:cNvPr id="9" name="Group 8"/>
            <p:cNvGrpSpPr/>
            <p:nvPr/>
          </p:nvGrpSpPr>
          <p:grpSpPr>
            <a:xfrm>
              <a:off x="5392215" y="0"/>
              <a:ext cx="5492209" cy="930735"/>
              <a:chOff x="4691913" y="172432"/>
              <a:chExt cx="5399539" cy="93073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691913" y="172432"/>
                <a:ext cx="5399539" cy="930735"/>
                <a:chOff x="4691913" y="172432"/>
                <a:chExt cx="5399539" cy="930735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4691913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760354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</a:t>
                  </a:r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đức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688651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8330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 9: EM NHẬN BIẾT NHỮNG BẤT HÒA VỚI BẠN (T1)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743" y="4462174"/>
            <a:ext cx="4872831" cy="4453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968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8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3126" y="2002303"/>
            <a:ext cx="14039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lại một lần em bất hòa với bạn. Khi đó, em đã ứng xử như thế nào?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6744" y="3657600"/>
            <a:ext cx="53721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7" name="Group 6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6830837" y="1051559"/>
              <a:ext cx="101033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244704" y="1115066"/>
            <a:ext cx="969421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CHIA SẺ CÙNG BẠN</a:t>
            </a:r>
          </a:p>
        </p:txBody>
      </p:sp>
    </p:spTree>
    <p:extLst>
      <p:ext uri="{BB962C8B-B14F-4D97-AF65-F5344CB8AC3E}">
        <p14:creationId xmlns:p14="http://schemas.microsoft.com/office/powerpoint/2010/main" xmlns="" val="16400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08899" y="285720"/>
            <a:ext cx="12215898" cy="1249948"/>
            <a:chOff x="1708899" y="285720"/>
            <a:chExt cx="12215898" cy="1249948"/>
          </a:xfrm>
        </p:grpSpPr>
        <p:grpSp>
          <p:nvGrpSpPr>
            <p:cNvPr id="2" name="Group 1"/>
            <p:cNvGrpSpPr/>
            <p:nvPr/>
          </p:nvGrpSpPr>
          <p:grpSpPr>
            <a:xfrm>
              <a:off x="7423938" y="285720"/>
              <a:ext cx="1834156" cy="646331"/>
              <a:chOff x="6689361" y="458152"/>
              <a:chExt cx="1803210" cy="6463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689361" y="458152"/>
                <a:ext cx="18032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36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đức</a:t>
                </a:r>
                <a:endPara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688651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1708899" y="898134"/>
              <a:ext cx="12215898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Bài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 9: EM NHẬN BIẾT NHỮNG BẤT HÒA VỚI BẠN </a:t>
              </a:r>
              <a:r>
                <a:rPr lang="en-US" sz="3200" b="1" smtClean="0">
                  <a:solidFill>
                    <a:srgbClr val="0000CC"/>
                  </a:solidFill>
                  <a:latin typeface="Times New Roman" pitchFamily="18" charset="0"/>
                </a:rPr>
                <a:t>(</a:t>
              </a:r>
              <a:r>
                <a:rPr lang="en-US" sz="3200" b="1" smtClean="0">
                  <a:solidFill>
                    <a:srgbClr val="0000CC"/>
                  </a:solidFill>
                  <a:latin typeface="Times New Roman" pitchFamily="18" charset="0"/>
                </a:rPr>
                <a:t>Tiết 1</a:t>
              </a:r>
              <a:r>
                <a:rPr lang="en-US" sz="3200" b="1" smtClean="0">
                  <a:solidFill>
                    <a:srgbClr val="0000CC"/>
                  </a:solidFill>
                  <a:latin typeface="Times New Roman" pitchFamily="18" charset="0"/>
                </a:rPr>
                <a:t>)</a:t>
              </a:r>
              <a:endParaRPr lang="en-US" sz="32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8919" y="2161534"/>
            <a:ext cx="7478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Quan sát tranh và trả lời câu hỏi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8918" y="5830669"/>
            <a:ext cx="12496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Hành động của các bạn trong tranh nào thể hiện việc bất hòa với bạn bè?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831" r="208" b="-1"/>
          <a:stretch/>
        </p:blipFill>
        <p:spPr bwMode="auto">
          <a:xfrm>
            <a:off x="670719" y="3016911"/>
            <a:ext cx="3358144" cy="260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41" t="-115" r="-113" b="-1"/>
          <a:stretch/>
        </p:blipFill>
        <p:spPr bwMode="auto">
          <a:xfrm>
            <a:off x="4453873" y="2819400"/>
            <a:ext cx="3672229" cy="28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" t="266" r="272" b="1521"/>
          <a:stretch/>
        </p:blipFill>
        <p:spPr bwMode="auto">
          <a:xfrm>
            <a:off x="12329319" y="2983992"/>
            <a:ext cx="3598615" cy="267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7" t="-185" r="1761" b="1530"/>
          <a:stretch/>
        </p:blipFill>
        <p:spPr bwMode="auto">
          <a:xfrm>
            <a:off x="8551112" y="2951074"/>
            <a:ext cx="3353196" cy="267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08918" y="7050048"/>
            <a:ext cx="13792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6565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4" grpId="0"/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851643" y="428596"/>
            <a:ext cx="13961936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4519" y="1357290"/>
            <a:ext cx="13144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Quan sát tranh và trả lời câu hỏi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831" r="208" b="-1"/>
          <a:stretch/>
        </p:blipFill>
        <p:spPr bwMode="auto">
          <a:xfrm>
            <a:off x="208701" y="2071670"/>
            <a:ext cx="3786772" cy="362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41" t="-115" r="-113" b="-1"/>
          <a:stretch/>
        </p:blipFill>
        <p:spPr bwMode="auto">
          <a:xfrm>
            <a:off x="4137791" y="2071670"/>
            <a:ext cx="4143404" cy="354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" t="266" r="272" b="1521"/>
          <a:stretch/>
        </p:blipFill>
        <p:spPr bwMode="auto">
          <a:xfrm>
            <a:off x="12329319" y="2143108"/>
            <a:ext cx="3947319" cy="351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7" t="-185" r="1761" b="1530"/>
          <a:stretch/>
        </p:blipFill>
        <p:spPr bwMode="auto">
          <a:xfrm>
            <a:off x="8352633" y="2071670"/>
            <a:ext cx="3857652" cy="354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34802" y="7268854"/>
            <a:ext cx="131825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nl-NL" sz="4400" b="1" dirty="0" smtClean="0">
                <a:latin typeface="Times New Roman" pitchFamily="18" charset="0"/>
                <a:cs typeface="Times New Roman" pitchFamily="18" charset="0"/>
              </a:rPr>
              <a:t>- Tranh </a:t>
            </a:r>
            <a:r>
              <a:rPr lang="nl-NL" sz="4400" b="1" dirty="0">
                <a:latin typeface="Times New Roman" pitchFamily="18" charset="0"/>
                <a:cs typeface="Times New Roman" pitchFamily="18" charset="0"/>
              </a:rPr>
              <a:t>1,2,4  có biểu hiện bất </a:t>
            </a:r>
            <a:r>
              <a:rPr lang="nl-NL" sz="4400" b="1" dirty="0" smtClean="0">
                <a:latin typeface="Times New Roman" pitchFamily="18" charset="0"/>
                <a:cs typeface="Times New Roman" pitchFamily="18" charset="0"/>
              </a:rPr>
              <a:t>hòa.</a:t>
            </a:r>
          </a:p>
          <a:p>
            <a:pPr algn="just"/>
            <a:r>
              <a:rPr lang="nl-NL" sz="4400" b="1" dirty="0" smtClean="0">
                <a:latin typeface="Times New Roman" pitchFamily="18" charset="0"/>
                <a:cs typeface="Times New Roman" pitchFamily="18" charset="0"/>
              </a:rPr>
              <a:t>    - Tranh </a:t>
            </a:r>
            <a:r>
              <a:rPr lang="nl-NL" sz="4400" b="1" dirty="0">
                <a:latin typeface="Times New Roman" pitchFamily="18" charset="0"/>
                <a:cs typeface="Times New Roman" pitchFamily="18" charset="0"/>
              </a:rPr>
              <a:t>3 là cuộc nói chuyện bình thường.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8918" y="5830669"/>
            <a:ext cx="132084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Hành động của các bạn trong tranh nào thể hiện việc bất hòa với bạn bè?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90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23081" y="500034"/>
            <a:ext cx="13961936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4000" b="1" u="sng" dirty="0" smtClean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4519" y="1428728"/>
            <a:ext cx="98584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Quan sát tranh và trả lời câu hỏi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831" r="208" b="-1"/>
          <a:stretch/>
        </p:blipFill>
        <p:spPr bwMode="auto">
          <a:xfrm>
            <a:off x="0" y="3071802"/>
            <a:ext cx="7112861" cy="607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66815" y="4000496"/>
            <a:ext cx="78827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b="1" dirty="0">
                <a:latin typeface="Times New Roman" pitchFamily="18" charset="0"/>
                <a:cs typeface="Times New Roman" pitchFamily="18" charset="0"/>
              </a:rPr>
              <a:t>Tranh 1: </a:t>
            </a:r>
          </a:p>
          <a:p>
            <a:pPr algn="just"/>
            <a:r>
              <a:rPr lang="nl-NL" sz="4400" b="1" dirty="0">
                <a:latin typeface="Times New Roman" pitchFamily="18" charset="0"/>
                <a:cs typeface="Times New Roman" pitchFamily="18" charset="0"/>
              </a:rPr>
              <a:t>Hai bạn nữ đang tranh giành con gấu, 1 bạn muốn mượn còn 1 bạn không cho mượn nên xảy ra sự bất hòa.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4519" y="2214546"/>
            <a:ext cx="14644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8273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" t="266" r="272" b="1521"/>
          <a:stretch/>
        </p:blipFill>
        <p:spPr bwMode="auto">
          <a:xfrm>
            <a:off x="1" y="2857488"/>
            <a:ext cx="7496156" cy="600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780205" y="500034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5957" y="1285852"/>
            <a:ext cx="102156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Quan sát tranh và trả lời câu hỏi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4484" y="3857620"/>
            <a:ext cx="7882731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nl-NL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nl-NL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nl-NL" sz="4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nl-NL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nữ làm mất trật tự trong lúc học bài, 1 bạn nhắc nhở nhưng bạn ấy vẫn không dừng lại nên xảy ra bất hòa.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1643" y="1928794"/>
            <a:ext cx="149305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1258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41" t="-115" r="-113" b="-1"/>
          <a:stretch/>
        </p:blipFill>
        <p:spPr bwMode="auto">
          <a:xfrm>
            <a:off x="280139" y="3000365"/>
            <a:ext cx="7310016" cy="561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708767" y="428596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1643" y="1285852"/>
            <a:ext cx="7478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Quan sát tranh và trả lời câu hỏi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09691" y="3714744"/>
            <a:ext cx="7882731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nl-NL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nl-NL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nl-NL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 nam làm vỡ bình hoa nhưng không ai chịu nhận lỗi, đổ tội cho nhau.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4453" y="2000232"/>
            <a:ext cx="157821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2598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42319" y="7735669"/>
            <a:ext cx="1257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hòa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2319" y="6974353"/>
            <a:ext cx="12877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hòa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42319" y="6212353"/>
            <a:ext cx="13733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hòa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01" y="1643042"/>
            <a:ext cx="8064701" cy="434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2633" y="1714480"/>
            <a:ext cx="6853697" cy="435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851643" y="285720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7329" y="1142976"/>
            <a:ext cx="1112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Quan sát tranh và thảo luận (nhóm 4)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98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42319" y="6211669"/>
            <a:ext cx="137337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Bất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hòa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xảy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000232"/>
            <a:ext cx="8273402" cy="398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2155" y="1857357"/>
            <a:ext cx="7624484" cy="42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23081" y="428596"/>
            <a:ext cx="139619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Tìm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hiểu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những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hành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động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thể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hiện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việc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bất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hòa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với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bạn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C42A3"/>
                </a:solidFill>
                <a:latin typeface="Times New Roman" pitchFamily="18" charset="0"/>
              </a:rPr>
              <a:t>bè</a:t>
            </a:r>
            <a:r>
              <a:rPr lang="en-US" sz="3600" b="1" u="sng" dirty="0" smtClean="0">
                <a:solidFill>
                  <a:srgbClr val="FC42A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4519" y="1357290"/>
            <a:ext cx="1112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Quan sát tranh và thảo luận (nhóm 4)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0205" y="7072330"/>
            <a:ext cx="13996932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44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 bạn trong tranh không thống nhất được việc chọn chơi cầu lông hay đá cầu nên dẫn đến bất hòa.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73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879</Words>
  <Application>Microsoft Office PowerPoint</Application>
  <PresentationFormat>Custom</PresentationFormat>
  <Paragraphs>73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252</cp:revision>
  <dcterms:created xsi:type="dcterms:W3CDTF">2022-07-10T01:37:20Z</dcterms:created>
  <dcterms:modified xsi:type="dcterms:W3CDTF">2023-03-14T07:02:21Z</dcterms:modified>
</cp:coreProperties>
</file>