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332" r:id="rId4"/>
    <p:sldId id="261" r:id="rId5"/>
    <p:sldId id="313" r:id="rId6"/>
    <p:sldId id="330" r:id="rId7"/>
    <p:sldId id="314" r:id="rId8"/>
    <p:sldId id="271" r:id="rId9"/>
    <p:sldId id="331" r:id="rId10"/>
    <p:sldId id="308" r:id="rId11"/>
    <p:sldId id="328" r:id="rId12"/>
    <p:sldId id="329" r:id="rId13"/>
    <p:sldId id="333" r:id="rId14"/>
    <p:sldId id="334" r:id="rId15"/>
    <p:sldId id="335" r:id="rId16"/>
    <p:sldId id="336" r:id="rId17"/>
    <p:sldId id="33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332"/>
          </p14:sldIdLst>
        </p14:section>
        <p14:section name="Warm-up" id="{2214F3F4-2845-49C5-9FAC-8A0C77B6FD0B}">
          <p14:sldIdLst>
            <p14:sldId id="261"/>
          </p14:sldIdLst>
        </p14:section>
        <p14:section name="Listen and chant" id="{F0DAE56A-85E4-44F7-9B30-495758122585}">
          <p14:sldIdLst>
            <p14:sldId id="313"/>
            <p14:sldId id="330"/>
          </p14:sldIdLst>
        </p14:section>
        <p14:section name="Listen and tick" id="{58FEADAA-2791-46DD-8C65-45F39A928C83}">
          <p14:sldIdLst>
            <p14:sldId id="314"/>
            <p14:sldId id="271"/>
            <p14:sldId id="331"/>
          </p14:sldIdLst>
        </p14:section>
        <p14:section name="Look and trace" id="{27C6FD33-92F2-4D3A-AD71-847EEF8B2DE3}">
          <p14:sldIdLst/>
        </p14:section>
        <p14:section name="Game" id="{5104B3B2-DA5E-4800-8CAB-CCEEB3812321}">
          <p14:sldIdLst>
            <p14:sldId id="308"/>
            <p14:sldId id="328"/>
            <p14:sldId id="329"/>
          </p14:sldIdLst>
        </p14:section>
        <p14:section name="Wrap up" id="{7699F4D7-882D-441C-8DFE-54C512F945A8}">
          <p14:sldIdLst>
            <p14:sldId id="333"/>
            <p14:sldId id="334"/>
            <p14:sldId id="335"/>
            <p14:sldId id="336"/>
            <p14:sldId id="3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431" autoAdjust="0"/>
    <p:restoredTop sz="59690" autoAdjust="0"/>
  </p:normalViewPr>
  <p:slideViewPr>
    <p:cSldViewPr snapToGrid="0">
      <p:cViewPr varScale="1">
        <p:scale>
          <a:sx n="69" d="100"/>
          <a:sy n="69" d="100"/>
        </p:scale>
        <p:origin x="13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By the end of the lesson, 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say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L/l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Lucy, lake, lemons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listen, recognize the words and tick the correct boxes.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L/l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complete the words __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__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__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eaf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095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</a:t>
            </a:r>
            <a:r>
              <a:rPr lang="en-US" i="1" dirty="0"/>
              <a:t>goodbye lake</a:t>
            </a:r>
            <a:r>
              <a:rPr lang="en-US" dirty="0"/>
              <a:t> in </a:t>
            </a:r>
            <a:r>
              <a:rPr lang="en-US" dirty="0" smtClean="0"/>
              <a:t>chorus.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416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Say </a:t>
            </a:r>
            <a:r>
              <a:rPr lang="en-US" i="1" dirty="0"/>
              <a:t>goodbye leaf</a:t>
            </a:r>
            <a:r>
              <a:rPr lang="en-US" dirty="0"/>
              <a:t> in </a:t>
            </a:r>
            <a:r>
              <a:rPr lang="en-US" dirty="0" smtClean="0"/>
              <a:t>chorus.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798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Say </a:t>
            </a:r>
            <a:r>
              <a:rPr lang="en-US" i="1" dirty="0"/>
              <a:t>goodbye lemon</a:t>
            </a:r>
            <a:r>
              <a:rPr lang="en-US" dirty="0"/>
              <a:t> in </a:t>
            </a:r>
            <a:r>
              <a:rPr lang="en-US" dirty="0" smtClean="0"/>
              <a:t>chorus.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14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Game: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Who’s faster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Give each group a set of words (teacher can use words of recent lessons</a:t>
            </a:r>
            <a:r>
              <a:rPr lang="en-US" dirty="0" smtClean="0"/>
              <a:t>).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</a:t>
            </a:r>
            <a:r>
              <a:rPr lang="en-US" i="1" dirty="0"/>
              <a:t>Find words with letter 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Pupils will find words having letter L then stick on </a:t>
            </a:r>
            <a:r>
              <a:rPr lang="en-US" i="0" dirty="0" smtClean="0"/>
              <a:t>board.</a:t>
            </a:r>
            <a:endParaRPr lang="en-US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The fastest is the </a:t>
            </a:r>
            <a:r>
              <a:rPr lang="en-US" i="0" dirty="0" smtClean="0"/>
              <a:t>winner.</a:t>
            </a:r>
            <a:endParaRPr lang="en-US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Have pupils say all the correct words </a:t>
            </a:r>
            <a:r>
              <a:rPr lang="en-US" i="0" dirty="0" smtClean="0"/>
              <a:t>found.</a:t>
            </a:r>
            <a:endParaRPr lang="en-US" i="0" dirty="0"/>
          </a:p>
          <a:p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chant </a:t>
            </a:r>
            <a:r>
              <a:rPr lang="en-US" dirty="0"/>
              <a:t>is divided into 3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read the chant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lyrics.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minutes.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the chant lyrics in chorus, then in </a:t>
            </a:r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listen,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listen, clap and chant along</a:t>
            </a: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+ Round </a:t>
            </a:r>
            <a:r>
              <a:rPr lang="en-US" dirty="0"/>
              <a:t>1. Have pupils listen and clap along.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+ Round </a:t>
            </a:r>
            <a:r>
              <a:rPr lang="en-US" dirty="0"/>
              <a:t>2. Have pupils listen and do the TPR actions with teacher.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+ Round </a:t>
            </a:r>
            <a:r>
              <a:rPr lang="en-US" dirty="0"/>
              <a:t>3. Have pupils listen and do the actions and chant along.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+ Repeat </a:t>
            </a:r>
            <a:r>
              <a:rPr lang="en-US" dirty="0"/>
              <a:t>round 3 several times.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chant and clap along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chant along in pairs.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tick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TPR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demonstrate the example.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say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again and have pupils repeat then give correct answer.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trace the letter.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write the word by air tracing and say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how to trace the word and have pupils do the task.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5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Slap the slide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Revise the words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slap the slide and say the words. For example: L, L,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Lucy.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7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Say </a:t>
            </a:r>
            <a:r>
              <a:rPr lang="en-US" i="1" dirty="0"/>
              <a:t>goodbye Lucy </a:t>
            </a:r>
            <a:r>
              <a:rPr lang="en-US" i="0" dirty="0"/>
              <a:t>in </a:t>
            </a:r>
            <a:r>
              <a:rPr lang="en-US" i="0" dirty="0" smtClean="0"/>
              <a:t>chorus.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41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73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090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10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722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563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23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701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21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81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035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676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15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823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458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678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786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30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38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055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546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631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78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5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72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910467-8185-45DD-B8A2-A88DF20DF6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Unit 12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At the </a:t>
            </a:r>
            <a:r>
              <a:rPr lang="en-US" sz="4000" b="1" dirty="0" smtClean="0">
                <a:solidFill>
                  <a:srgbClr val="FFFFFF"/>
                </a:solidFill>
              </a:rPr>
              <a:t>lake</a:t>
            </a:r>
            <a:br>
              <a:rPr lang="en-US" sz="4000" b="1" dirty="0" smtClean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/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Lesson </a:t>
            </a:r>
            <a:r>
              <a:rPr lang="en-US" sz="4000" b="1" dirty="0" smtClean="0">
                <a:solidFill>
                  <a:srgbClr val="FFFFFF"/>
                </a:solidFill>
              </a:rPr>
              <a:t>2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84" y="461322"/>
            <a:ext cx="5749730" cy="59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55" y="346194"/>
            <a:ext cx="2678974" cy="2357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47" y="3503660"/>
            <a:ext cx="3267552" cy="2867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52" y="631989"/>
            <a:ext cx="2209800" cy="2250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7" y="3634593"/>
            <a:ext cx="3559630" cy="26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48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634" y="2279405"/>
            <a:ext cx="2871620" cy="29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28" y="2437164"/>
            <a:ext cx="3559630" cy="26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39" y="2314329"/>
            <a:ext cx="3062948" cy="26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67" y="2136980"/>
            <a:ext cx="3267552" cy="28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23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xmlns="" id="{7432E11E-988F-405B-B469-66ED44F94F62}"/>
              </a:ext>
            </a:extLst>
          </p:cNvPr>
          <p:cNvSpPr>
            <a:spLocks noGrp="1"/>
          </p:cNvSpPr>
          <p:nvPr/>
        </p:nvSpPr>
        <p:spPr>
          <a:xfrm>
            <a:off x="569259" y="4619625"/>
            <a:ext cx="11353800" cy="132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.VnAvant" panose="020B7200000000000000" pitchFamily="34" charset="0"/>
              </a:rPr>
              <a:t>Listen and chant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64811" y="1825200"/>
            <a:ext cx="5423509" cy="2600329"/>
            <a:chOff x="3457184" y="1635495"/>
            <a:chExt cx="5423509" cy="26003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830" y="1261760"/>
            <a:ext cx="4096322" cy="4334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4955" y="280635"/>
            <a:ext cx="503214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.VnAvant" panose="020B7200000000000000" pitchFamily="34" charset="0"/>
              </a:rPr>
              <a:t>Chant!</a:t>
            </a:r>
          </a:p>
          <a:p>
            <a:endParaRPr lang="en-US" sz="4000" dirty="0" smtClean="0">
              <a:latin typeface=".VnAvant" panose="020B7200000000000000" pitchFamily="34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, 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, 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ucy.</a:t>
            </a: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ake.</a:t>
            </a:r>
          </a:p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>
                <a:latin typeface=".VnAvant" panose="020B7200000000000000" pitchFamily="34" charset="0"/>
              </a:rPr>
              <a:t>, 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emons.</a:t>
            </a:r>
          </a:p>
          <a:p>
            <a:endParaRPr lang="en-US" sz="4000" dirty="0">
              <a:latin typeface=".VnAvant" panose="020B7200000000000000" pitchFamily="34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ook at 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ucy.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ook at the 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ake.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ook at the 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dirty="0" smtClean="0">
                <a:latin typeface=".VnAvant" panose="020B7200000000000000" pitchFamily="34" charset="0"/>
              </a:rPr>
              <a:t>emons.</a:t>
            </a:r>
            <a:endParaRPr lang="en-US" sz="4000" dirty="0">
              <a:latin typeface=".VnAvant" panose="020B7200000000000000" pitchFamily="34" charset="0"/>
            </a:endParaRPr>
          </a:p>
        </p:txBody>
      </p:sp>
      <p:pic>
        <p:nvPicPr>
          <p:cNvPr id="7" name="Track 066_U12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51463" y="529937"/>
            <a:ext cx="253279" cy="25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1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1026458" y="5048250"/>
            <a:ext cx="10388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latin typeface=".VnAvant" panose="020B7200000000000000" pitchFamily="34" charset="0"/>
              </a:rPr>
              <a:t>Listen and tick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81072" y="2241354"/>
            <a:ext cx="5548767" cy="2625333"/>
            <a:chOff x="3519814" y="2155629"/>
            <a:chExt cx="5548767" cy="26253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tick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16B6A2D-4B57-FD4B-B517-457A74F0C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16" y="1825625"/>
            <a:ext cx="965316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1875" y="3325090"/>
            <a:ext cx="342901" cy="342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584" y="5524499"/>
            <a:ext cx="325871" cy="325871"/>
          </a:xfrm>
          <a:prstGeom prst="rect">
            <a:avLst/>
          </a:prstGeom>
        </p:spPr>
      </p:pic>
      <p:pic>
        <p:nvPicPr>
          <p:cNvPr id="3" name="Track 06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04855" y="922048"/>
            <a:ext cx="211715" cy="2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1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94" y="2419579"/>
            <a:ext cx="1681838" cy="1691182"/>
          </a:xfrm>
        </p:spPr>
      </p:pic>
      <p:grpSp>
        <p:nvGrpSpPr>
          <p:cNvPr id="9" name="Group 8"/>
          <p:cNvGrpSpPr/>
          <p:nvPr/>
        </p:nvGrpSpPr>
        <p:grpSpPr>
          <a:xfrm>
            <a:off x="3393910" y="2389680"/>
            <a:ext cx="3476375" cy="1691182"/>
            <a:chOff x="3657600" y="2301070"/>
            <a:chExt cx="5219047" cy="247989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4204687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latin typeface=".VnAvant" panose="020B7200000000000000" pitchFamily="34" charset="0"/>
              </a:rPr>
              <a:t>Look</a:t>
            </a:r>
            <a:r>
              <a:rPr lang="en-US" sz="4800" b="1" dirty="0">
                <a:latin typeface=".VnAvant" panose="020B7200000000000000" pitchFamily="34" charset="0"/>
              </a:rPr>
              <a:t>, trace and </a:t>
            </a:r>
            <a:r>
              <a:rPr lang="en-US" sz="4800" b="1" dirty="0" smtClean="0">
                <a:latin typeface=".VnAvant" panose="020B7200000000000000" pitchFamily="34" charset="0"/>
              </a:rPr>
              <a:t>write</a:t>
            </a:r>
            <a:endParaRPr lang="en-US" sz="48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Game</a:t>
            </a:r>
            <a:endParaRPr lang="en-US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9E0CAD-1DB7-4740-87AF-1D517A96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B728AE67-4637-9F4A-B8C0-384FB4C26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2731294"/>
            <a:ext cx="2540000" cy="2540000"/>
          </a:xfrm>
        </p:spPr>
      </p:pic>
    </p:spTree>
    <p:extLst>
      <p:ext uri="{BB962C8B-B14F-4D97-AF65-F5344CB8AC3E}">
        <p14:creationId xmlns:p14="http://schemas.microsoft.com/office/powerpoint/2010/main" val="39855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e1_Unit9.2_Duyen" id="{617E34E5-D582-744F-82F3-240B86A1FA31}" vid="{915F2EDE-DEA3-EE4F-9269-92CAE3F471B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551</Words>
  <Application>Microsoft Office PowerPoint</Application>
  <PresentationFormat>Widescreen</PresentationFormat>
  <Paragraphs>115</Paragraphs>
  <Slides>15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Office Theme</vt:lpstr>
      <vt:lpstr>1_Office Theme</vt:lpstr>
      <vt:lpstr>2_Office Theme</vt:lpstr>
      <vt:lpstr>Unit 12  At the lake  Lesson 2</vt:lpstr>
      <vt:lpstr>Warm-up</vt:lpstr>
      <vt:lpstr>PowerPoint Presentation</vt:lpstr>
      <vt:lpstr>PowerPoint Presentation</vt:lpstr>
      <vt:lpstr>PowerPoint Presentation</vt:lpstr>
      <vt:lpstr>Listen and tick</vt:lpstr>
      <vt:lpstr>PowerPoint Presentation</vt:lpstr>
      <vt:lpstr>Game</vt:lpstr>
      <vt:lpstr>PowerPoint Presentation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42</cp:revision>
  <dcterms:created xsi:type="dcterms:W3CDTF">2020-02-24T11:56:43Z</dcterms:created>
  <dcterms:modified xsi:type="dcterms:W3CDTF">2023-08-01T08:36:41Z</dcterms:modified>
</cp:coreProperties>
</file>