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9"/>
  </p:notesMasterIdLst>
  <p:sldIdLst>
    <p:sldId id="294" r:id="rId2"/>
    <p:sldId id="275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270" r:id="rId12"/>
    <p:sldId id="278" r:id="rId13"/>
    <p:sldId id="276" r:id="rId14"/>
    <p:sldId id="279" r:id="rId15"/>
    <p:sldId id="295" r:id="rId16"/>
    <p:sldId id="296" r:id="rId17"/>
    <p:sldId id="297" r:id="rId18"/>
    <p:sldId id="298" r:id="rId19"/>
    <p:sldId id="372" r:id="rId20"/>
    <p:sldId id="291" r:id="rId21"/>
    <p:sldId id="292" r:id="rId22"/>
    <p:sldId id="299" r:id="rId23"/>
    <p:sldId id="300" r:id="rId24"/>
    <p:sldId id="281" r:id="rId25"/>
    <p:sldId id="293" r:id="rId26"/>
    <p:sldId id="326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200" autoAdjust="0"/>
    <p:restoredTop sz="94660"/>
  </p:normalViewPr>
  <p:slideViewPr>
    <p:cSldViewPr snapToGrid="0">
      <p:cViewPr>
        <p:scale>
          <a:sx n="78" d="100"/>
          <a:sy n="78" d="100"/>
        </p:scale>
        <p:origin x="-8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923B0-2D98-4F10-B2F7-623756F65589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0EA34-30FB-4792-A51A-D13FABE00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402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5BF17BB-90D7-48D1-A408-C4A17A18C95C}"/>
              </a:ext>
            </a:extLst>
          </p:cNvPr>
          <p:cNvSpPr/>
          <p:nvPr userDrawn="1"/>
        </p:nvSpPr>
        <p:spPr>
          <a:xfrm>
            <a:off x="11139856" y="1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006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4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50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03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17877" y="186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7523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5" rIns="91413" bIns="4569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94BE59B-8762-4673-A68F-7BB4BC8F730A}"/>
              </a:ext>
            </a:extLst>
          </p:cNvPr>
          <p:cNvSpPr/>
          <p:nvPr userDrawn="1"/>
        </p:nvSpPr>
        <p:spPr>
          <a:xfrm>
            <a:off x="11134893" y="136525"/>
            <a:ext cx="1153593" cy="140676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228471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64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slide" Target="slide13.xml"/><Relationship Id="rId5" Type="http://schemas.openxmlformats.org/officeDocument/2006/relationships/image" Target="../media/image21.gif"/><Relationship Id="rId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hyperlink" Target="https://chudep.com.vn/wp-content/uploads/2016/04/cach-viet-chu-d.jpg" TargetMode="External"/><Relationship Id="rId4" Type="http://schemas.openxmlformats.org/officeDocument/2006/relationships/hyperlink" Target="https://chudep.com.vn/wp-content/uploads/2016/04/cach-viet-chu-e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hyperlink" Target="https://chudep.com.vn/wp-content/uploads/2016/04/cach-viet-chu-d.jpg" TargetMode="External"/><Relationship Id="rId4" Type="http://schemas.openxmlformats.org/officeDocument/2006/relationships/hyperlink" Target="https://chudep.com.vn/wp-content/uploads/2016/04/cach-viet-chu-e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" Target="slide8.xml"/><Relationship Id="rId7" Type="http://schemas.openxmlformats.org/officeDocument/2006/relationships/slide" Target="slide7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gif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image" Target="../media/image14.gif"/><Relationship Id="rId4" Type="http://schemas.openxmlformats.org/officeDocument/2006/relationships/image" Target="../media/image11.gif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2304963" y="1658361"/>
            <a:ext cx="7811755" cy="23368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64">
              <a:lnSpc>
                <a:spcPct val="150000"/>
              </a:lnSpc>
              <a:defRPr/>
            </a:pPr>
            <a:r>
              <a:rPr lang="en-US" sz="5199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199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264">
              <a:lnSpc>
                <a:spcPct val="150000"/>
              </a:lnSpc>
              <a:defRPr/>
            </a:pPr>
            <a:r>
              <a:rPr lang="en-US" sz="5199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Chữ </a:t>
            </a:r>
            <a:r>
              <a:rPr lang="en-US" sz="5199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199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U, Ư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81631" y="1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53908" y="579196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9466908-3545-4421-B890-7DCC1DBD1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1999" cy="6421902"/>
          </a:xfrm>
          <a:prstGeom prst="rect">
            <a:avLst/>
          </a:prstGeom>
        </p:spPr>
      </p:pic>
      <p:sp>
        <p:nvSpPr>
          <p:cNvPr id="4" name="WordArt 6">
            <a:extLst>
              <a:ext uri="{FF2B5EF4-FFF2-40B4-BE49-F238E27FC236}">
                <a16:creationId xmlns:a16="http://schemas.microsoft.com/office/drawing/2014/main" xmlns="" id="{93BA7411-58B4-49C5-AA4E-33A90DDE86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762000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xmlns="" id="{6D5CE0AD-4D52-4C1B-B500-01000787B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3878263"/>
            <a:ext cx="4402138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loud Callout 3">
            <a:extLst>
              <a:ext uri="{FF2B5EF4-FFF2-40B4-BE49-F238E27FC236}">
                <a16:creationId xmlns:a16="http://schemas.microsoft.com/office/drawing/2014/main" xmlns="" id="{DA48120A-ADFE-47B1-9443-D44CCFE81652}"/>
              </a:ext>
            </a:extLst>
          </p:cNvPr>
          <p:cNvSpPr/>
          <p:nvPr/>
        </p:nvSpPr>
        <p:spPr>
          <a:xfrm>
            <a:off x="3575051" y="762001"/>
            <a:ext cx="3960813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</a:rPr>
              <a:t>ảm ơn bạn vì đã giúp chúng mình. Tặng bạn viên ngọc trai tuyệt đẹp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</a:rPr>
              <a:t>này</a:t>
            </a:r>
            <a:endParaRPr lang="en-US" sz="2400" dirty="0"/>
          </a:p>
          <a:p>
            <a:pPr algn="ctr">
              <a:defRPr/>
            </a:pPr>
            <a:endParaRPr lang="en-US" sz="2400" dirty="0"/>
          </a:p>
        </p:txBody>
      </p:sp>
      <p:pic>
        <p:nvPicPr>
          <p:cNvPr id="9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xmlns="" id="{38CA1BA0-9F70-4AF5-AFF9-C95682A54D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76" y="5743575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81332B50-DF95-43D1-8652-B7305665B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0" y="1779588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84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0020478-6E10-4638-9C4E-3FC8AE4A79A0}"/>
              </a:ext>
            </a:extLst>
          </p:cNvPr>
          <p:cNvSpPr txBox="1"/>
          <p:nvPr/>
        </p:nvSpPr>
        <p:spPr>
          <a:xfrm>
            <a:off x="4203700" y="605715"/>
            <a:ext cx="3503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U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999" y="17973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xmlns="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xmlns="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xmlns="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4" y="2584965"/>
            <a:ext cx="5908885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vừa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30187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4 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xmlns="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6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733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5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xmlns="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3720149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71135F6-3C0E-46A6-9805-97FEA4B08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5" b="2665"/>
          <a:stretch/>
        </p:blipFill>
        <p:spPr>
          <a:xfrm>
            <a:off x="7005078" y="2056874"/>
            <a:ext cx="4594898" cy="367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8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6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2" grpId="0"/>
      <p:bldP spid="23" grpId="0"/>
      <p:bldP spid="24" grpId="0"/>
      <p:bldP spid="25" grpId="0" build="allAtOnce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B0A614BA-DFAE-48D8-B88E-C7A9AF97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19" y="1478450"/>
            <a:ext cx="36045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xmlns="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295594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xmlns="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297182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xmlns="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286069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5" y="2285635"/>
            <a:ext cx="6922984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xmlns="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2984934"/>
            <a:ext cx="28163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xmlns="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94" y="3753221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b) 3 ô li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xmlns="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4478310"/>
            <a:ext cx="16092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c) 5 ô li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19C82CF-0DCD-4E68-8C66-345CB1783902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U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xmlns="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5322" y="3039543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a)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930F5E57-569D-4632-A41A-7AD50CBACD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19" y="1128781"/>
            <a:ext cx="3723901" cy="526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F2F0BC-D0B5-4F59-A347-EC4969A07A4C}"/>
              </a:ext>
            </a:extLst>
          </p:cNvPr>
          <p:cNvSpPr txBox="1"/>
          <p:nvPr/>
        </p:nvSpPr>
        <p:spPr>
          <a:xfrm>
            <a:off x="658092" y="2481664"/>
            <a:ext cx="43780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Chữ hoa U gồm 2 nét.</a:t>
            </a:r>
          </a:p>
          <a:p>
            <a:endParaRPr lang="en-US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98A532-1B0E-480A-8EE8-7B09BA6C6217}"/>
              </a:ext>
            </a:extLst>
          </p:cNvPr>
          <p:cNvSpPr txBox="1"/>
          <p:nvPr/>
        </p:nvSpPr>
        <p:spPr>
          <a:xfrm>
            <a:off x="172278" y="4033012"/>
            <a:ext cx="662222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 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800" dirty="0">
              <a:latin typeface="+mj-lt"/>
              <a:cs typeface="Times New Roman" panose="02020603050405020304" pitchFamily="18" charset="0"/>
            </a:endParaRPr>
          </a:p>
          <a:p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+mj-lt"/>
                <a:cs typeface="Times New Roman" panose="02020603050405020304" pitchFamily="18" charset="0"/>
              </a:rPr>
              <a:t>* 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2800" dirty="0">
              <a:latin typeface="+mj-lt"/>
              <a:cs typeface="Times New Roman" panose="02020603050405020304" pitchFamily="18" charset="0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599019" y="1707120"/>
            <a:ext cx="581448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Chữ hoa U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67381EAD-92E0-4DF8-899B-FA3C389B37FA}"/>
              </a:ext>
            </a:extLst>
          </p:cNvPr>
          <p:cNvSpPr/>
          <p:nvPr/>
        </p:nvSpPr>
        <p:spPr>
          <a:xfrm>
            <a:off x="555818" y="3119402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6A06F9AB-E56A-4BF6-AC18-5FBA729D1E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505" y="1500135"/>
            <a:ext cx="4978677" cy="40865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7BC82ED-84F5-4B37-9C28-03C95621FFF7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U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D7F13-5E7C-499B-BAC2-0309ED064C78}"/>
              </a:ext>
            </a:extLst>
          </p:cNvPr>
          <p:cNvSpPr txBox="1"/>
          <p:nvPr/>
        </p:nvSpPr>
        <p:spPr>
          <a:xfrm>
            <a:off x="131746" y="524001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BECFCC-6284-41FF-B60E-A517DDAD8C97}"/>
              </a:ext>
            </a:extLst>
          </p:cNvPr>
          <p:cNvSpPr txBox="1"/>
          <p:nvPr/>
        </p:nvSpPr>
        <p:spPr>
          <a:xfrm>
            <a:off x="6959600" y="1108776"/>
            <a:ext cx="510065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đặt bút trên đường kẻ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6,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bụng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rồi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O)</a:t>
            </a:r>
          </a:p>
          <a:p>
            <a:endParaRPr lang="vi-VN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1,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lia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2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O),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2.</a:t>
            </a:r>
            <a:r>
              <a:rPr lang="vi-VN" sz="1600" dirty="0">
                <a:latin typeface="+mj-lt"/>
                <a:hlinkClick r:id="rId4"/>
              </a:rPr>
              <a:t/>
            </a:r>
            <a:br>
              <a:rPr lang="vi-VN" sz="1600" dirty="0">
                <a:latin typeface="+mj-lt"/>
                <a:hlinkClick r:id="rId4"/>
              </a:rPr>
            </a:br>
            <a:r>
              <a:rPr lang="vi-VN" sz="2000" dirty="0">
                <a:latin typeface="+mj-lt"/>
                <a:hlinkClick r:id="rId5"/>
              </a:rPr>
              <a:t/>
            </a:r>
            <a:br>
              <a:rPr lang="vi-VN" sz="2000" dirty="0">
                <a:latin typeface="+mj-lt"/>
                <a:hlinkClick r:id="rId5"/>
              </a:rPr>
            </a:br>
            <a:endParaRPr lang="vi-VN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tB8zA4cGi0Mnez9HaFQ28qA6X4e6LZ1B">
            <a:hlinkClick r:id="" action="ppaction://media"/>
            <a:extLst>
              <a:ext uri="{FF2B5EF4-FFF2-40B4-BE49-F238E27FC236}">
                <a16:creationId xmlns:a16="http://schemas.microsoft.com/office/drawing/2014/main" xmlns="" id="{A5833925-63FF-478A-9F90-CAE965311C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1631950"/>
            <a:ext cx="6819900" cy="383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6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9">
            <a:extLst>
              <a:ext uri="{FF2B5EF4-FFF2-40B4-BE49-F238E27FC236}">
                <a16:creationId xmlns:a16="http://schemas.microsoft.com/office/drawing/2014/main" xmlns="" id="{82D14F4D-ECA6-48FA-86EF-3B71DA06F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347" y="1755418"/>
            <a:ext cx="416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19" name="Picture 10" descr="hoa0001">
            <a:extLst>
              <a:ext uri="{FF2B5EF4-FFF2-40B4-BE49-F238E27FC236}">
                <a16:creationId xmlns:a16="http://schemas.microsoft.com/office/drawing/2014/main" xmlns="" id="{7C6F147B-9CCB-4243-9C76-89EC9C71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1041400" y="5219700"/>
            <a:ext cx="10922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 descr="hoa0001">
            <a:extLst>
              <a:ext uri="{FF2B5EF4-FFF2-40B4-BE49-F238E27FC236}">
                <a16:creationId xmlns:a16="http://schemas.microsoft.com/office/drawing/2014/main" xmlns="" id="{6C17E7A3-2689-42E7-B2E1-FFB8F83C1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2501901" y="5221288"/>
            <a:ext cx="1039284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 descr="hoa0001">
            <a:extLst>
              <a:ext uri="{FF2B5EF4-FFF2-40B4-BE49-F238E27FC236}">
                <a16:creationId xmlns:a16="http://schemas.microsoft.com/office/drawing/2014/main" xmlns="" id="{94236872-C037-4D9D-AFD1-BAD83A67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-6827561">
            <a:off x="3933561" y="5069152"/>
            <a:ext cx="855662" cy="112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4">
            <a:extLst>
              <a:ext uri="{FF2B5EF4-FFF2-40B4-BE49-F238E27FC236}">
                <a16:creationId xmlns:a16="http://schemas.microsoft.com/office/drawing/2014/main" xmlns="" id="{6ADF3D78-F4D5-4701-8139-6253EDC03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114" y="2519126"/>
            <a:ext cx="5832685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vừa</a:t>
            </a:r>
            <a:r>
              <a:rPr lang="en-US" b="1" dirty="0">
                <a:solidFill>
                  <a:srgbClr val="44546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23" name="Text Box 17">
            <a:extLst>
              <a:ext uri="{FF2B5EF4-FFF2-40B4-BE49-F238E27FC236}">
                <a16:creationId xmlns:a16="http://schemas.microsoft.com/office/drawing/2014/main" xmlns="" id="{AEE37DDA-4591-4C16-87A0-668E4E898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07" y="3018746"/>
            <a:ext cx="216759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4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xmlns="" id="{34F7F29F-52DC-48A8-BDF1-6F5D90AB2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114" y="4357730"/>
            <a:ext cx="191981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6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li</a:t>
            </a:r>
          </a:p>
        </p:txBody>
      </p:sp>
      <p:sp>
        <p:nvSpPr>
          <p:cNvPr id="25" name="Text Box 16">
            <a:extLst>
              <a:ext uri="{FF2B5EF4-FFF2-40B4-BE49-F238E27FC236}">
                <a16:creationId xmlns:a16="http://schemas.microsoft.com/office/drawing/2014/main" xmlns="" id="{828127B2-B65C-4B62-8BA8-924DF3103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588" y="3673308"/>
            <a:ext cx="287866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3600">
                <a:solidFill>
                  <a:schemeClr val="tx2"/>
                </a:solidFill>
                <a:latin typeface=".VnTime" pitchFamily="34" charset="0"/>
              </a:defRPr>
            </a:lvl1pPr>
            <a:lvl2pPr marL="742950" indent="-285750">
              <a:defRPr sz="3600">
                <a:solidFill>
                  <a:schemeClr val="tx2"/>
                </a:solidFill>
                <a:latin typeface=".VnTime" pitchFamily="34" charset="0"/>
              </a:defRPr>
            </a:lvl2pPr>
            <a:lvl3pPr marL="11430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3pPr>
            <a:lvl4pPr marL="16002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4pPr>
            <a:lvl5pPr marL="2057400" indent="-228600">
              <a:defRPr sz="3600">
                <a:solidFill>
                  <a:schemeClr val="tx2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.VnTime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) 5 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ô </a:t>
            </a: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li 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xmlns="" id="{A690D4EA-F7CA-4853-B87A-061E9C2C8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88" y="3694675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b)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20DB670-D225-419D-9F60-59BD49E75C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4963" y="1808744"/>
            <a:ext cx="4873055" cy="44435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B3D0FB8-89F9-46DA-B714-33756445ED77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8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60"/>
                            </p:stCondLst>
                            <p:childTnLst>
                              <p:par>
                                <p:cTn id="3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 build="allAtOnce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>
            <a:extLst>
              <a:ext uri="{FF2B5EF4-FFF2-40B4-BE49-F238E27FC236}">
                <a16:creationId xmlns:a16="http://schemas.microsoft.com/office/drawing/2014/main" xmlns="" id="{B0A614BA-DFAE-48D8-B88E-C7A9AF977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118" y="1227931"/>
            <a:ext cx="37742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  <a:defRPr/>
            </a:pP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Chọn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ý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i="1" u="sng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nhất</a:t>
            </a:r>
            <a:r>
              <a:rPr lang="en-US" sz="2800" i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</a:p>
        </p:txBody>
      </p:sp>
      <p:pic>
        <p:nvPicPr>
          <p:cNvPr id="5" name="Picture 4" descr="hoa0001">
            <a:extLst>
              <a:ext uri="{FF2B5EF4-FFF2-40B4-BE49-F238E27FC236}">
                <a16:creationId xmlns:a16="http://schemas.microsoft.com/office/drawing/2014/main" xmlns="" id="{D3547DD3-845A-43F5-9FD8-69F4BCB4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4" r="25812" b="55757"/>
          <a:stretch>
            <a:fillRect/>
          </a:stretch>
        </p:blipFill>
        <p:spPr bwMode="auto">
          <a:xfrm rot="9199349">
            <a:off x="2148681" y="5045075"/>
            <a:ext cx="8191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oa0001">
            <a:extLst>
              <a:ext uri="{FF2B5EF4-FFF2-40B4-BE49-F238E27FC236}">
                <a16:creationId xmlns:a16="http://schemas.microsoft.com/office/drawing/2014/main" xmlns="" id="{96123B3F-0495-4CE8-B062-44B5C72B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7" t="42612" b="10580"/>
          <a:stretch>
            <a:fillRect/>
          </a:stretch>
        </p:blipFill>
        <p:spPr bwMode="auto">
          <a:xfrm rot="8527350">
            <a:off x="3244056" y="5046663"/>
            <a:ext cx="779463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hoa0001">
            <a:extLst>
              <a:ext uri="{FF2B5EF4-FFF2-40B4-BE49-F238E27FC236}">
                <a16:creationId xmlns:a16="http://schemas.microsoft.com/office/drawing/2014/main" xmlns="" id="{4141E748-47D2-4B37-ADED-44DF6500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0" t="58333" r="52632"/>
          <a:stretch>
            <a:fillRect/>
          </a:stretch>
        </p:blipFill>
        <p:spPr bwMode="auto">
          <a:xfrm rot="14772439">
            <a:off x="4210844" y="5035550"/>
            <a:ext cx="8556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xmlns="" id="{D4309FB4-2615-4A31-A2AE-B9C1C94E9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35" y="2044593"/>
            <a:ext cx="6922984" cy="459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55000"/>
              </a:lnSpc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Chữ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Ư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cỡ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nhỏ</a:t>
            </a: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cao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mấy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ô li ?</a:t>
            </a: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xmlns="" id="{7B38D298-9C97-4567-AEE9-7785512FA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8" y="2734415"/>
            <a:ext cx="27655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a) 2 ô li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rưỡi</a:t>
            </a:r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xmlns="" id="{3CCBB406-31B1-44AF-977B-2E057BAAD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9594" y="3502702"/>
            <a:ext cx="1600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b) 3 ô li</a:t>
            </a: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xmlns="" id="{3B6148A5-9967-41A7-AC12-A9D35E115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527" y="4227791"/>
            <a:ext cx="16639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2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c) 5 ô li</a:t>
            </a:r>
          </a:p>
        </p:txBody>
      </p:sp>
      <p:sp>
        <p:nvSpPr>
          <p:cNvPr id="13" name="AutoShap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FE1EBBA6-640A-41B2-83AA-F443CFB9FD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9">
            <a:extLst>
              <a:ext uri="{FF2B5EF4-FFF2-40B4-BE49-F238E27FC236}">
                <a16:creationId xmlns:a16="http://schemas.microsoft.com/office/drawing/2014/main" xmlns="" id="{28ED7784-220B-425A-A328-622C23AAA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7694" y="2778950"/>
            <a:ext cx="457200" cy="457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99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a)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060CAE4-2C0C-43B9-9F9D-857659A2C8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4" b="19216"/>
          <a:stretch/>
        </p:blipFill>
        <p:spPr>
          <a:xfrm>
            <a:off x="7120579" y="1868488"/>
            <a:ext cx="4554586" cy="40132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9B48F71-5799-4081-AE74-45AECAF382AC}"/>
              </a:ext>
            </a:extLst>
          </p:cNvPr>
          <p:cNvSpPr txBox="1"/>
          <p:nvPr/>
        </p:nvSpPr>
        <p:spPr>
          <a:xfrm>
            <a:off x="4228545" y="669138"/>
            <a:ext cx="36045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43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95C851-AD88-4505-9534-1A28E93EDB5D}"/>
              </a:ext>
            </a:extLst>
          </p:cNvPr>
          <p:cNvSpPr txBox="1"/>
          <p:nvPr/>
        </p:nvSpPr>
        <p:spPr>
          <a:xfrm>
            <a:off x="6438900" y="734191"/>
            <a:ext cx="38227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Ư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0F2F0BC-D0B5-4F59-A347-EC4969A07A4C}"/>
              </a:ext>
            </a:extLst>
          </p:cNvPr>
          <p:cNvSpPr txBox="1"/>
          <p:nvPr/>
        </p:nvSpPr>
        <p:spPr>
          <a:xfrm>
            <a:off x="493212" y="2969129"/>
            <a:ext cx="437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Ư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B98A532-1B0E-480A-8EE8-7B09BA6C6217}"/>
              </a:ext>
            </a:extLst>
          </p:cNvPr>
          <p:cNvSpPr txBox="1"/>
          <p:nvPr/>
        </p:nvSpPr>
        <p:spPr>
          <a:xfrm>
            <a:off x="172279" y="4334232"/>
            <a:ext cx="59237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Ư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U,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râu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3)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2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Nét 1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2400" dirty="0">
                <a:latin typeface="+mj-lt"/>
                <a:cs typeface="Times New Roman" panose="02020603050405020304" pitchFamily="18" charset="0"/>
              </a:rPr>
              <a:t>Nét 2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vi-VN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móc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cs typeface="Times New Roman" panose="02020603050405020304" pitchFamily="18" charset="0"/>
              </a:rPr>
              <a:t>râu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.</a:t>
            </a:r>
            <a:endParaRPr lang="vi-VN" sz="2400" dirty="0">
              <a:latin typeface="+mj-lt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85828243-D5B9-484E-B41A-23614E626FAE}"/>
              </a:ext>
            </a:extLst>
          </p:cNvPr>
          <p:cNvSpPr/>
          <p:nvPr/>
        </p:nvSpPr>
        <p:spPr>
          <a:xfrm>
            <a:off x="36193" y="2143077"/>
            <a:ext cx="5410816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Chữ hoa Ư gồm mấy nét?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67381EAD-92E0-4DF8-899B-FA3C389B37FA}"/>
              </a:ext>
            </a:extLst>
          </p:cNvPr>
          <p:cNvSpPr/>
          <p:nvPr/>
        </p:nvSpPr>
        <p:spPr>
          <a:xfrm>
            <a:off x="0" y="3508180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Đó là các nét nào?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14E7066-B36B-4121-984D-8F92066C6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5201" y="1695498"/>
            <a:ext cx="4632479" cy="4121102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xmlns="" id="{40A946D9-231B-4AC3-8EFF-4A803452FA42}"/>
              </a:ext>
            </a:extLst>
          </p:cNvPr>
          <p:cNvSpPr txBox="1"/>
          <p:nvPr/>
        </p:nvSpPr>
        <p:spPr>
          <a:xfrm>
            <a:off x="493212" y="1643690"/>
            <a:ext cx="471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  <a:cs typeface="Times New Roman" panose="02020603050405020304" pitchFamily="18" charset="0"/>
              </a:rPr>
              <a:t>Chữ hoa Ư giống chữ hoa U.</a:t>
            </a:r>
          </a:p>
          <a:p>
            <a:endParaRPr lang="en-US" sz="1600">
              <a:latin typeface="+mj-lt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xmlns="" id="{1BFB397D-016F-4735-B35F-C263497DC465}"/>
              </a:ext>
            </a:extLst>
          </p:cNvPr>
          <p:cNvSpPr/>
          <p:nvPr/>
        </p:nvSpPr>
        <p:spPr>
          <a:xfrm>
            <a:off x="22093" y="817638"/>
            <a:ext cx="6213607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+mj-lt"/>
                <a:cs typeface="Times New Roman" panose="02020603050405020304" pitchFamily="18" charset="0"/>
              </a:rPr>
              <a:t>- Chữ hoa Ư giống chữ hoa nào?</a:t>
            </a:r>
          </a:p>
        </p:txBody>
      </p:sp>
    </p:spTree>
    <p:extLst>
      <p:ext uri="{BB962C8B-B14F-4D97-AF65-F5344CB8AC3E}">
        <p14:creationId xmlns:p14="http://schemas.microsoft.com/office/powerpoint/2010/main" val="61192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13" grpId="0" animBg="1"/>
      <p:bldP spid="10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8D7F13-5E7C-499B-BAC2-0309ED064C78}"/>
              </a:ext>
            </a:extLst>
          </p:cNvPr>
          <p:cNvSpPr txBox="1"/>
          <p:nvPr/>
        </p:nvSpPr>
        <p:spPr>
          <a:xfrm>
            <a:off x="195246" y="634426"/>
            <a:ext cx="75023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CÁCH VIẾT CHỮ HOA 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BECFCC-6284-41FF-B60E-A517DDAD8C97}"/>
              </a:ext>
            </a:extLst>
          </p:cNvPr>
          <p:cNvSpPr txBox="1"/>
          <p:nvPr/>
        </p:nvSpPr>
        <p:spPr>
          <a:xfrm>
            <a:off x="7323738" y="1988781"/>
            <a:ext cx="48682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U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1, 2). Sau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lia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6 (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2),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dấu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râu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dừng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+mj-lt"/>
                <a:cs typeface="Times New Roman" panose="02020603050405020304" pitchFamily="18" charset="0"/>
              </a:rPr>
              <a:t> 2.</a:t>
            </a:r>
            <a:r>
              <a:rPr lang="vi-VN" dirty="0">
                <a:latin typeface="+mj-lt"/>
                <a:hlinkClick r:id="rId4"/>
              </a:rPr>
              <a:t/>
            </a:r>
            <a:br>
              <a:rPr lang="vi-VN" dirty="0">
                <a:latin typeface="+mj-lt"/>
                <a:hlinkClick r:id="rId4"/>
              </a:rPr>
            </a:br>
            <a:r>
              <a:rPr lang="vi-VN" sz="2400" dirty="0">
                <a:latin typeface="+mj-lt"/>
                <a:hlinkClick r:id="rId5"/>
              </a:rPr>
              <a:t/>
            </a:r>
            <a:br>
              <a:rPr lang="vi-VN" sz="2400" dirty="0">
                <a:latin typeface="+mj-lt"/>
                <a:hlinkClick r:id="rId5"/>
              </a:rPr>
            </a:br>
            <a:endParaRPr lang="vi-VN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whu6SnduD1LIH877WMKg8o2v1q83daeP">
            <a:hlinkClick r:id="" action="ppaction://media"/>
            <a:extLst>
              <a:ext uri="{FF2B5EF4-FFF2-40B4-BE49-F238E27FC236}">
                <a16:creationId xmlns:a16="http://schemas.microsoft.com/office/drawing/2014/main" xmlns="" id="{C921D025-A500-4B8B-83E7-844C451AB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755084"/>
            <a:ext cx="6904383" cy="388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41;p12">
            <a:extLst>
              <a:ext uri="{FF2B5EF4-FFF2-40B4-BE49-F238E27FC236}">
                <a16:creationId xmlns:a16="http://schemas.microsoft.com/office/drawing/2014/main" xmlns="" id="{BC11DE93-5C34-4CA6-B94B-755264B8C74B}"/>
              </a:ext>
            </a:extLst>
          </p:cNvPr>
          <p:cNvGrpSpPr/>
          <p:nvPr/>
        </p:nvGrpSpPr>
        <p:grpSpPr>
          <a:xfrm>
            <a:off x="8274152" y="3594928"/>
            <a:ext cx="3917848" cy="3263072"/>
            <a:chOff x="-591423" y="1707337"/>
            <a:chExt cx="7679682" cy="5787085"/>
          </a:xfrm>
        </p:grpSpPr>
        <p:pic>
          <p:nvPicPr>
            <p:cNvPr id="6" name="Google Shape;242;p12">
              <a:extLst>
                <a:ext uri="{FF2B5EF4-FFF2-40B4-BE49-F238E27FC236}">
                  <a16:creationId xmlns:a16="http://schemas.microsoft.com/office/drawing/2014/main" xmlns="" id="{41B6A757-D6AF-4D79-A281-2D17BBB86AF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007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3;p12">
              <a:extLst>
                <a:ext uri="{FF2B5EF4-FFF2-40B4-BE49-F238E27FC236}">
                  <a16:creationId xmlns:a16="http://schemas.microsoft.com/office/drawing/2014/main" xmlns="" id="{79D26F66-65F3-408F-B908-064B1A9D865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1A0C1B-A001-45D8-A18D-B8DB07045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1" y="165876"/>
            <a:ext cx="8445898" cy="4803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C3216DD-9C52-49C3-8B34-61D2BF26B114}"/>
              </a:ext>
            </a:extLst>
          </p:cNvPr>
          <p:cNvSpPr txBox="1"/>
          <p:nvPr/>
        </p:nvSpPr>
        <p:spPr>
          <a:xfrm>
            <a:off x="560443" y="1782347"/>
            <a:ext cx="79214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  <a:latin typeface="UTM Avo" panose="020406030505060202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253777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xmlns="" id="{17B2FA60-5046-4758-9A88-802492A4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40" y="713442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F886439-C1C8-439F-9DA4-B12453CE7CF9}"/>
              </a:ext>
            </a:extLst>
          </p:cNvPr>
          <p:cNvSpPr/>
          <p:nvPr/>
        </p:nvSpPr>
        <p:spPr>
          <a:xfrm>
            <a:off x="3013738" y="4003484"/>
            <a:ext cx="7657231" cy="1383299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726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8558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>
            <a:extLst>
              <a:ext uri="{FF2B5EF4-FFF2-40B4-BE49-F238E27FC236}">
                <a16:creationId xmlns:a16="http://schemas.microsoft.com/office/drawing/2014/main" xmlns="" id="{4EBC87FE-FD79-4618-9461-6F07ABB22B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4093" y="346583"/>
            <a:ext cx="98933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U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vừa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361E428-6880-447C-B080-76A0B6A71632}"/>
              </a:ext>
            </a:extLst>
          </p:cNvPr>
          <p:cNvSpPr txBox="1"/>
          <p:nvPr/>
        </p:nvSpPr>
        <p:spPr>
          <a:xfrm>
            <a:off x="5049075" y="2640219"/>
            <a:ext cx="29817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>
                <a:solidFill>
                  <a:schemeClr val="bg1"/>
                </a:solidFill>
                <a:latin typeface="HP001 4 hàng" panose="020B0603050302020204" pitchFamily="34" charset="0"/>
              </a:rPr>
              <a:t>Ơ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1B6A15A-F260-4D4A-A467-12D2A863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15" y="1614363"/>
            <a:ext cx="5111770" cy="42342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79971F8-B432-4E4C-92C9-8CEA2516A497}"/>
              </a:ext>
            </a:extLst>
          </p:cNvPr>
          <p:cNvSpPr txBox="1"/>
          <p:nvPr/>
        </p:nvSpPr>
        <p:spPr>
          <a:xfrm>
            <a:off x="5225770" y="2750993"/>
            <a:ext cx="2729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84256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7399" y="336550"/>
            <a:ext cx="964203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U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E62FBEE-EA0C-427A-90CF-BD6B147E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723" y="1903267"/>
            <a:ext cx="7373379" cy="374384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E9FDE4F-371A-4F9C-B4C4-CB5EE2DC7736}"/>
              </a:ext>
            </a:extLst>
          </p:cNvPr>
          <p:cNvSpPr txBox="1"/>
          <p:nvPr/>
        </p:nvSpPr>
        <p:spPr>
          <a:xfrm>
            <a:off x="5117545" y="3212839"/>
            <a:ext cx="29817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 dirty="0">
                <a:solidFill>
                  <a:schemeClr val="bg1"/>
                </a:solidFill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9980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êu đề 1">
            <a:extLst>
              <a:ext uri="{FF2B5EF4-FFF2-40B4-BE49-F238E27FC236}">
                <a16:creationId xmlns:a16="http://schemas.microsoft.com/office/drawing/2014/main" xmlns="" id="{4EBC87FE-FD79-4618-9461-6F07ABB22B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2981" y="307975"/>
            <a:ext cx="9566037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Ư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vừa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6361E428-6880-447C-B080-76A0B6A71632}"/>
              </a:ext>
            </a:extLst>
          </p:cNvPr>
          <p:cNvSpPr txBox="1"/>
          <p:nvPr/>
        </p:nvSpPr>
        <p:spPr>
          <a:xfrm>
            <a:off x="5049075" y="2640219"/>
            <a:ext cx="2981739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0">
                <a:solidFill>
                  <a:schemeClr val="bg1"/>
                </a:solidFill>
                <a:latin typeface="HP001 4 hàng" panose="020B0603050302020204" pitchFamily="34" charset="0"/>
              </a:rPr>
              <a:t>Ơ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1B6A15A-F260-4D4A-A467-12D2A863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14" y="1739657"/>
            <a:ext cx="5111770" cy="42342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xmlns="" id="{179971F8-B432-4E4C-92C9-8CEA2516A497}"/>
              </a:ext>
            </a:extLst>
          </p:cNvPr>
          <p:cNvSpPr txBox="1"/>
          <p:nvPr/>
        </p:nvSpPr>
        <p:spPr>
          <a:xfrm>
            <a:off x="5262766" y="2848671"/>
            <a:ext cx="27299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122347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BD0256C8-DBC6-4791-B48E-3835CA528F8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6014" y="450850"/>
            <a:ext cx="99568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bảng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chữ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hoa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Ư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cỡ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nhỏ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E62FBEE-EA0C-427A-90CF-BD6B147E0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10" y="2052376"/>
            <a:ext cx="7373379" cy="3743847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xmlns="" id="{1E9FDE4F-371A-4F9C-B4C4-CB5EE2DC7736}"/>
              </a:ext>
            </a:extLst>
          </p:cNvPr>
          <p:cNvSpPr txBox="1"/>
          <p:nvPr/>
        </p:nvSpPr>
        <p:spPr>
          <a:xfrm>
            <a:off x="4965145" y="3377939"/>
            <a:ext cx="298173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0" b="1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74635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F047AE2-B75E-412F-9635-E33328E0C77C}"/>
              </a:ext>
            </a:extLst>
          </p:cNvPr>
          <p:cNvGrpSpPr/>
          <p:nvPr/>
        </p:nvGrpSpPr>
        <p:grpSpPr>
          <a:xfrm>
            <a:off x="3509403" y="1662221"/>
            <a:ext cx="6838709" cy="1521236"/>
            <a:chOff x="418676" y="2043956"/>
            <a:chExt cx="6222341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B8FFFC9-D14C-442F-B2FD-CBAB2DB1E318}"/>
                </a:ext>
              </a:extLst>
            </p:cNvPr>
            <p:cNvSpPr txBox="1"/>
            <p:nvPr/>
          </p:nvSpPr>
          <p:spPr>
            <a:xfrm>
              <a:off x="459102" y="2321727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HP001 4 hàng" panose="020B0603050302020204" pitchFamily="34" charset="0"/>
                </a:rPr>
                <a:t>Uống n</a:t>
              </a:r>
              <a:r>
                <a:rPr lang="vi-VN" sz="3600" b="1">
                  <a:latin typeface="HP001 4 hàng" panose="020B0603050302020204" pitchFamily="34" charset="0"/>
                </a:rPr>
                <a:t>ư</a:t>
              </a:r>
              <a:r>
                <a:rPr lang="en-US" sz="3600" b="1">
                  <a:latin typeface="HP001 4 hàng" panose="020B0603050302020204" pitchFamily="34" charset="0"/>
                </a:rPr>
                <a:t>ớc nhớ nguồn</a:t>
              </a:r>
              <a:endParaRPr lang="en-US" sz="36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4C63952-B745-4961-B571-F865D1B107CF}"/>
              </a:ext>
            </a:extLst>
          </p:cNvPr>
          <p:cNvSpPr txBox="1"/>
          <p:nvPr/>
        </p:nvSpPr>
        <p:spPr>
          <a:xfrm>
            <a:off x="1453494" y="574488"/>
            <a:ext cx="8894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U,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Ư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xmlns="" id="{DA592BCE-374B-4C62-93C3-F3E273CAF377}"/>
              </a:ext>
            </a:extLst>
          </p:cNvPr>
          <p:cNvSpPr/>
          <p:nvPr/>
        </p:nvSpPr>
        <p:spPr>
          <a:xfrm>
            <a:off x="152507" y="904242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dụng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C1E9659-F298-426B-94CB-A3634575FF63}"/>
              </a:ext>
            </a:extLst>
          </p:cNvPr>
          <p:cNvSpPr txBox="1"/>
          <p:nvPr/>
        </p:nvSpPr>
        <p:spPr>
          <a:xfrm>
            <a:off x="5900803" y="5009276"/>
            <a:ext cx="4281782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U, h, 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3D6586B-4A7A-423E-8B14-2DA1B7EC9154}"/>
              </a:ext>
            </a:extLst>
          </p:cNvPr>
          <p:cNvSpPr txBox="1"/>
          <p:nvPr/>
        </p:nvSpPr>
        <p:spPr>
          <a:xfrm>
            <a:off x="5421531" y="3167432"/>
            <a:ext cx="3050386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40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U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51A93AB-C464-4C69-A922-67FB2E475127}"/>
              </a:ext>
            </a:extLst>
          </p:cNvPr>
          <p:cNvSpPr txBox="1"/>
          <p:nvPr/>
        </p:nvSpPr>
        <p:spPr>
          <a:xfrm>
            <a:off x="537320" y="4388223"/>
            <a:ext cx="9724710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517877-C17E-42A2-B7AA-4EDA5977FE38}"/>
              </a:ext>
            </a:extLst>
          </p:cNvPr>
          <p:cNvSpPr txBox="1"/>
          <p:nvPr/>
        </p:nvSpPr>
        <p:spPr>
          <a:xfrm>
            <a:off x="537320" y="3037268"/>
            <a:ext cx="5944165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7DCF9-EFED-4EC8-88BB-8AFA719A2898}"/>
              </a:ext>
            </a:extLst>
          </p:cNvPr>
          <p:cNvSpPr txBox="1"/>
          <p:nvPr/>
        </p:nvSpPr>
        <p:spPr>
          <a:xfrm>
            <a:off x="537320" y="3629215"/>
            <a:ext cx="89876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16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2AD1E2B-A988-4566-8EAD-409F43C7072F}"/>
              </a:ext>
            </a:extLst>
          </p:cNvPr>
          <p:cNvSpPr txBox="1"/>
          <p:nvPr/>
        </p:nvSpPr>
        <p:spPr>
          <a:xfrm>
            <a:off x="514863" y="4827795"/>
            <a:ext cx="59441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2.5 ô li ?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6D02CAC-F1AE-4BDF-A664-FDA5E4568B58}"/>
              </a:ext>
            </a:extLst>
          </p:cNvPr>
          <p:cNvSpPr txBox="1"/>
          <p:nvPr/>
        </p:nvSpPr>
        <p:spPr>
          <a:xfrm>
            <a:off x="514863" y="5485188"/>
            <a:ext cx="6216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 ô li ?</a:t>
            </a:r>
            <a:endParaRPr lang="vi-VN" sz="24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sz="1600" dirty="0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DF85A96-917B-458A-B503-AB2DEAB5C9BB}"/>
              </a:ext>
            </a:extLst>
          </p:cNvPr>
          <p:cNvSpPr txBox="1"/>
          <p:nvPr/>
        </p:nvSpPr>
        <p:spPr>
          <a:xfrm>
            <a:off x="6610426" y="5647699"/>
            <a:ext cx="4281782" cy="576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1 ô li</a:t>
            </a:r>
            <a:endParaRPr lang="vi-VN" sz="24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356ABCD-B12B-4A3E-97E5-774B1E6D8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sp>
        <p:nvSpPr>
          <p:cNvPr id="5" name="Tiêu đề 1">
            <a:extLst>
              <a:ext uri="{FF2B5EF4-FFF2-40B4-BE49-F238E27FC236}">
                <a16:creationId xmlns:a16="http://schemas.microsoft.com/office/drawing/2014/main" xmlns="" id="{BB0743EF-320E-4511-84AA-780474F0D8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71749" y="1144341"/>
            <a:ext cx="3732352" cy="98925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ứng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xmlns="" id="{AB1530D7-8D39-4B0E-987A-AF30C7B50ABB}"/>
              </a:ext>
            </a:extLst>
          </p:cNvPr>
          <p:cNvSpPr txBox="1"/>
          <p:nvPr/>
        </p:nvSpPr>
        <p:spPr>
          <a:xfrm>
            <a:off x="1597229" y="2591853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Uống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n</a:t>
            </a:r>
            <a:r>
              <a:rPr lang="vi-VN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ớc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nhớ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nguồn</a:t>
            </a: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BB53EDA5-B47A-4F58-A8E8-83043EF7B3E3}"/>
              </a:ext>
            </a:extLst>
          </p:cNvPr>
          <p:cNvSpPr txBox="1"/>
          <p:nvPr/>
        </p:nvSpPr>
        <p:spPr>
          <a:xfrm>
            <a:off x="1508330" y="3860589"/>
            <a:ext cx="10154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Uống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n</a:t>
            </a:r>
            <a:r>
              <a:rPr lang="vi-VN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ư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ớc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nhớ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nguồn</a:t>
            </a:r>
            <a:r>
              <a:rPr lang="en-US" sz="3200" b="1" i="1" dirty="0">
                <a:solidFill>
                  <a:schemeClr val="bg1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7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422F1-F90E-4B3B-8EC7-1663A67D2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368922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A483164-52C7-4691-95F4-4638E2BDF902}"/>
              </a:ext>
            </a:extLst>
          </p:cNvPr>
          <p:cNvSpPr txBox="1"/>
          <p:nvPr/>
        </p:nvSpPr>
        <p:spPr>
          <a:xfrm>
            <a:off x="5160947" y="2468641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xmlns="" id="{0BC6E11F-564B-4085-ADEF-B1F0E1E43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711743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01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7FF114DB-2E1D-4C3F-B635-628DD4D44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166"/>
            <a:ext cx="12192000" cy="6407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B72221-AAF0-42E1-B6B8-1494ED6B3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3216276" y="692150"/>
            <a:ext cx="56165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85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7911BE3-59C2-484D-9068-D0BEA5217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030"/>
            <a:ext cx="12192000" cy="643596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8608B5C-1458-4FF8-AA94-971745B83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14" y="4681644"/>
            <a:ext cx="10774016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err="1">
                <a:latin typeface="UTM Avo" panose="02040603050506020204" pitchFamily="18" charset="0"/>
              </a:rPr>
              <a:t>Tên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phù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thủy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độc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đã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bắt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cóc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hết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sinh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vật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biển</a:t>
            </a:r>
            <a:r>
              <a:rPr lang="en-US" altLang="en-US" sz="2800" dirty="0">
                <a:latin typeface="UTM Avo" panose="02040603050506020204" pitchFamily="18" charset="0"/>
              </a:rPr>
              <a:t>.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em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hãy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giúp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nàng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tiên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giải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cứu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các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bạn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ấy</a:t>
            </a:r>
            <a:r>
              <a:rPr lang="en-US" altLang="en-US" sz="2800" dirty="0">
                <a:latin typeface="UTM Avo" panose="02040603050506020204" pitchFamily="18" charset="0"/>
              </a:rPr>
              <a:t> </a:t>
            </a:r>
            <a:r>
              <a:rPr lang="en-US" altLang="en-US" sz="2800" dirty="0" err="1">
                <a:latin typeface="UTM Avo" panose="02040603050506020204" pitchFamily="18" charset="0"/>
              </a:rPr>
              <a:t>nhé</a:t>
            </a:r>
            <a:r>
              <a:rPr lang="en-US" altLang="en-US" sz="28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678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8031ACEC-8B13-4AF5-99AD-8F33F92EA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098"/>
            <a:ext cx="12192000" cy="6421902"/>
          </a:xfrm>
          <a:prstGeom prst="rect">
            <a:avLst/>
          </a:prstGeom>
        </p:spPr>
      </p:pic>
      <p:pic>
        <p:nvPicPr>
          <p:cNvPr id="4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0C8C4127-3724-4EE3-9CD0-06F7B98A9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1129544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EDA83EDE-A7A9-4AA0-8618-BECA2A1CB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76" y="965067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2CBF87D2-DA66-4CA4-9E31-F0586D736A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4" y="225425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xmlns="" id="{FDBC4E7F-2D04-4824-8852-6536AE8042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2" y="4648200"/>
            <a:ext cx="1817687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otched Right Arrow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14528CF-CA32-4ABA-8F51-3B6632BA8BFC}"/>
              </a:ext>
            </a:extLst>
          </p:cNvPr>
          <p:cNvSpPr/>
          <p:nvPr/>
        </p:nvSpPr>
        <p:spPr>
          <a:xfrm>
            <a:off x="9258301" y="5728456"/>
            <a:ext cx="2933700" cy="1111752"/>
          </a:xfrm>
          <a:prstGeom prst="notched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chemeClr val="tx1"/>
                </a:solidFill>
              </a:rPr>
              <a:t>VỀ NHÀ THÔI</a:t>
            </a:r>
          </a:p>
        </p:txBody>
      </p:sp>
    </p:spTree>
    <p:extLst>
      <p:ext uri="{BB962C8B-B14F-4D97-AF65-F5344CB8AC3E}">
        <p14:creationId xmlns:p14="http://schemas.microsoft.com/office/powerpoint/2010/main" val="273057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1D091EB-4BE6-4C71-A6C1-412853BA5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6"/>
            <a:ext cx="12192000" cy="6443664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3E872EE6-F662-4F73-B75D-B89C405325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282" y="1002293"/>
            <a:ext cx="5036907" cy="55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3600"/>
          </a:p>
        </p:txBody>
      </p:sp>
      <p:sp>
        <p:nvSpPr>
          <p:cNvPr id="5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xmlns="" id="{2E9AC94F-6283-4933-8741-4E5357310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xmlns="" id="{C4FB9FC5-35ED-4B38-AE5D-00793421FCF2}"/>
              </a:ext>
            </a:extLst>
          </p:cNvPr>
          <p:cNvSpPr/>
          <p:nvPr/>
        </p:nvSpPr>
        <p:spPr>
          <a:xfrm>
            <a:off x="8769438" y="618745"/>
            <a:ext cx="1068301" cy="9957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xmlns="" id="{B5FF0B73-752E-4953-941B-948C8BA9906C}"/>
              </a:ext>
            </a:extLst>
          </p:cNvPr>
          <p:cNvSpPr/>
          <p:nvPr/>
        </p:nvSpPr>
        <p:spPr>
          <a:xfrm>
            <a:off x="8672787" y="1928646"/>
            <a:ext cx="728387" cy="62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51237B33-9DF8-4D0D-AC4C-7D55C188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68" y="4054581"/>
            <a:ext cx="1408215" cy="203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920756CA-EFF3-4591-8938-746E7F02DA1D}"/>
              </a:ext>
            </a:extLst>
          </p:cNvPr>
          <p:cNvSpPr/>
          <p:nvPr/>
        </p:nvSpPr>
        <p:spPr>
          <a:xfrm>
            <a:off x="1125415" y="1409700"/>
            <a:ext cx="6824785" cy="2253164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xmlns="" id="{99934B2F-3BA7-4073-A71F-007FCE90CCD8}"/>
              </a:ext>
            </a:extLst>
          </p:cNvPr>
          <p:cNvSpPr/>
          <p:nvPr/>
        </p:nvSpPr>
        <p:spPr>
          <a:xfrm>
            <a:off x="4920759" y="3886200"/>
            <a:ext cx="5556741" cy="2855914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C00000"/>
                </a:solidFill>
              </a:rPr>
              <a:t>Chữ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hoa</a:t>
            </a:r>
            <a:r>
              <a:rPr lang="en-US" sz="4000" dirty="0">
                <a:solidFill>
                  <a:srgbClr val="C00000"/>
                </a:solidFill>
              </a:rPr>
              <a:t> T </a:t>
            </a:r>
            <a:r>
              <a:rPr lang="en-US" sz="4000" dirty="0" err="1">
                <a:solidFill>
                  <a:srgbClr val="C00000"/>
                </a:solidFill>
              </a:rPr>
              <a:t>cỡ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vừa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r>
              <a:rPr lang="en-US" sz="4000" dirty="0" err="1">
                <a:solidFill>
                  <a:srgbClr val="C00000"/>
                </a:solidFill>
              </a:rPr>
              <a:t>cao</a:t>
            </a:r>
            <a:r>
              <a:rPr lang="en-US" sz="4000" dirty="0">
                <a:solidFill>
                  <a:srgbClr val="C00000"/>
                </a:solidFill>
              </a:rPr>
              <a:t> 5 ô li.</a:t>
            </a:r>
          </a:p>
        </p:txBody>
      </p:sp>
    </p:spTree>
    <p:extLst>
      <p:ext uri="{BB962C8B-B14F-4D97-AF65-F5344CB8AC3E}">
        <p14:creationId xmlns:p14="http://schemas.microsoft.com/office/powerpoint/2010/main" val="429243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772BFEA3-1AEA-48A3-A178-6B60ED76B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sp>
        <p:nvSpPr>
          <p:cNvPr id="4" name="Oval Callout 1">
            <a:extLst>
              <a:ext uri="{FF2B5EF4-FFF2-40B4-BE49-F238E27FC236}">
                <a16:creationId xmlns:a16="http://schemas.microsoft.com/office/drawing/2014/main" xmlns="" id="{5BB1FBE4-7550-4410-BA6E-027965488F86}"/>
              </a:ext>
            </a:extLst>
          </p:cNvPr>
          <p:cNvSpPr/>
          <p:nvPr/>
        </p:nvSpPr>
        <p:spPr>
          <a:xfrm>
            <a:off x="1585915" y="643732"/>
            <a:ext cx="7265985" cy="2868612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mấy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5" name="Oval Callout 3">
            <a:extLst>
              <a:ext uri="{FF2B5EF4-FFF2-40B4-BE49-F238E27FC236}">
                <a16:creationId xmlns:a16="http://schemas.microsoft.com/office/drawing/2014/main" xmlns="" id="{A8C576A0-2CB6-4EB0-8468-FC0044BC7320}"/>
              </a:ext>
            </a:extLst>
          </p:cNvPr>
          <p:cNvSpPr/>
          <p:nvPr/>
        </p:nvSpPr>
        <p:spPr>
          <a:xfrm>
            <a:off x="5008564" y="4171950"/>
            <a:ext cx="5951536" cy="2335212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cỡ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cao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2,5 ô li</a:t>
            </a:r>
            <a:r>
              <a:rPr lang="en-US" sz="4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xmlns="" id="{3691987E-4B16-4E57-A93E-8C3769BF0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CFB5D752-3075-4768-AB3C-BDFB01694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60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CF11FA9F-7476-4751-B304-0FFC1EB2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234"/>
            <a:ext cx="12192000" cy="639376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0CB740E6-CF00-45C1-BC9F-B21FE7FDD4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035" y="4519848"/>
            <a:ext cx="974728" cy="164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4">
            <a:extLst>
              <a:ext uri="{FF2B5EF4-FFF2-40B4-BE49-F238E27FC236}">
                <a16:creationId xmlns:a16="http://schemas.microsoft.com/office/drawing/2014/main" xmlns="" id="{18406EBC-5937-42C0-9225-2674D89F07B1}"/>
              </a:ext>
            </a:extLst>
          </p:cNvPr>
          <p:cNvSpPr/>
          <p:nvPr/>
        </p:nvSpPr>
        <p:spPr>
          <a:xfrm>
            <a:off x="2250830" y="1063674"/>
            <a:ext cx="4587046" cy="2852737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 T gồm mấy nét?</a:t>
            </a: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xmlns="" id="{24DC5B6E-B690-4B19-8FF3-759F3C9D59EA}"/>
              </a:ext>
            </a:extLst>
          </p:cNvPr>
          <p:cNvSpPr/>
          <p:nvPr/>
        </p:nvSpPr>
        <p:spPr>
          <a:xfrm>
            <a:off x="5231551" y="4210001"/>
            <a:ext cx="6350849" cy="1986916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gồm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3EE0B471-59BE-496D-B77B-34BD7DEEC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715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FFF83019-F54F-4C7B-9A76-EB601F0E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962"/>
            <a:ext cx="12192000" cy="6450037"/>
          </a:xfrm>
          <a:prstGeom prst="rect">
            <a:avLst/>
          </a:prstGeom>
        </p:spPr>
      </p:pic>
      <p:pic>
        <p:nvPicPr>
          <p:cNvPr id="5" name="Picture 16">
            <a:extLst>
              <a:ext uri="{FF2B5EF4-FFF2-40B4-BE49-F238E27FC236}">
                <a16:creationId xmlns:a16="http://schemas.microsoft.com/office/drawing/2014/main" xmlns="" id="{A5B0D78C-BD36-49E2-9E43-C3FFBF201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321" y="3891159"/>
            <a:ext cx="1652565" cy="1257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DF2C1B16-D18C-4A22-9506-C1085C46EB06}"/>
              </a:ext>
            </a:extLst>
          </p:cNvPr>
          <p:cNvSpPr/>
          <p:nvPr/>
        </p:nvSpPr>
        <p:spPr>
          <a:xfrm>
            <a:off x="1868604" y="533401"/>
            <a:ext cx="5613987" cy="2514598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Nêu các nét của chữ T?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xmlns="" id="{58226121-B697-488B-B480-5F8439E48FEF}"/>
              </a:ext>
            </a:extLst>
          </p:cNvPr>
          <p:cNvSpPr/>
          <p:nvPr/>
        </p:nvSpPr>
        <p:spPr>
          <a:xfrm>
            <a:off x="5074670" y="2926080"/>
            <a:ext cx="6889349" cy="3945413"/>
          </a:xfrm>
          <a:prstGeom prst="wedgeEllipseCallout">
            <a:avLst>
              <a:gd name="adj1" fmla="val -82443"/>
              <a:gd name="adj2" fmla="val -4586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/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T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(to)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vòng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xoắn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utoShap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xmlns="" id="{46D9A7F0-F541-404C-98D0-673322D50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5744696"/>
            <a:ext cx="1003300" cy="1113304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3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</TotalTime>
  <Words>755</Words>
  <Application>Microsoft Office PowerPoint</Application>
  <PresentationFormat>Custom</PresentationFormat>
  <Paragraphs>96</Paragraphs>
  <Slides>27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Viết bảng con chữ hoa U cỡ vừa</vt:lpstr>
      <vt:lpstr>Viết bảng con chữ hoa U cỡ nhỏ</vt:lpstr>
      <vt:lpstr>Viết bảng con chữ hoa Ư cỡ vừa</vt:lpstr>
      <vt:lpstr>Viết bảng con chữ hoa Ư cỡ nhỏ</vt:lpstr>
      <vt:lpstr>PowerPoint Presentation</vt:lpstr>
      <vt:lpstr>Viết câu ứng dụng: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CTY REDSTAR</cp:lastModifiedBy>
  <cp:revision>78</cp:revision>
  <dcterms:created xsi:type="dcterms:W3CDTF">2021-11-01T08:16:43Z</dcterms:created>
  <dcterms:modified xsi:type="dcterms:W3CDTF">2022-02-27T09:09:39Z</dcterms:modified>
</cp:coreProperties>
</file>