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21"/>
  </p:notesMasterIdLst>
  <p:sldIdLst>
    <p:sldId id="293" r:id="rId2"/>
    <p:sldId id="385" r:id="rId3"/>
    <p:sldId id="410" r:id="rId4"/>
    <p:sldId id="411" r:id="rId5"/>
    <p:sldId id="412" r:id="rId6"/>
    <p:sldId id="413" r:id="rId7"/>
    <p:sldId id="414" r:id="rId8"/>
    <p:sldId id="395" r:id="rId9"/>
    <p:sldId id="345" r:id="rId10"/>
    <p:sldId id="402" r:id="rId11"/>
    <p:sldId id="401" r:id="rId12"/>
    <p:sldId id="403" r:id="rId13"/>
    <p:sldId id="405" r:id="rId14"/>
    <p:sldId id="407" r:id="rId15"/>
    <p:sldId id="408" r:id="rId16"/>
    <p:sldId id="396" r:id="rId17"/>
    <p:sldId id="406" r:id="rId18"/>
    <p:sldId id="404" r:id="rId19"/>
    <p:sldId id="371" r:id="rId20"/>
  </p:sldIdLst>
  <p:sldSz cx="12192000" cy="6858000"/>
  <p:notesSz cx="6858000" cy="9144000"/>
  <p:defaultTextStyle>
    <a:defPPr>
      <a:defRPr lang="en-US"/>
    </a:defPPr>
    <a:lvl1pPr marL="0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255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510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765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020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275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7528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3781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0033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xmlns="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-504" y="60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255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510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765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020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275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528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3781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0033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46B2CB-5A67-4AB8-9A1B-7AE29B183FB4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55BF17BB-90D7-48D1-A408-C4A17A18C95C}"/>
              </a:ext>
            </a:extLst>
          </p:cNvPr>
          <p:cNvSpPr/>
          <p:nvPr userDrawn="1"/>
        </p:nvSpPr>
        <p:spPr>
          <a:xfrm>
            <a:off x="11139855" y="2"/>
            <a:ext cx="1153593" cy="140676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5071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9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99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8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099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0C92834-F07F-4579-8623-1CF3469E4D08}"/>
              </a:ext>
            </a:extLst>
          </p:cNvPr>
          <p:cNvSpPr/>
          <p:nvPr userDrawn="1"/>
        </p:nvSpPr>
        <p:spPr>
          <a:xfrm>
            <a:off x="10917876" y="18627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2046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255" indent="0" algn="ctr">
              <a:buNone/>
              <a:defRPr sz="2000"/>
            </a:lvl2pPr>
            <a:lvl3pPr marL="912510" indent="0" algn="ctr">
              <a:buNone/>
              <a:defRPr sz="1800"/>
            </a:lvl3pPr>
            <a:lvl4pPr marL="1368765" indent="0" algn="ctr">
              <a:buNone/>
              <a:defRPr sz="1600"/>
            </a:lvl4pPr>
            <a:lvl5pPr marL="1825020" indent="0" algn="ctr">
              <a:buNone/>
              <a:defRPr sz="1600"/>
            </a:lvl5pPr>
            <a:lvl6pPr marL="2281275" indent="0" algn="ctr">
              <a:buNone/>
              <a:defRPr sz="1600"/>
            </a:lvl6pPr>
            <a:lvl7pPr marL="2737528" indent="0" algn="ctr">
              <a:buNone/>
              <a:defRPr sz="1600"/>
            </a:lvl7pPr>
            <a:lvl8pPr marL="3193781" indent="0" algn="ctr">
              <a:buNone/>
              <a:defRPr sz="1600"/>
            </a:lvl8pPr>
            <a:lvl9pPr marL="365003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4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5" tIns="45618" rIns="91255" bIns="456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49E354B-FF2F-47CC-A6C8-802FB20C9900}"/>
              </a:ext>
            </a:extLst>
          </p:cNvPr>
          <p:cNvSpPr/>
          <p:nvPr userDrawn="1"/>
        </p:nvSpPr>
        <p:spPr>
          <a:xfrm>
            <a:off x="11308356" y="136525"/>
            <a:ext cx="985092" cy="1196516"/>
          </a:xfrm>
          <a:prstGeom prst="ellipse">
            <a:avLst/>
          </a:prstGeom>
          <a:solidFill>
            <a:srgbClr val="29A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7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3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46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2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3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94BE59B-8762-4673-A68F-7BB4BC8F730A}"/>
              </a:ext>
            </a:extLst>
          </p:cNvPr>
          <p:cNvSpPr/>
          <p:nvPr userDrawn="1"/>
        </p:nvSpPr>
        <p:spPr>
          <a:xfrm>
            <a:off x="11134893" y="136525"/>
            <a:ext cx="1153593" cy="140676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5692108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1325563"/>
          </a:xfrm>
          <a:prstGeom prst="rect">
            <a:avLst/>
          </a:prstGeom>
        </p:spPr>
        <p:txBody>
          <a:bodyPr vert="horz" lIns="91255" tIns="45618" rIns="91255" bIns="456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255" tIns="45618" rIns="91255" bIns="456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3" y="6356391"/>
            <a:ext cx="2743200" cy="365125"/>
          </a:xfrm>
          <a:prstGeom prst="rect">
            <a:avLst/>
          </a:prstGeom>
        </p:spPr>
        <p:txBody>
          <a:bodyPr vert="horz" lIns="91255" tIns="45618" rIns="91255" bIns="456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91"/>
            <a:ext cx="4114800" cy="365125"/>
          </a:xfrm>
          <a:prstGeom prst="rect">
            <a:avLst/>
          </a:prstGeom>
        </p:spPr>
        <p:txBody>
          <a:bodyPr vert="horz" lIns="91255" tIns="45618" rIns="91255" bIns="456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91"/>
            <a:ext cx="2743200" cy="365125"/>
          </a:xfrm>
          <a:prstGeom prst="rect">
            <a:avLst/>
          </a:prstGeom>
        </p:spPr>
        <p:txBody>
          <a:bodyPr vert="horz" lIns="91255" tIns="45618" rIns="91255" bIns="456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3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699" r:id="rId6"/>
    <p:sldLayoutId id="2147483704" r:id="rId7"/>
    <p:sldLayoutId id="2147483705" r:id="rId8"/>
    <p:sldLayoutId id="2147483711" r:id="rId9"/>
  </p:sldLayoutIdLst>
  <p:txStyles>
    <p:titleStyle>
      <a:lvl1pPr algn="l" defTabSz="91251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127" indent="-228127" algn="l" defTabSz="91251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379" indent="-228127" algn="l" defTabSz="912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632" indent="-228127" algn="l" defTabSz="912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887" indent="-228127" algn="l" defTabSz="912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135" indent="-228127" algn="l" defTabSz="912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388" indent="-228127" algn="l" defTabSz="912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644" indent="-228127" algn="l" defTabSz="912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895" indent="-228127" algn="l" defTabSz="912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150" indent="-228127" algn="l" defTabSz="912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55" algn="l" defTabSz="912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10" algn="l" defTabSz="912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765" algn="l" defTabSz="912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020" algn="l" defTabSz="912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275" algn="l" defTabSz="912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528" algn="l" defTabSz="912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781" algn="l" defTabSz="912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033" algn="l" defTabSz="912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slide" Target="slide8.xml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12" Type="http://schemas.openxmlformats.org/officeDocument/2006/relationships/image" Target="../media/image19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slide" Target="slide5.xml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slide" Target="slide7.xml"/><Relationship Id="rId4" Type="http://schemas.openxmlformats.org/officeDocument/2006/relationships/image" Target="../media/image15.gif"/><Relationship Id="rId9" Type="http://schemas.openxmlformats.org/officeDocument/2006/relationships/slide" Target="slide6.xml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8.xml"/><Relationship Id="rId7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11" Type="http://schemas.openxmlformats.org/officeDocument/2006/relationships/image" Target="../media/image14.png"/><Relationship Id="rId5" Type="http://schemas.openxmlformats.org/officeDocument/2006/relationships/image" Target="../media/image21.png"/><Relationship Id="rId10" Type="http://schemas.openxmlformats.org/officeDocument/2006/relationships/image" Target="../media/image23.png"/><Relationship Id="rId4" Type="http://schemas.openxmlformats.org/officeDocument/2006/relationships/image" Target="../media/image20.jp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8.xml"/><Relationship Id="rId7" Type="http://schemas.openxmlformats.org/officeDocument/2006/relationships/slide" Target="slide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11" Type="http://schemas.openxmlformats.org/officeDocument/2006/relationships/image" Target="../media/image14.png"/><Relationship Id="rId5" Type="http://schemas.openxmlformats.org/officeDocument/2006/relationships/image" Target="../media/image21.png"/><Relationship Id="rId10" Type="http://schemas.microsoft.com/office/2007/relationships/hdphoto" Target="../media/hdphoto1.wdp"/><Relationship Id="rId4" Type="http://schemas.openxmlformats.org/officeDocument/2006/relationships/image" Target="../media/image20.jp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8.xml"/><Relationship Id="rId7" Type="http://schemas.openxmlformats.org/officeDocument/2006/relationships/slide" Target="slide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11" Type="http://schemas.openxmlformats.org/officeDocument/2006/relationships/image" Target="../media/image14.png"/><Relationship Id="rId5" Type="http://schemas.openxmlformats.org/officeDocument/2006/relationships/image" Target="../media/image21.png"/><Relationship Id="rId10" Type="http://schemas.microsoft.com/office/2007/relationships/hdphoto" Target="../media/hdphoto1.wdp"/><Relationship Id="rId4" Type="http://schemas.openxmlformats.org/officeDocument/2006/relationships/image" Target="../media/image20.jp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1446810" y="1658592"/>
            <a:ext cx="9528057" cy="35362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195">
              <a:lnSpc>
                <a:spcPct val="150000"/>
              </a:lnSpc>
              <a:defRPr/>
            </a:pPr>
            <a:r>
              <a:rPr lang="en-US" sz="5198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198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23</a:t>
            </a:r>
          </a:p>
          <a:p>
            <a:pPr algn="ctr" defTabSz="914195">
              <a:lnSpc>
                <a:spcPct val="150000"/>
              </a:lnSpc>
              <a:defRPr/>
            </a:pPr>
            <a:r>
              <a:rPr lang="en-US" sz="5198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Trao</a:t>
            </a:r>
            <a:r>
              <a:rPr lang="en-US" sz="5198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198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đổi</a:t>
            </a:r>
            <a:r>
              <a:rPr lang="en-US" sz="5198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Quan </a:t>
            </a:r>
            <a:r>
              <a:rPr lang="en-US" sz="5198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sát</a:t>
            </a:r>
            <a:r>
              <a:rPr lang="en-US" sz="5198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198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</a:t>
            </a:r>
            <a:r>
              <a:rPr lang="en-US" sz="5198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198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chơi</a:t>
            </a:r>
            <a:r>
              <a:rPr lang="en-US" sz="5198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 defTabSz="914195">
              <a:lnSpc>
                <a:spcPct val="150000"/>
              </a:lnSpc>
              <a:defRPr/>
            </a:pPr>
            <a:r>
              <a:rPr lang="en-US" sz="5198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5198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198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5198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198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loại</a:t>
            </a:r>
            <a:r>
              <a:rPr lang="en-US" sz="5198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198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chim</a:t>
            </a:r>
            <a:endParaRPr lang="en-US" sz="5198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81189" y="448"/>
            <a:ext cx="2563188" cy="58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53326" y="579568"/>
            <a:ext cx="990719" cy="461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0712C046-1449-4B36-BD26-B181823E0406}"/>
              </a:ext>
            </a:extLst>
          </p:cNvPr>
          <p:cNvSpPr txBox="1">
            <a:spLocks/>
          </p:cNvSpPr>
          <p:nvPr/>
        </p:nvSpPr>
        <p:spPr>
          <a:xfrm>
            <a:off x="446884" y="590796"/>
            <a:ext cx="1174511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25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251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j-ea"/>
                <a:cs typeface="+mj-cs"/>
              </a:rPr>
              <a:t>1.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j-ea"/>
                <a:cs typeface="+mj-cs"/>
              </a:rPr>
              <a:t>Cùng bạn thực hành nói và đáp lời đồng ý trong các tình huống sau:</a:t>
            </a:r>
          </a:p>
          <a:p>
            <a:pPr marL="0" marR="0" lvl="0" indent="0" algn="l" defTabSz="91251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prstClr val="black"/>
                </a:solidFill>
                <a:latin typeface="UTM Avo"/>
              </a:rPr>
              <a:t>b) Em muốn giới thiệu với bạn các đồ chơi đồ chơi của mình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j-ea"/>
                <a:cs typeface="+mj-cs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j-ea"/>
              <a:cs typeface="+mj-cs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xmlns="" id="{01D4F12D-73F2-4206-9A54-DBB09AE31653}"/>
              </a:ext>
            </a:extLst>
          </p:cNvPr>
          <p:cNvSpPr/>
          <p:nvPr/>
        </p:nvSpPr>
        <p:spPr>
          <a:xfrm>
            <a:off x="2432580" y="2284990"/>
            <a:ext cx="3547460" cy="1814052"/>
          </a:xfrm>
          <a:prstGeom prst="wedgeEllipseCallout">
            <a:avLst>
              <a:gd name="adj1" fmla="val -65038"/>
              <a:gd name="adj2" fmla="val 2456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85282C-BD2E-49EA-9CA0-A70EEF86F009}"/>
              </a:ext>
            </a:extLst>
          </p:cNvPr>
          <p:cNvSpPr txBox="1"/>
          <p:nvPr/>
        </p:nvSpPr>
        <p:spPr>
          <a:xfrm>
            <a:off x="2908607" y="2629810"/>
            <a:ext cx="2713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prstClr val="black"/>
                </a:solidFill>
                <a:latin typeface="UTM Avo"/>
              </a:rPr>
              <a:t>Thích quá, mình rất thích xem đồ chơi của bạn.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8382404-804E-4D78-BE71-39EC5CDD4D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1" y="2735010"/>
            <a:ext cx="2075519" cy="4215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049D854-D152-4E8B-84C4-D7D6FAE0DE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087" y="1916359"/>
            <a:ext cx="2713659" cy="4740423"/>
          </a:xfrm>
          <a:prstGeom prst="rect">
            <a:avLst/>
          </a:prstGeom>
        </p:spPr>
      </p:pic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xmlns="" id="{05E336EB-ED2F-472C-8148-1DB8EC9D60FF}"/>
              </a:ext>
            </a:extLst>
          </p:cNvPr>
          <p:cNvSpPr/>
          <p:nvPr/>
        </p:nvSpPr>
        <p:spPr>
          <a:xfrm>
            <a:off x="4987690" y="3598606"/>
            <a:ext cx="3547460" cy="2315497"/>
          </a:xfrm>
          <a:prstGeom prst="wedgeEllipseCallout">
            <a:avLst>
              <a:gd name="adj1" fmla="val 65091"/>
              <a:gd name="adj2" fmla="val -3803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DDBF6E9-4AE3-4B59-A650-093233C9D079}"/>
              </a:ext>
            </a:extLst>
          </p:cNvPr>
          <p:cNvSpPr txBox="1"/>
          <p:nvPr/>
        </p:nvSpPr>
        <p:spPr>
          <a:xfrm>
            <a:off x="5404591" y="4211319"/>
            <a:ext cx="2713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Mình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muốn giới thiệu với bạn đồ chơi của mình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03943A1-8B65-49E0-8CD5-8B7DFD1A62CE}"/>
              </a:ext>
            </a:extLst>
          </p:cNvPr>
          <p:cNvSpPr txBox="1"/>
          <p:nvPr/>
        </p:nvSpPr>
        <p:spPr>
          <a:xfrm>
            <a:off x="5157879" y="4580650"/>
            <a:ext cx="3207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Mời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bạn vào xem</a:t>
            </a:r>
            <a:r>
              <a:rPr lang="en-US" sz="2400">
                <a:solidFill>
                  <a:prstClr val="black"/>
                </a:solidFill>
                <a:latin typeface="UTM Avo"/>
              </a:rPr>
              <a:t>!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87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7" grpId="0" animBg="1"/>
      <p:bldP spid="18" grpId="0"/>
      <p:bldP spid="18" grpId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C142530-28B8-4C8E-9ADD-B53CCC647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774" y="2095500"/>
            <a:ext cx="6996669" cy="47625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C05ACFFD-0856-468E-9356-381795F15FD1}"/>
              </a:ext>
            </a:extLst>
          </p:cNvPr>
          <p:cNvSpPr txBox="1">
            <a:spLocks/>
          </p:cNvSpPr>
          <p:nvPr/>
        </p:nvSpPr>
        <p:spPr>
          <a:xfrm>
            <a:off x="446884" y="590796"/>
            <a:ext cx="1174511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25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251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j-ea"/>
                <a:cs typeface="+mj-cs"/>
              </a:rPr>
              <a:t>1.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j-ea"/>
                <a:cs typeface="+mj-cs"/>
              </a:rPr>
              <a:t>Cùng bạn thực hành nói và đáp lời đồng ý trong các tình huống sau:</a:t>
            </a:r>
          </a:p>
          <a:p>
            <a:pPr marL="0" marR="0" lvl="0" indent="0" algn="l" defTabSz="91251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prstClr val="black"/>
                </a:solidFill>
                <a:latin typeface="UTM Avo"/>
              </a:rPr>
              <a:t>c) Bạn muốn em hướng dẫn cách chơi một đồ chơi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j-ea"/>
                <a:cs typeface="+mj-cs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j-ea"/>
              <a:cs typeface="+mj-cs"/>
            </a:endParaRP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xmlns="" id="{1F1FE4C5-3E96-4FC6-8F85-A1B04E934842}"/>
              </a:ext>
            </a:extLst>
          </p:cNvPr>
          <p:cNvSpPr/>
          <p:nvPr/>
        </p:nvSpPr>
        <p:spPr>
          <a:xfrm>
            <a:off x="0" y="2095500"/>
            <a:ext cx="3547460" cy="2315497"/>
          </a:xfrm>
          <a:prstGeom prst="wedgeEllipseCallout">
            <a:avLst>
              <a:gd name="adj1" fmla="val 68833"/>
              <a:gd name="adj2" fmla="val 2184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B8D05E-FD05-4548-8516-04EFCB1667FC}"/>
              </a:ext>
            </a:extLst>
          </p:cNvPr>
          <p:cNvSpPr txBox="1"/>
          <p:nvPr/>
        </p:nvSpPr>
        <p:spPr>
          <a:xfrm>
            <a:off x="223442" y="2468418"/>
            <a:ext cx="3100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Mình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muốn bạn hướng dẫn cách chơi đồ chơi này, được không?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xmlns="" id="{B31FAE31-6ECC-45B5-A30A-47887D4563B2}"/>
              </a:ext>
            </a:extLst>
          </p:cNvPr>
          <p:cNvSpPr/>
          <p:nvPr/>
        </p:nvSpPr>
        <p:spPr>
          <a:xfrm>
            <a:off x="8353496" y="2110467"/>
            <a:ext cx="3547460" cy="1814052"/>
          </a:xfrm>
          <a:prstGeom prst="wedgeEllipseCallout">
            <a:avLst>
              <a:gd name="adj1" fmla="val -65038"/>
              <a:gd name="adj2" fmla="val 2456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17C8BA-3426-48FE-82C0-F81942129512}"/>
              </a:ext>
            </a:extLst>
          </p:cNvPr>
          <p:cNvSpPr txBox="1"/>
          <p:nvPr/>
        </p:nvSpPr>
        <p:spPr>
          <a:xfrm>
            <a:off x="8770397" y="2417328"/>
            <a:ext cx="2713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prstClr val="black"/>
                </a:solidFill>
                <a:latin typeface="UTM Avo"/>
              </a:rPr>
              <a:t>Được chứ, mình sẽ hướng dẫn bạn ngay.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0C90121-AA65-4552-8C85-ED3B7123D1F4}"/>
              </a:ext>
            </a:extLst>
          </p:cNvPr>
          <p:cNvSpPr txBox="1"/>
          <p:nvPr/>
        </p:nvSpPr>
        <p:spPr>
          <a:xfrm>
            <a:off x="-90377" y="3155992"/>
            <a:ext cx="3728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prstClr val="black"/>
                </a:solidFill>
                <a:latin typeface="UTM Avo"/>
              </a:rPr>
              <a:t>Hay quá! Cảm ơn bạn.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29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6" grpId="0" animBg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6925E7-3FD4-4E11-9F09-DB371AC802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68" y="414997"/>
            <a:ext cx="9427464" cy="644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8D2AA04B-00FD-4DE3-994F-E81122DE6109}"/>
              </a:ext>
            </a:extLst>
          </p:cNvPr>
          <p:cNvSpPr txBox="1">
            <a:spLocks/>
          </p:cNvSpPr>
          <p:nvPr/>
        </p:nvSpPr>
        <p:spPr>
          <a:xfrm>
            <a:off x="122419" y="467995"/>
            <a:ext cx="1275980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25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251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j-ea"/>
                <a:cs typeface="+mj-cs"/>
              </a:rPr>
              <a:t>2.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j-ea"/>
                <a:cs typeface="+mj-cs"/>
              </a:rPr>
              <a:t>Quan sát:</a:t>
            </a:r>
          </a:p>
          <a:p>
            <a:pPr marL="0" marR="0" lvl="0" indent="0" algn="l" defTabSz="91251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prstClr val="black"/>
                </a:solidFill>
                <a:latin typeface="UTM Avo"/>
              </a:rPr>
              <a:t>b) Quan sát đồ vật, đồ chơi (tranh ảnh) và ghi lại kết quả quan sát.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j-ea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C823F544-4093-441B-986A-44C7670F8CAE}"/>
              </a:ext>
            </a:extLst>
          </p:cNvPr>
          <p:cNvSpPr txBox="1">
            <a:spLocks/>
          </p:cNvSpPr>
          <p:nvPr/>
        </p:nvSpPr>
        <p:spPr>
          <a:xfrm>
            <a:off x="239319" y="3923099"/>
            <a:ext cx="11312013" cy="2761651"/>
          </a:xfrm>
          <a:prstGeom prst="rect">
            <a:avLst/>
          </a:prstGeom>
        </p:spPr>
        <p:txBody>
          <a:bodyPr>
            <a:normAutofit/>
          </a:bodyPr>
          <a:lstStyle>
            <a:lvl1pPr marL="228127" indent="-228127" algn="l" defTabSz="91251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379" indent="-228127" algn="l" defTabSz="9125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632" indent="-228127" algn="l" defTabSz="9125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6887" indent="-228127" algn="l" defTabSz="9125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3135" indent="-228127" algn="l" defTabSz="9125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9388" indent="-228127" algn="l" defTabSz="9125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5644" indent="-228127" algn="l" defTabSz="9125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1895" indent="-228127" algn="l" defTabSz="9125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8150" indent="-228127" algn="l" defTabSz="9125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457200" algn="just" defTabSz="912510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itchFamily="18" charset="0"/>
              </a:rPr>
              <a:t>Gợi ý:</a:t>
            </a:r>
          </a:p>
          <a:p>
            <a:pPr marR="0" lvl="0" algn="just" defTabSz="912510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Char char="-"/>
              <a:tabLst/>
              <a:defRPr/>
            </a:pPr>
            <a:r>
              <a:rPr lang="en-US" sz="3200">
                <a:solidFill>
                  <a:prstClr val="black"/>
                </a:solidFill>
                <a:cs typeface="Times New Roman" pitchFamily="18" charset="0"/>
              </a:rPr>
              <a:t>Tên đồ vật, đồ chơi (tranh ảnh) là gì?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en-US" sz="3200">
                <a:solidFill>
                  <a:prstClr val="black"/>
                </a:solidFill>
                <a:cs typeface="Times New Roman" pitchFamily="18" charset="0"/>
              </a:rPr>
              <a:t>Đặc điểm của đồ vật, đồ chơi (tranh ảnh). Ví dụ: hình dáng, chất liệu, màu sắc, …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en-US" sz="3200">
                <a:solidFill>
                  <a:prstClr val="black"/>
                </a:solidFill>
                <a:cs typeface="Times New Roman" pitchFamily="18" charset="0"/>
              </a:rPr>
              <a:t>Tình cảm của em với đồ vật, đồ chơi (tranh ảnh) ấy.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91F853-F021-4062-B131-C1489F67CD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t="27380" r="68321" b="51012"/>
          <a:stretch/>
        </p:blipFill>
        <p:spPr>
          <a:xfrm>
            <a:off x="239319" y="1675903"/>
            <a:ext cx="2610465" cy="20557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2312F94-1ABF-4C64-A0EB-5B9710E375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7" t="22558" r="39586" b="46189"/>
          <a:stretch/>
        </p:blipFill>
        <p:spPr>
          <a:xfrm>
            <a:off x="3218974" y="1665987"/>
            <a:ext cx="2610465" cy="20557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6FB268A-EEC3-410D-A468-02D75EB171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9" t="22558" r="14869" b="46189"/>
          <a:stretch/>
        </p:blipFill>
        <p:spPr>
          <a:xfrm>
            <a:off x="6198630" y="1665987"/>
            <a:ext cx="2521974" cy="20557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2E80FFB-5488-43F3-9B88-2A644D578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2993" y="1683654"/>
            <a:ext cx="2129165" cy="21291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6042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8D2AA04B-00FD-4DE3-994F-E81122DE6109}"/>
              </a:ext>
            </a:extLst>
          </p:cNvPr>
          <p:cNvSpPr txBox="1">
            <a:spLocks/>
          </p:cNvSpPr>
          <p:nvPr/>
        </p:nvSpPr>
        <p:spPr>
          <a:xfrm>
            <a:off x="4432" y="585982"/>
            <a:ext cx="1275980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25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251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j-ea"/>
                <a:cs typeface="+mj-cs"/>
              </a:rPr>
              <a:t>2.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j-ea"/>
                <a:cs typeface="+mj-cs"/>
              </a:rPr>
              <a:t>Quan sát:</a:t>
            </a:r>
          </a:p>
          <a:p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j-ea"/>
                <a:cs typeface="+mj-cs"/>
              </a:rPr>
              <a:t>b) Quan sát đồ vật, đồ chơi (tranh ảnh) và ghi lại kết quả quan sát.</a:t>
            </a: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j-ea"/>
              <a:cs typeface="+mj-cs"/>
            </a:endParaRPr>
          </a:p>
          <a:p>
            <a:pPr marL="0" marR="0" lvl="0" indent="0" algn="l" defTabSz="91251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j-ea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C823F544-4093-441B-986A-44C7670F8CAE}"/>
              </a:ext>
            </a:extLst>
          </p:cNvPr>
          <p:cNvSpPr txBox="1">
            <a:spLocks/>
          </p:cNvSpPr>
          <p:nvPr/>
        </p:nvSpPr>
        <p:spPr>
          <a:xfrm>
            <a:off x="4082372" y="1693725"/>
            <a:ext cx="8114544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127" indent="-228127" algn="l" defTabSz="91251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379" indent="-228127" algn="l" defTabSz="9125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632" indent="-228127" algn="l" defTabSz="9125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6887" indent="-228127" algn="l" defTabSz="9125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3135" indent="-228127" algn="l" defTabSz="9125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9388" indent="-228127" algn="l" defTabSz="9125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5644" indent="-228127" algn="l" defTabSz="9125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1895" indent="-228127" algn="l" defTabSz="9125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8150" indent="-228127" algn="l" defTabSz="9125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r>
              <a:rPr lang="en-US" dirty="0"/>
              <a:t>- T</a:t>
            </a:r>
            <a:r>
              <a:rPr lang="vi-VN" dirty="0"/>
              <a:t>ên đồ chơi: chim cánh cụt bông.</a:t>
            </a:r>
          </a:p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r>
              <a:rPr lang="vi-VN" dirty="0"/>
              <a:t>- Đặc điểm của đồ chơi:</a:t>
            </a:r>
          </a:p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r>
              <a:rPr lang="en-US" dirty="0"/>
              <a:t>+ </a:t>
            </a:r>
            <a:r>
              <a:rPr lang="vi-VN" dirty="0"/>
              <a:t>Con chim có vỏ màu vàng, béo tròn, bụng trắng, lưng đen</a:t>
            </a:r>
            <a:r>
              <a:rPr lang="en-US" dirty="0"/>
              <a:t>.</a:t>
            </a:r>
            <a:endParaRPr lang="vi-VN" dirty="0"/>
          </a:p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r>
              <a:rPr lang="vi-VN" dirty="0"/>
              <a:t>+ Con chim được lắp pin, khi bật công tắc sẽ vừa đi vừa đập hai cánh</a:t>
            </a:r>
            <a:r>
              <a:rPr lang="en-US" dirty="0"/>
              <a:t>.</a:t>
            </a:r>
            <a:endParaRPr lang="vi-VN" dirty="0"/>
          </a:p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r>
              <a:rPr lang="vi-VN" dirty="0"/>
              <a:t>- Tình cảm của em đối với đồ chơi: đồ chơi làm bằng bông, rất mềm mại và có thể cử động nên em rất thích nó.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3BFD2D7-B78D-43F9-A3E5-251B84A5D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24" y="2045294"/>
            <a:ext cx="3203356" cy="320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1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8D2AA04B-00FD-4DE3-994F-E81122DE6109}"/>
              </a:ext>
            </a:extLst>
          </p:cNvPr>
          <p:cNvSpPr txBox="1">
            <a:spLocks/>
          </p:cNvSpPr>
          <p:nvPr/>
        </p:nvSpPr>
        <p:spPr>
          <a:xfrm>
            <a:off x="122419" y="467995"/>
            <a:ext cx="1275980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25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251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j-ea"/>
                <a:cs typeface="+mj-cs"/>
              </a:rPr>
              <a:t>2.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j-ea"/>
                <a:cs typeface="+mj-cs"/>
              </a:rPr>
              <a:t>Quan sát:</a:t>
            </a:r>
          </a:p>
          <a:p>
            <a:pPr marL="0" marR="0" lvl="0" indent="0" algn="l" defTabSz="91251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j-ea"/>
                <a:cs typeface="+mj-cs"/>
              </a:rPr>
              <a:t>b) Quan sát đồ vật, đồ chơi (tranh ảnh) và ghi lại kết quả quan sát.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j-ea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C823F544-4093-441B-986A-44C7670F8CAE}"/>
              </a:ext>
            </a:extLst>
          </p:cNvPr>
          <p:cNvSpPr txBox="1">
            <a:spLocks/>
          </p:cNvSpPr>
          <p:nvPr/>
        </p:nvSpPr>
        <p:spPr>
          <a:xfrm>
            <a:off x="3860965" y="1591034"/>
            <a:ext cx="7962950" cy="4798971"/>
          </a:xfrm>
          <a:prstGeom prst="rect">
            <a:avLst/>
          </a:prstGeom>
        </p:spPr>
        <p:txBody>
          <a:bodyPr>
            <a:noAutofit/>
          </a:bodyPr>
          <a:lstStyle>
            <a:lvl1pPr marL="228127" indent="-228127" algn="l" defTabSz="91251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379" indent="-228127" algn="l" defTabSz="9125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632" indent="-228127" algn="l" defTabSz="9125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6887" indent="-228127" algn="l" defTabSz="9125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3135" indent="-228127" algn="l" defTabSz="9125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9388" indent="-228127" algn="l" defTabSz="9125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5644" indent="-228127" algn="l" defTabSz="9125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1895" indent="-228127" algn="l" defTabSz="9125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8150" indent="-228127" algn="l" defTabSz="9125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127" marR="0" lvl="0" indent="-228127" algn="just" defTabSz="91251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Tên đồ chơi:</a:t>
            </a:r>
            <a:r>
              <a:rPr kumimoji="0" lang="en-US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đàn vịt 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  <a:p>
            <a:pPr marL="228127" marR="0" lvl="0" indent="-228127" algn="just" defTabSz="91251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Đặc điểm đồ chơi:</a:t>
            </a:r>
          </a:p>
          <a:p>
            <a:pPr marL="0" marR="0" lvl="0" indent="0" algn="just" defTabSz="91251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+ Có</a:t>
            </a:r>
            <a:r>
              <a:rPr kumimoji="0" lang="en-US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1 con vịt mẹ, 3 con vịt con.</a:t>
            </a:r>
          </a:p>
          <a:p>
            <a:pPr marL="0" marR="0" lvl="0" indent="0" algn="just" defTabSz="91251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+ Đàn</a:t>
            </a:r>
            <a:r>
              <a:rPr kumimoji="0" lang="en-US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vịt</a:t>
            </a:r>
            <a:r>
              <a:rPr kumimoji="0" lang="en-US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làm bằng nhựa, mỏ đỏ, mình vàng, khi bóp vào có tiếng kêu.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  <a:p>
            <a:pPr marL="228127" marR="0" lvl="0" indent="-228127" algn="just" defTabSz="91251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Tình cảm của em với đồ chơi: em rất</a:t>
            </a:r>
            <a:r>
              <a:rPr kumimoji="0" lang="en-US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thích món đồ chơi này vì trông chúng rất đáng yêu.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91F853-F021-4062-B131-C1489F67CD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t="27380" r="68321" b="51012"/>
          <a:stretch/>
        </p:blipFill>
        <p:spPr>
          <a:xfrm>
            <a:off x="368086" y="1793558"/>
            <a:ext cx="3247211" cy="2557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9964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8D2AA04B-00FD-4DE3-994F-E81122DE6109}"/>
              </a:ext>
            </a:extLst>
          </p:cNvPr>
          <p:cNvSpPr txBox="1">
            <a:spLocks/>
          </p:cNvSpPr>
          <p:nvPr/>
        </p:nvSpPr>
        <p:spPr>
          <a:xfrm>
            <a:off x="4432" y="585982"/>
            <a:ext cx="1275980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25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latin typeface="+mn-lt"/>
              </a:rPr>
              <a:t>2. </a:t>
            </a:r>
            <a:r>
              <a:rPr lang="en-US" sz="2800">
                <a:latin typeface="+mn-lt"/>
              </a:rPr>
              <a:t>Quan sát:</a:t>
            </a:r>
          </a:p>
          <a:p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j-ea"/>
                <a:cs typeface="+mj-cs"/>
              </a:rPr>
              <a:t>b) Quan sát đồ vật, đồ chơi (tranh ảnh) và ghi lại kết quả quan sát.</a:t>
            </a: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j-ea"/>
              <a:cs typeface="+mj-cs"/>
            </a:endParaRPr>
          </a:p>
          <a:p>
            <a:endParaRPr lang="en-US" sz="2800" i="1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ABE8789-B98A-427C-8AE8-B48A071F63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7" t="22558" r="39586" b="46189"/>
          <a:stretch/>
        </p:blipFill>
        <p:spPr>
          <a:xfrm>
            <a:off x="0" y="2122522"/>
            <a:ext cx="3990611" cy="314265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FF82245-B0F3-4DF1-B594-53BCE5E65C7F}"/>
              </a:ext>
            </a:extLst>
          </p:cNvPr>
          <p:cNvSpPr txBox="1">
            <a:spLocks/>
          </p:cNvSpPr>
          <p:nvPr/>
        </p:nvSpPr>
        <p:spPr>
          <a:xfrm>
            <a:off x="3716594" y="1587080"/>
            <a:ext cx="8023787" cy="4887462"/>
          </a:xfrm>
          <a:prstGeom prst="rect">
            <a:avLst/>
          </a:prstGeom>
        </p:spPr>
        <p:txBody>
          <a:bodyPr>
            <a:noAutofit/>
          </a:bodyPr>
          <a:lstStyle>
            <a:lvl1pPr marL="228127" indent="-228127" algn="l" defTabSz="91251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379" indent="-228127" algn="l" defTabSz="9125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632" indent="-228127" algn="l" defTabSz="9125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6887" indent="-228127" algn="l" defTabSz="9125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3135" indent="-228127" algn="l" defTabSz="9125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9388" indent="-228127" algn="l" defTabSz="9125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5644" indent="-228127" algn="l" defTabSz="9125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1895" indent="-228127" algn="l" defTabSz="9125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8150" indent="-228127" algn="l" defTabSz="9125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vi-VN" dirty="0"/>
              <a:t>- Tên đồ chơi: con vẹt chạy bằng dây cót</a:t>
            </a:r>
            <a:r>
              <a:rPr lang="en-US" dirty="0"/>
              <a:t>.</a:t>
            </a:r>
            <a:endParaRPr lang="vi-VN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vi-VN" dirty="0"/>
              <a:t>- Đặc điểm của con vẹt: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vi-VN" dirty="0"/>
              <a:t>+ Mỏ vàng, lông xanh pha lẫn vàng, mắt đen láy.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vi-VN" dirty="0"/>
              <a:t>+ Con vẹt được làm bằng </a:t>
            </a:r>
            <a:r>
              <a:rPr lang="en-US" dirty="0" err="1"/>
              <a:t>bông</a:t>
            </a:r>
            <a:r>
              <a:rPr lang="vi-VN" dirty="0"/>
              <a:t>, phần đuôi có một sợ dây cót, chỉ cần rút sợi dây đó là nó chập chững bước đi rất ngộ nghĩnh.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vi-VN" dirty="0"/>
              <a:t>- Tình cảm của em với đồ chơi: đó là món quà bà ngoại tặng em khi em </a:t>
            </a:r>
            <a:r>
              <a:rPr lang="en-US" dirty="0"/>
              <a:t>6</a:t>
            </a:r>
            <a:r>
              <a:rPr lang="vi-VN" dirty="0"/>
              <a:t> tuổi, em rất thích nó.</a:t>
            </a:r>
          </a:p>
        </p:txBody>
      </p:sp>
    </p:spTree>
    <p:extLst>
      <p:ext uri="{BB962C8B-B14F-4D97-AF65-F5344CB8AC3E}">
        <p14:creationId xmlns:p14="http://schemas.microsoft.com/office/powerpoint/2010/main" val="293306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8D2AA04B-00FD-4DE3-994F-E81122DE6109}"/>
              </a:ext>
            </a:extLst>
          </p:cNvPr>
          <p:cNvSpPr txBox="1">
            <a:spLocks/>
          </p:cNvSpPr>
          <p:nvPr/>
        </p:nvSpPr>
        <p:spPr>
          <a:xfrm>
            <a:off x="4432" y="585982"/>
            <a:ext cx="1275980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25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251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j-ea"/>
                <a:cs typeface="+mj-cs"/>
              </a:rPr>
              <a:t>2.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j-ea"/>
                <a:cs typeface="+mj-cs"/>
              </a:rPr>
              <a:t>Quan sát:</a:t>
            </a:r>
          </a:p>
          <a:p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j-ea"/>
                <a:cs typeface="+mj-cs"/>
              </a:rPr>
              <a:t>b) Quan sát đồ vật, đồ chơi (tranh ảnh) và ghi lại kết quả quan sát.</a:t>
            </a: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j-ea"/>
              <a:cs typeface="+mj-cs"/>
            </a:endParaRPr>
          </a:p>
          <a:p>
            <a:pPr marL="0" marR="0" lvl="0" indent="0" algn="l" defTabSz="91251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69B94B7-F053-4E0F-B821-E4EBB939CD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9" t="22558" r="14869" b="46189"/>
          <a:stretch/>
        </p:blipFill>
        <p:spPr>
          <a:xfrm>
            <a:off x="83626" y="1911545"/>
            <a:ext cx="3550931" cy="289451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5FC9DFEE-C614-4B15-AF6C-B8FEBF688E41}"/>
              </a:ext>
            </a:extLst>
          </p:cNvPr>
          <p:cNvSpPr txBox="1">
            <a:spLocks/>
          </p:cNvSpPr>
          <p:nvPr/>
        </p:nvSpPr>
        <p:spPr>
          <a:xfrm>
            <a:off x="3982063" y="1603739"/>
            <a:ext cx="7787149" cy="4887462"/>
          </a:xfrm>
          <a:prstGeom prst="rect">
            <a:avLst/>
          </a:prstGeom>
        </p:spPr>
        <p:txBody>
          <a:bodyPr>
            <a:noAutofit/>
          </a:bodyPr>
          <a:lstStyle>
            <a:lvl1pPr marL="228127" indent="-228127" algn="l" defTabSz="91251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379" indent="-228127" algn="l" defTabSz="9125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632" indent="-228127" algn="l" defTabSz="9125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6887" indent="-228127" algn="l" defTabSz="9125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3135" indent="-228127" algn="l" defTabSz="9125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9388" indent="-228127" algn="l" defTabSz="9125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5644" indent="-228127" algn="l" defTabSz="9125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1895" indent="-228127" algn="l" defTabSz="9125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8150" indent="-228127" algn="l" defTabSz="9125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vi-VN"/>
              <a:t>- Tên </a:t>
            </a:r>
            <a:r>
              <a:rPr lang="en-US"/>
              <a:t>bức ảnh: con đà điểu Châu Phi</a:t>
            </a:r>
            <a:endParaRPr lang="vi-VN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vi-VN"/>
              <a:t>- Đặc điểm của con </a:t>
            </a:r>
            <a:r>
              <a:rPr lang="en-US"/>
              <a:t>đà điểu</a:t>
            </a:r>
            <a:r>
              <a:rPr lang="vi-VN"/>
              <a:t>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vi-VN"/>
              <a:t>+</a:t>
            </a:r>
            <a:r>
              <a:rPr lang="en-US"/>
              <a:t> Bộ lông màu đen, có vài điểm trắng ở cánh và đuôi</a:t>
            </a:r>
            <a:r>
              <a:rPr lang="vi-VN"/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vi-VN"/>
              <a:t>+ C</a:t>
            </a:r>
            <a:r>
              <a:rPr lang="en-US"/>
              <a:t>ổ và chân dài, đặc biệt không có lông bao phủ.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/>
              <a:t>+ Là loài chim còn sống lớn nhất trên thế giới, nó không biết bay.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vi-VN"/>
              <a:t>- Tình cảm của em với </a:t>
            </a:r>
            <a:r>
              <a:rPr lang="en-US"/>
              <a:t>bức ảnh</a:t>
            </a:r>
            <a:r>
              <a:rPr lang="vi-VN"/>
              <a:t>:</a:t>
            </a:r>
            <a:r>
              <a:rPr lang="en-US"/>
              <a:t> </a:t>
            </a:r>
            <a:r>
              <a:rPr lang="vi-VN"/>
              <a:t>em rất thích </a:t>
            </a:r>
            <a:r>
              <a:rPr lang="en-US"/>
              <a:t>chú đà điểu vì nó có đôi chân khỏe và  chạy rất nhanh</a:t>
            </a:r>
            <a:r>
              <a:rPr lang="vi-VN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956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2AA720-4868-4178-B081-081A22C9FB45}"/>
              </a:ext>
            </a:extLst>
          </p:cNvPr>
          <p:cNvSpPr txBox="1">
            <a:spLocks/>
          </p:cNvSpPr>
          <p:nvPr/>
        </p:nvSpPr>
        <p:spPr>
          <a:xfrm>
            <a:off x="373141" y="482744"/>
            <a:ext cx="1275980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25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251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j-ea"/>
                <a:cs typeface="+mj-cs"/>
              </a:rPr>
              <a:t>2.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j-ea"/>
                <a:cs typeface="+mj-cs"/>
              </a:rPr>
              <a:t>Quan sát:</a:t>
            </a:r>
          </a:p>
          <a:p>
            <a:r>
              <a:rPr lang="en-US" sz="2800">
                <a:solidFill>
                  <a:prstClr val="black"/>
                </a:solidFill>
                <a:latin typeface="UTM Avo"/>
              </a:rPr>
              <a:t>c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j-ea"/>
                <a:cs typeface="+mj-cs"/>
              </a:rPr>
              <a:t>) Nói lại với kết bạn kết quả quan sát.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F3EB6F-801E-4CC7-B2CC-D323A0495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707" y="1509507"/>
            <a:ext cx="9238586" cy="53094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66C5AF4-6EEC-4820-B156-CC2BACC96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557" y="1836488"/>
            <a:ext cx="802976" cy="12320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B40B841-B52B-4FC0-B120-ECA4B4015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133755" y="656218"/>
            <a:ext cx="2012999" cy="44226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236C6B7-59DD-48E2-9847-FC1868021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7" t="22558" r="39586" b="46189"/>
          <a:stretch/>
        </p:blipFill>
        <p:spPr>
          <a:xfrm>
            <a:off x="3722342" y="2368781"/>
            <a:ext cx="1415829" cy="11149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CCE6A3F-E7B5-4E11-BB38-7B70354FD3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9" t="22558" r="14869" b="46189"/>
          <a:stretch/>
        </p:blipFill>
        <p:spPr>
          <a:xfrm>
            <a:off x="5364294" y="1850563"/>
            <a:ext cx="1377914" cy="11231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31B4E3D-FDD4-49E4-97C7-0F05443198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t="27380" r="68321" b="51012"/>
          <a:stretch/>
        </p:blipFill>
        <p:spPr>
          <a:xfrm>
            <a:off x="2007515" y="1896137"/>
            <a:ext cx="1412986" cy="11127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44985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70112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D3E038C-724D-4E8F-AB85-053A6E62B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9069"/>
            <a:ext cx="12192000" cy="64189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945C6A-FE9B-41DE-89C9-10046C5F06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63" y="0"/>
            <a:ext cx="6858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BA4836A-DF27-4581-8298-3F6E0E72B9E5}"/>
              </a:ext>
            </a:extLst>
          </p:cNvPr>
          <p:cNvSpPr txBox="1"/>
          <p:nvPr/>
        </p:nvSpPr>
        <p:spPr>
          <a:xfrm>
            <a:off x="2954593" y="3429000"/>
            <a:ext cx="62828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78"/>
            <a:r>
              <a:rPr lang="en-US" sz="6000" b="1"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KHỞI ĐỘNG</a:t>
            </a:r>
          </a:p>
          <a:p>
            <a:pPr algn="ctr" defTabSz="1219078"/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54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DE2B86E-3149-4A35-8AB1-F394827452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7200" y="103099"/>
            <a:ext cx="782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vi-VN" sz="9600" b="1" dirty="0">
                <a:solidFill>
                  <a:srgbClr val="FF0000"/>
                </a:solidFill>
                <a:latin typeface="UTM Avo (Body)"/>
                <a:cs typeface="Arial" pitchFamily="34" charset="0"/>
              </a:rPr>
              <a:t>H</a:t>
            </a:r>
            <a:r>
              <a:rPr lang="vi-VN" sz="9600" b="1" dirty="0">
                <a:solidFill>
                  <a:srgbClr val="CC00CC"/>
                </a:solidFill>
                <a:latin typeface="UTM Avo (Body)"/>
                <a:cs typeface="Arial" pitchFamily="34" charset="0"/>
              </a:rPr>
              <a:t>Á</a:t>
            </a:r>
            <a:r>
              <a:rPr lang="vi-VN" sz="9600" b="1" dirty="0">
                <a:solidFill>
                  <a:srgbClr val="0070C0"/>
                </a:solidFill>
                <a:latin typeface="UTM Avo (Body)"/>
                <a:cs typeface="Arial" pitchFamily="34" charset="0"/>
              </a:rPr>
              <a:t>I</a:t>
            </a:r>
            <a:r>
              <a:rPr lang="vi-VN" sz="9600" b="1" dirty="0">
                <a:solidFill>
                  <a:prstClr val="black"/>
                </a:solidFill>
                <a:latin typeface="UTM Avo (Body)"/>
                <a:cs typeface="Arial" pitchFamily="34" charset="0"/>
              </a:rPr>
              <a:t> </a:t>
            </a:r>
            <a:r>
              <a:rPr lang="vi-VN" sz="9600" b="1" dirty="0">
                <a:solidFill>
                  <a:srgbClr val="F79646">
                    <a:lumMod val="75000"/>
                  </a:srgbClr>
                </a:solidFill>
                <a:latin typeface="UTM Avo (Body)"/>
                <a:cs typeface="Arial" pitchFamily="34" charset="0"/>
              </a:rPr>
              <a:t>H</a:t>
            </a:r>
            <a:r>
              <a:rPr lang="vi-VN" sz="9600" b="1" dirty="0">
                <a:solidFill>
                  <a:prstClr val="black"/>
                </a:solidFill>
                <a:latin typeface="UTM Avo (Body)"/>
                <a:cs typeface="Arial" pitchFamily="34" charset="0"/>
              </a:rPr>
              <a:t>   </a:t>
            </a:r>
            <a:r>
              <a:rPr lang="vi-VN" sz="9600" b="1" dirty="0">
                <a:solidFill>
                  <a:srgbClr val="1F497D">
                    <a:lumMod val="75000"/>
                  </a:srgbClr>
                </a:solidFill>
                <a:latin typeface="UTM Avo (Body)"/>
                <a:cs typeface="Arial" pitchFamily="34" charset="0"/>
              </a:rPr>
              <a:t>A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15347" y="47159"/>
            <a:ext cx="1546225" cy="1625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2385AE4-3863-42A8-AE6C-051986F3B19D}"/>
              </a:ext>
            </a:extLst>
          </p:cNvPr>
          <p:cNvSpPr/>
          <p:nvPr/>
        </p:nvSpPr>
        <p:spPr>
          <a:xfrm>
            <a:off x="4554793" y="4660490"/>
            <a:ext cx="3082413" cy="11061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atin typeface="UTM Avo" panose="02040603050506020204" pitchFamily="18" charset="0"/>
              </a:rPr>
              <a:t>PLAY</a:t>
            </a:r>
          </a:p>
        </p:txBody>
      </p:sp>
      <p:pic>
        <p:nvPicPr>
          <p:cNvPr id="5" name="crystal">
            <a:hlinkClick r:id="" action="ppaction://media"/>
            <a:extLst>
              <a:ext uri="{FF2B5EF4-FFF2-40B4-BE49-F238E27FC236}">
                <a16:creationId xmlns:a16="http://schemas.microsoft.com/office/drawing/2014/main" xmlns="" id="{614B8960-3BCC-4FB0-9BE8-CAC4020FEE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94771" y="2669836"/>
            <a:ext cx="457200" cy="45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1DC4D81-39BF-4A0F-BDDF-AAC2A47B7E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4650" cy="8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081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">
                <p:cTn id="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F3DC9D0-6146-4EED-9E82-277F262CD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Tạo Hiệu Ứng Bướm Bay Trong Blog 360Plu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743" y="-54181"/>
            <a:ext cx="71120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" t="6190" r="7999" b="6572"/>
          <a:stretch/>
        </p:blipFill>
        <p:spPr>
          <a:xfrm>
            <a:off x="957247" y="4263372"/>
            <a:ext cx="2367547" cy="2447712"/>
          </a:xfrm>
          <a:prstGeom prst="rect">
            <a:avLst/>
          </a:prstGeom>
        </p:spPr>
      </p:pic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3669967" y="4009919"/>
            <a:ext cx="1508691" cy="1322680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5411556" y="4825888"/>
            <a:ext cx="1508691" cy="1322680"/>
          </a:xfrm>
          <a:prstGeom prst="rect">
            <a:avLst/>
          </a:prstGeom>
        </p:spPr>
      </p:pic>
      <p:pic>
        <p:nvPicPr>
          <p:cNvPr id="4" name="Picture 3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7346600" y="4090415"/>
            <a:ext cx="1508691" cy="1322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3" t="54475" r="9333" b="5715"/>
          <a:stretch/>
        </p:blipFill>
        <p:spPr>
          <a:xfrm>
            <a:off x="1006665" y="5619516"/>
            <a:ext cx="2287383" cy="1116969"/>
          </a:xfrm>
          <a:prstGeom prst="rect">
            <a:avLst/>
          </a:prstGeom>
        </p:spPr>
      </p:pic>
      <p:pic>
        <p:nvPicPr>
          <p:cNvPr id="1026" name="Picture 2" descr="PHIM ẤN ĐỘ ĐẶC SẮC TOI,THAPKI: bươm bướm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57" y="3548997"/>
            <a:ext cx="1614407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>
            <a:hlinkClick r:id="rId13" action="ppaction://hlinksldjump"/>
          </p:cNvPr>
          <p:cNvSpPr/>
          <p:nvPr/>
        </p:nvSpPr>
        <p:spPr>
          <a:xfrm>
            <a:off x="10972801" y="4563140"/>
            <a:ext cx="957545" cy="716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4C64039-8386-4955-96DF-48DC0305BAC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4650" cy="8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022E-16 L -0.16962 1.11022E-16 C -0.24566 1.11022E-16 -0.33906 0.01142 -0.33906 0.02068 L -0.33906 0.04136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2" y="2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-0.21962 -2.59259E-6 C -0.3184 -2.59259E-6 -0.43906 0.02315 -0.43906 0.04198 L -0.43906 0.08488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2" y="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-0.09674 1.48148E-6 C -0.1401 1.48148E-6 -0.19349 0.02662 -0.19349 0.04815 L -0.19349 0.09653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87F553C-120F-4D32-BEE9-73B557458A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03521" y="722360"/>
            <a:ext cx="4984955" cy="224676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2800">
                <a:latin typeface="UTM Avo (Body)"/>
              </a:rPr>
              <a:t>Mỏ dài lông biếc</a:t>
            </a:r>
            <a:endParaRPr lang="en-US" sz="2800">
              <a:latin typeface="UTM Avo (Body)"/>
            </a:endParaRPr>
          </a:p>
          <a:p>
            <a:pPr algn="ctr" defTabSz="1219170"/>
            <a:r>
              <a:rPr lang="vi-VN" sz="2800">
                <a:latin typeface="UTM Avo (Body)"/>
              </a:rPr>
              <a:t>Trên cành lặng yên</a:t>
            </a:r>
            <a:endParaRPr lang="en-US" sz="2800">
              <a:latin typeface="UTM Avo (Body)"/>
            </a:endParaRPr>
          </a:p>
          <a:p>
            <a:pPr algn="ctr" defTabSz="1219170"/>
            <a:r>
              <a:rPr lang="vi-VN" sz="2800">
                <a:latin typeface="UTM Avo (Body)"/>
              </a:rPr>
              <a:t>Bỗng vút như tên</a:t>
            </a:r>
            <a:endParaRPr lang="en-US" sz="2800">
              <a:latin typeface="UTM Avo (Body)"/>
            </a:endParaRPr>
          </a:p>
          <a:p>
            <a:pPr algn="ctr" defTabSz="1219170"/>
            <a:r>
              <a:rPr lang="vi-VN" sz="2800">
                <a:latin typeface="UTM Avo (Body)"/>
              </a:rPr>
              <a:t> Lao mình bắt cá</a:t>
            </a:r>
            <a:r>
              <a:rPr lang="en-US" sz="2800">
                <a:latin typeface="UTM Avo (Body)"/>
              </a:rPr>
              <a:t>.</a:t>
            </a:r>
          </a:p>
          <a:p>
            <a:pPr algn="ctr" defTabSz="1219170"/>
            <a:r>
              <a:rPr lang="en-US" sz="2800">
                <a:solidFill>
                  <a:prstClr val="black"/>
                </a:solidFill>
                <a:latin typeface="UTM Avo (Body)"/>
                <a:cs typeface="Times New Roman" pitchFamily="18" charset="0"/>
              </a:rPr>
              <a:t>         Là con gì?</a:t>
            </a:r>
            <a:endParaRPr lang="en-US" sz="3600" dirty="0">
              <a:solidFill>
                <a:prstClr val="black"/>
              </a:solidFill>
              <a:latin typeface="UTM Avo (Body)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5341654" y="5180564"/>
            <a:ext cx="1508691" cy="1322680"/>
          </a:xfrm>
          <a:prstGeom prst="rect">
            <a:avLst/>
          </a:prstGeom>
        </p:spPr>
      </p:pic>
      <p:pic>
        <p:nvPicPr>
          <p:cNvPr id="18" name="dung-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801600" y="4046805"/>
            <a:ext cx="812800" cy="812800"/>
          </a:xfrm>
          <a:prstGeom prst="rect">
            <a:avLst/>
          </a:prstGeom>
        </p:spPr>
      </p:pic>
      <p:pic>
        <p:nvPicPr>
          <p:cNvPr id="24" name="Picture 2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481" y="5489619"/>
            <a:ext cx="1365163" cy="13651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DE6E5A8-89AC-4C75-9A8E-B803FC69A2B8}"/>
              </a:ext>
            </a:extLst>
          </p:cNvPr>
          <p:cNvSpPr txBox="1"/>
          <p:nvPr/>
        </p:nvSpPr>
        <p:spPr>
          <a:xfrm>
            <a:off x="3854244" y="4346010"/>
            <a:ext cx="4984955" cy="646331"/>
          </a:xfrm>
          <a:prstGeom prst="rect">
            <a:avLst/>
          </a:prstGeom>
          <a:solidFill>
            <a:srgbClr val="00B0F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600">
                <a:solidFill>
                  <a:prstClr val="black"/>
                </a:solidFill>
                <a:latin typeface="UTM Avo (Body)"/>
                <a:cs typeface="Times New Roman" pitchFamily="18" charset="0"/>
              </a:rPr>
              <a:t>Chim bói cá</a:t>
            </a:r>
            <a:endParaRPr lang="en-US" sz="3600" dirty="0">
              <a:solidFill>
                <a:prstClr val="black"/>
              </a:solidFill>
              <a:latin typeface="UTM Avo (Body)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58B8323-7559-4DD3-B90A-93E4A2A6AC7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4650" cy="8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73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32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5F865F7-2CB5-4D13-84AD-C45F7A5A92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dung-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01600" y="4046805"/>
            <a:ext cx="812800" cy="812800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481" y="5489619"/>
            <a:ext cx="1365163" cy="13651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06FB268-7BAD-4998-9EF7-DE4AFBFAFE91}"/>
              </a:ext>
            </a:extLst>
          </p:cNvPr>
          <p:cNvSpPr txBox="1"/>
          <p:nvPr/>
        </p:nvSpPr>
        <p:spPr>
          <a:xfrm>
            <a:off x="2748088" y="881745"/>
            <a:ext cx="7697769" cy="224676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>
                <a:solidFill>
                  <a:prstClr val="black"/>
                </a:solidFill>
                <a:latin typeface="UTM Avo (Body)"/>
                <a:cs typeface="Times New Roman" pitchFamily="18" charset="0"/>
              </a:rPr>
              <a:t>Là chim mà chẳng biết bay</a:t>
            </a:r>
          </a:p>
          <a:p>
            <a:pPr algn="ctr" defTabSz="1219170"/>
            <a:r>
              <a:rPr lang="en-US" sz="2800">
                <a:solidFill>
                  <a:prstClr val="black"/>
                </a:solidFill>
                <a:latin typeface="UTM Avo (Body)"/>
                <a:cs typeface="Times New Roman" pitchFamily="18" charset="0"/>
              </a:rPr>
              <a:t>Có tài ngụp lặn biển sâu mới kỳ</a:t>
            </a:r>
          </a:p>
          <a:p>
            <a:pPr algn="ctr" defTabSz="1219170"/>
            <a:r>
              <a:rPr lang="en-US" sz="2800">
                <a:solidFill>
                  <a:prstClr val="black"/>
                </a:solidFill>
                <a:latin typeface="UTM Avo (Body)"/>
                <a:cs typeface="Times New Roman" pitchFamily="18" charset="0"/>
              </a:rPr>
              <a:t>Bắt cá thì tài quá đi</a:t>
            </a:r>
          </a:p>
          <a:p>
            <a:pPr algn="ctr" defTabSz="1219170"/>
            <a:r>
              <a:rPr lang="en-US" sz="2800">
                <a:solidFill>
                  <a:prstClr val="black"/>
                </a:solidFill>
                <a:latin typeface="UTM Avo (Body)"/>
                <a:cs typeface="Times New Roman" pitchFamily="18" charset="0"/>
              </a:rPr>
              <a:t>Sống nơi băng tuyết nhưng mà chả sao?  </a:t>
            </a:r>
          </a:p>
          <a:p>
            <a:pPr algn="ctr" defTabSz="1219170"/>
            <a:r>
              <a:rPr lang="en-US" sz="2800">
                <a:solidFill>
                  <a:prstClr val="black"/>
                </a:solidFill>
                <a:latin typeface="UTM Avo (Body)"/>
                <a:cs typeface="Times New Roman" pitchFamily="18" charset="0"/>
              </a:rPr>
              <a:t>                                                 Là con gì?</a:t>
            </a:r>
            <a:endParaRPr lang="en-US" sz="3600" dirty="0">
              <a:solidFill>
                <a:prstClr val="black"/>
              </a:solidFill>
              <a:latin typeface="UTM Avo (Body)"/>
              <a:cs typeface="Times New Roman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1ADB9481-EEB7-4DD5-B058-D48D70D77C2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5341654" y="5180564"/>
            <a:ext cx="1508691" cy="13226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860802C-4403-40AA-A265-CA55CAEBC326}"/>
              </a:ext>
            </a:extLst>
          </p:cNvPr>
          <p:cNvSpPr txBox="1"/>
          <p:nvPr/>
        </p:nvSpPr>
        <p:spPr>
          <a:xfrm>
            <a:off x="3854244" y="4346010"/>
            <a:ext cx="4984955" cy="646331"/>
          </a:xfrm>
          <a:prstGeom prst="rect">
            <a:avLst/>
          </a:prstGeom>
          <a:solidFill>
            <a:srgbClr val="00B0F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600">
                <a:solidFill>
                  <a:prstClr val="black"/>
                </a:solidFill>
                <a:latin typeface="UTM Avo (Body)"/>
                <a:cs typeface="Times New Roman" pitchFamily="18" charset="0"/>
              </a:rPr>
              <a:t>Chim cánh cụt</a:t>
            </a:r>
            <a:endParaRPr lang="en-US" sz="3600" dirty="0">
              <a:solidFill>
                <a:prstClr val="black"/>
              </a:solidFill>
              <a:latin typeface="UTM Avo (Body)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E254230-B7FC-41C6-A058-2790D89139C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4650" cy="8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78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0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F8D446B-4FB3-48A1-B23D-4BFDA2955F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dung-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01600" y="4046805"/>
            <a:ext cx="812800" cy="812800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481" y="5489619"/>
            <a:ext cx="1365163" cy="13651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15A5244-0BD0-440B-9369-23D95C4A8E00}"/>
              </a:ext>
            </a:extLst>
          </p:cNvPr>
          <p:cNvSpPr txBox="1"/>
          <p:nvPr/>
        </p:nvSpPr>
        <p:spPr>
          <a:xfrm>
            <a:off x="1153585" y="1880186"/>
            <a:ext cx="9884827" cy="120032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600" dirty="0" err="1">
                <a:latin typeface="UTM Avo (Body)"/>
              </a:rPr>
              <a:t>Là</a:t>
            </a:r>
            <a:r>
              <a:rPr lang="en-US" sz="3600" dirty="0">
                <a:latin typeface="UTM Avo (Body)"/>
              </a:rPr>
              <a:t> </a:t>
            </a:r>
            <a:r>
              <a:rPr lang="en-US" sz="3600" dirty="0" err="1">
                <a:latin typeface="UTM Avo (Body)"/>
              </a:rPr>
              <a:t>chim</a:t>
            </a:r>
            <a:r>
              <a:rPr lang="en-US" sz="3600" dirty="0">
                <a:latin typeface="UTM Avo (Body)"/>
              </a:rPr>
              <a:t> </a:t>
            </a:r>
            <a:r>
              <a:rPr lang="en-US" sz="3600" dirty="0" err="1">
                <a:latin typeface="UTM Avo (Body)"/>
              </a:rPr>
              <a:t>lại</a:t>
            </a:r>
            <a:r>
              <a:rPr lang="en-US" sz="3600" dirty="0">
                <a:latin typeface="UTM Avo (Body)"/>
              </a:rPr>
              <a:t> </a:t>
            </a:r>
            <a:r>
              <a:rPr lang="en-US" sz="3600" dirty="0" err="1">
                <a:latin typeface="UTM Avo (Body)"/>
              </a:rPr>
              <a:t>chẳng</a:t>
            </a:r>
            <a:r>
              <a:rPr lang="en-US" sz="3600" dirty="0">
                <a:latin typeface="UTM Avo (Body)"/>
              </a:rPr>
              <a:t> </a:t>
            </a:r>
            <a:r>
              <a:rPr lang="en-US" sz="3600" dirty="0" err="1">
                <a:latin typeface="UTM Avo (Body)"/>
              </a:rPr>
              <a:t>biết</a:t>
            </a:r>
            <a:r>
              <a:rPr lang="en-US" sz="3600" dirty="0">
                <a:latin typeface="UTM Avo (Body)"/>
              </a:rPr>
              <a:t> bay</a:t>
            </a:r>
          </a:p>
          <a:p>
            <a:pPr algn="ctr" defTabSz="1219170"/>
            <a:r>
              <a:rPr lang="en-US" sz="3600" dirty="0" err="1">
                <a:latin typeface="UTM Avo (Body)"/>
              </a:rPr>
              <a:t>Chạy</a:t>
            </a:r>
            <a:r>
              <a:rPr lang="en-US" sz="3600" dirty="0">
                <a:latin typeface="UTM Avo (Body)"/>
              </a:rPr>
              <a:t> </a:t>
            </a:r>
            <a:r>
              <a:rPr lang="en-US" sz="3600" dirty="0" err="1">
                <a:latin typeface="UTM Avo (Body)"/>
              </a:rPr>
              <a:t>thì</a:t>
            </a:r>
            <a:r>
              <a:rPr lang="en-US" sz="3600" dirty="0">
                <a:latin typeface="UTM Avo (Body)"/>
              </a:rPr>
              <a:t> </a:t>
            </a:r>
            <a:r>
              <a:rPr lang="en-US" sz="3600" dirty="0" err="1">
                <a:latin typeface="UTM Avo (Body)"/>
              </a:rPr>
              <a:t>nhanh</a:t>
            </a:r>
            <a:r>
              <a:rPr lang="en-US" sz="3600" dirty="0">
                <a:latin typeface="UTM Avo (Body)"/>
              </a:rPr>
              <a:t> </a:t>
            </a:r>
            <a:r>
              <a:rPr lang="en-US" sz="3600" dirty="0" err="1">
                <a:latin typeface="UTM Avo (Body)"/>
              </a:rPr>
              <a:t>nhất</a:t>
            </a:r>
            <a:r>
              <a:rPr lang="en-US" sz="3600" dirty="0">
                <a:latin typeface="UTM Avo (Body)"/>
              </a:rPr>
              <a:t> </a:t>
            </a:r>
            <a:r>
              <a:rPr lang="en-US" sz="3600" dirty="0" err="1">
                <a:latin typeface="UTM Avo (Body)"/>
              </a:rPr>
              <a:t>trong</a:t>
            </a:r>
            <a:r>
              <a:rPr lang="en-US" sz="3600" dirty="0">
                <a:latin typeface="UTM Avo (Body)"/>
              </a:rPr>
              <a:t> </a:t>
            </a:r>
            <a:r>
              <a:rPr lang="en-US" sz="3600" dirty="0" err="1">
                <a:latin typeface="UTM Avo (Body)"/>
              </a:rPr>
              <a:t>bầy</a:t>
            </a:r>
            <a:r>
              <a:rPr lang="en-US" sz="3600" dirty="0">
                <a:latin typeface="UTM Avo (Body)"/>
              </a:rPr>
              <a:t> </a:t>
            </a:r>
            <a:r>
              <a:rPr lang="en-US" sz="3600" dirty="0" err="1">
                <a:latin typeface="UTM Avo (Body)"/>
              </a:rPr>
              <a:t>loài</a:t>
            </a:r>
            <a:r>
              <a:rPr lang="en-US" sz="3600" dirty="0">
                <a:latin typeface="UTM Avo (Body)"/>
              </a:rPr>
              <a:t> </a:t>
            </a:r>
            <a:r>
              <a:rPr lang="en-US" sz="3600" dirty="0" err="1">
                <a:latin typeface="UTM Avo (Body)"/>
              </a:rPr>
              <a:t>chim</a:t>
            </a:r>
            <a:r>
              <a:rPr lang="en-US" sz="3600" dirty="0">
                <a:latin typeface="UTM Avo (Body)"/>
              </a:rPr>
              <a:t>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315FA3C-4D7F-4FBF-BF7D-55A23B91C5F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5341654" y="5180564"/>
            <a:ext cx="1508691" cy="13226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E0E1839-664A-484D-8679-10D8E329FB81}"/>
              </a:ext>
            </a:extLst>
          </p:cNvPr>
          <p:cNvSpPr txBox="1"/>
          <p:nvPr/>
        </p:nvSpPr>
        <p:spPr>
          <a:xfrm>
            <a:off x="3603520" y="4046805"/>
            <a:ext cx="4984955" cy="646331"/>
          </a:xfrm>
          <a:prstGeom prst="rect">
            <a:avLst/>
          </a:prstGeom>
          <a:solidFill>
            <a:srgbClr val="00B0F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600">
                <a:solidFill>
                  <a:prstClr val="black"/>
                </a:solidFill>
                <a:latin typeface="UTM Avo (Body)"/>
                <a:cs typeface="Times New Roman" pitchFamily="18" charset="0"/>
              </a:rPr>
              <a:t>Chim đà điểu</a:t>
            </a:r>
            <a:endParaRPr lang="en-US" sz="3600" dirty="0">
              <a:solidFill>
                <a:prstClr val="black"/>
              </a:solidFill>
              <a:latin typeface="UTM Avo (Body)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590C55-ADD8-401C-82B4-A0BF5569D0D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4650" cy="8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5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0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98BF51-8EE4-407E-8DBE-CC8A63E0C5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12192000" cy="375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57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0712C046-1449-4B36-BD26-B181823E0406}"/>
              </a:ext>
            </a:extLst>
          </p:cNvPr>
          <p:cNvSpPr txBox="1">
            <a:spLocks/>
          </p:cNvSpPr>
          <p:nvPr/>
        </p:nvSpPr>
        <p:spPr>
          <a:xfrm>
            <a:off x="446884" y="590796"/>
            <a:ext cx="1174511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25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latin typeface="+mn-lt"/>
              </a:rPr>
              <a:t>1. </a:t>
            </a:r>
            <a:r>
              <a:rPr lang="en-US" sz="2800">
                <a:latin typeface="+mn-lt"/>
              </a:rPr>
              <a:t>Cùng bạn thực hành nói và đáp lời đồng ý trong các tình huống sau:</a:t>
            </a:r>
          </a:p>
          <a:p>
            <a:r>
              <a:rPr lang="en-US" sz="2800">
                <a:latin typeface="+mn-lt"/>
              </a:rPr>
              <a:t>a) Bạn muốn thăm góc học tập của em. </a:t>
            </a:r>
            <a:endParaRPr lang="en-US" sz="2800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163698A-AF08-4007-9C84-6D961D0E2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110" y="1799303"/>
            <a:ext cx="4050890" cy="50586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3E4D4E8-444B-475A-ADBF-A7D7CDFA7A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45005"/>
            <a:ext cx="1907457" cy="41646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F86BEAD-4945-4127-97D2-35B8BC58AD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2796822"/>
            <a:ext cx="2211310" cy="4060979"/>
          </a:xfrm>
          <a:prstGeom prst="rect">
            <a:avLst/>
          </a:prstGeom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xmlns="" id="{01D4F12D-73F2-4206-9A54-DBB09AE31653}"/>
              </a:ext>
            </a:extLst>
          </p:cNvPr>
          <p:cNvSpPr/>
          <p:nvPr/>
        </p:nvSpPr>
        <p:spPr>
          <a:xfrm>
            <a:off x="1422746" y="1799303"/>
            <a:ext cx="3547460" cy="1814052"/>
          </a:xfrm>
          <a:prstGeom prst="wedgeEllipseCallout">
            <a:avLst>
              <a:gd name="adj1" fmla="val -50365"/>
              <a:gd name="adj2" fmla="val 5869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85282C-BD2E-49EA-9CA0-A70EEF86F009}"/>
              </a:ext>
            </a:extLst>
          </p:cNvPr>
          <p:cNvSpPr txBox="1"/>
          <p:nvPr/>
        </p:nvSpPr>
        <p:spPr>
          <a:xfrm>
            <a:off x="1796890" y="2196657"/>
            <a:ext cx="2713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Mình muốn thăm góc học tập của bạn.</a:t>
            </a: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xmlns="" id="{448B0C8E-519E-4FD6-9625-164F30B6AF96}"/>
              </a:ext>
            </a:extLst>
          </p:cNvPr>
          <p:cNvSpPr/>
          <p:nvPr/>
        </p:nvSpPr>
        <p:spPr>
          <a:xfrm>
            <a:off x="2532326" y="3893653"/>
            <a:ext cx="3547460" cy="1322524"/>
          </a:xfrm>
          <a:prstGeom prst="wedgeEllipseCallout">
            <a:avLst>
              <a:gd name="adj1" fmla="val 65091"/>
              <a:gd name="adj2" fmla="val -3803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040E33D-69E7-40B5-A180-847B8587CFAE}"/>
              </a:ext>
            </a:extLst>
          </p:cNvPr>
          <p:cNvSpPr txBox="1"/>
          <p:nvPr/>
        </p:nvSpPr>
        <p:spPr>
          <a:xfrm>
            <a:off x="2949227" y="4139416"/>
            <a:ext cx="2713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Xin mời bạn vào xem.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7711753-41AE-4329-AE2C-C6123AEA0FF3}"/>
              </a:ext>
            </a:extLst>
          </p:cNvPr>
          <p:cNvSpPr txBox="1"/>
          <p:nvPr/>
        </p:nvSpPr>
        <p:spPr>
          <a:xfrm>
            <a:off x="1865717" y="2369690"/>
            <a:ext cx="2713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Cảm ơn bạn.</a:t>
            </a:r>
          </a:p>
        </p:txBody>
      </p:sp>
    </p:spTree>
    <p:extLst>
      <p:ext uri="{BB962C8B-B14F-4D97-AF65-F5344CB8AC3E}">
        <p14:creationId xmlns:p14="http://schemas.microsoft.com/office/powerpoint/2010/main" val="255740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3" grpId="1"/>
      <p:bldP spid="14" grpId="0" animBg="1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</TotalTime>
  <Words>814</Words>
  <Application>Microsoft Office PowerPoint</Application>
  <PresentationFormat>Custom</PresentationFormat>
  <Paragraphs>76</Paragraphs>
  <Slides>19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CTY REDSTAR</cp:lastModifiedBy>
  <cp:revision>182</cp:revision>
  <dcterms:created xsi:type="dcterms:W3CDTF">2021-06-07T06:59:14Z</dcterms:created>
  <dcterms:modified xsi:type="dcterms:W3CDTF">2022-02-22T03:11:39Z</dcterms:modified>
</cp:coreProperties>
</file>