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3"/>
  </p:notesMasterIdLst>
  <p:sldIdLst>
    <p:sldId id="293" r:id="rId2"/>
    <p:sldId id="364" r:id="rId3"/>
    <p:sldId id="365" r:id="rId4"/>
    <p:sldId id="276" r:id="rId5"/>
    <p:sldId id="279" r:id="rId6"/>
    <p:sldId id="371" r:id="rId7"/>
    <p:sldId id="372" r:id="rId8"/>
    <p:sldId id="373" r:id="rId9"/>
    <p:sldId id="355" r:id="rId10"/>
    <p:sldId id="326" r:id="rId11"/>
    <p:sldId id="3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p:scale>
          <a:sx n="76" d="100"/>
          <a:sy n="76" d="100"/>
        </p:scale>
        <p:origin x="-61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505E7F-62A9-4701-BFC2-BAF91B9808FB}" type="slidenum">
              <a:rPr lang="en-US" smtClean="0"/>
              <a:t>3</a:t>
            </a:fld>
            <a:endParaRPr lang="en-US"/>
          </a:p>
        </p:txBody>
      </p:sp>
    </p:spTree>
    <p:extLst>
      <p:ext uri="{BB962C8B-B14F-4D97-AF65-F5344CB8AC3E}">
        <p14:creationId xmlns:p14="http://schemas.microsoft.com/office/powerpoint/2010/main" val="381471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2/21/2022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1260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2/21/2022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3813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11034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2/21/2022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7187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2/21/2022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1254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90" y="1930595"/>
            <a:ext cx="852023"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a:extLst>
              <a:ext uri="{FF2B5EF4-FFF2-40B4-BE49-F238E27FC236}">
                <a16:creationId xmlns:a16="http://schemas.microsoft.com/office/drawing/2014/main" xmlns="" id="{EEF1C6FB-07C6-4172-BB68-6BB1E9B49B58}"/>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7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53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20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192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2/21/2022</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10442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1146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31" r:id="rId6"/>
    <p:sldLayoutId id="2147483736" r:id="rId7"/>
    <p:sldLayoutId id="2147483737" r:id="rId8"/>
    <p:sldLayoutId id="214748374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2811500" y="1658592"/>
            <a:ext cx="6798656" cy="2336345"/>
          </a:xfrm>
          <a:prstGeom prst="rect">
            <a:avLst/>
          </a:prstGeom>
        </p:spPr>
        <p:txBody>
          <a:bodyPr wrap="none">
            <a:spAutoFit/>
          </a:bodyPr>
          <a:lstStyle/>
          <a:p>
            <a:pPr algn="ctr" defTabSz="914195">
              <a:lnSpc>
                <a:spcPct val="150000"/>
              </a:lnSpc>
              <a:defRPr/>
            </a:pPr>
            <a:r>
              <a:rPr lang="en-US" sz="5198" b="1" dirty="0" err="1">
                <a:solidFill>
                  <a:srgbClr val="002060"/>
                </a:solidFill>
                <a:latin typeface="UTM Avo" panose="02040603050506020204" pitchFamily="18" charset="0"/>
                <a:cs typeface="Arial" panose="020B0604020202020204" pitchFamily="34" charset="0"/>
              </a:rPr>
              <a:t>Tuần</a:t>
            </a:r>
            <a:r>
              <a:rPr lang="en-US" sz="5198" b="1" dirty="0">
                <a:solidFill>
                  <a:srgbClr val="002060"/>
                </a:solidFill>
                <a:latin typeface="UTM Avo" panose="02040603050506020204" pitchFamily="18" charset="0"/>
                <a:cs typeface="Arial" panose="020B0604020202020204" pitchFamily="34" charset="0"/>
              </a:rPr>
              <a:t> 23</a:t>
            </a:r>
          </a:p>
          <a:p>
            <a:pPr algn="ctr" defTabSz="914195">
              <a:lnSpc>
                <a:spcPct val="150000"/>
              </a:lnSpc>
              <a:defRPr/>
            </a:pPr>
            <a:r>
              <a:rPr lang="en-US" sz="5198" b="1" dirty="0" err="1">
                <a:solidFill>
                  <a:srgbClr val="FF0000"/>
                </a:solidFill>
                <a:latin typeface="UTM Avo" panose="02040603050506020204" pitchFamily="18" charset="0"/>
                <a:cs typeface="Arial" panose="020B0604020202020204" pitchFamily="34" charset="0"/>
              </a:rPr>
              <a:t>Tập</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viết</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Chữ</a:t>
            </a:r>
            <a:r>
              <a:rPr lang="en-US" sz="5198" b="1" dirty="0">
                <a:solidFill>
                  <a:srgbClr val="FF0000"/>
                </a:solidFill>
                <a:latin typeface="UTM Avo" panose="02040603050506020204" pitchFamily="18" charset="0"/>
                <a:cs typeface="Arial" panose="020B0604020202020204" pitchFamily="34" charset="0"/>
              </a:rPr>
              <a:t> </a:t>
            </a:r>
            <a:r>
              <a:rPr lang="en-US" sz="5198" b="1" dirty="0" err="1">
                <a:solidFill>
                  <a:srgbClr val="FF0000"/>
                </a:solidFill>
                <a:latin typeface="UTM Avo" panose="02040603050506020204" pitchFamily="18" charset="0"/>
                <a:cs typeface="Arial" panose="020B0604020202020204" pitchFamily="34" charset="0"/>
              </a:rPr>
              <a:t>hoa</a:t>
            </a:r>
            <a:r>
              <a:rPr lang="en-US" sz="5198" b="1" dirty="0">
                <a:solidFill>
                  <a:srgbClr val="FF0000"/>
                </a:solidFill>
                <a:latin typeface="UTM Avo" panose="02040603050506020204" pitchFamily="18" charset="0"/>
                <a:cs typeface="Arial" panose="020B0604020202020204" pitchFamily="34" charset="0"/>
              </a:rPr>
              <a:t> T</a:t>
            </a:r>
          </a:p>
        </p:txBody>
      </p:sp>
      <p:sp>
        <p:nvSpPr>
          <p:cNvPr id="4" name="Rectangle 3">
            <a:extLst>
              <a:ext uri="{FF2B5EF4-FFF2-40B4-BE49-F238E27FC236}">
                <a16:creationId xmlns:a16="http://schemas.microsoft.com/office/drawing/2014/main" xmlns="" id="{508EF6DA-C8F1-435A-8108-A2019195E96B}"/>
              </a:ext>
            </a:extLst>
          </p:cNvPr>
          <p:cNvSpPr/>
          <p:nvPr/>
        </p:nvSpPr>
        <p:spPr>
          <a:xfrm>
            <a:off x="9481189" y="448"/>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53326" y="579568"/>
            <a:ext cx="990719"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E0422F1-F90E-4B3B-8EC7-1663A67D2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4556" y="-368922"/>
            <a:ext cx="7487444" cy="8605066"/>
          </a:xfrm>
          <a:prstGeom prst="rect">
            <a:avLst/>
          </a:prstGeom>
        </p:spPr>
      </p:pic>
      <p:sp>
        <p:nvSpPr>
          <p:cNvPr id="6" name="TextBox 5">
            <a:extLst>
              <a:ext uri="{FF2B5EF4-FFF2-40B4-BE49-F238E27FC236}">
                <a16:creationId xmlns:a16="http://schemas.microsoft.com/office/drawing/2014/main" xmlns="" id="{AA483164-52C7-4691-95F4-4638E2BDF902}"/>
              </a:ext>
            </a:extLst>
          </p:cNvPr>
          <p:cNvSpPr txBox="1"/>
          <p:nvPr/>
        </p:nvSpPr>
        <p:spPr>
          <a:xfrm>
            <a:off x="5160947" y="2468641"/>
            <a:ext cx="4249241" cy="1569660"/>
          </a:xfrm>
          <a:prstGeom prst="rect">
            <a:avLst/>
          </a:prstGeom>
          <a:noFill/>
        </p:spPr>
        <p:txBody>
          <a:bodyPr wrap="square" rtlCol="0">
            <a:spAutoFit/>
          </a:bodyPr>
          <a:lstStyle/>
          <a:p>
            <a:pPr algn="ctr"/>
            <a:r>
              <a:rPr lang="en-US" sz="4800" b="1" dirty="0">
                <a:solidFill>
                  <a:schemeClr val="bg1"/>
                </a:solidFill>
              </a:rPr>
              <a:t>THỰC HÀNH </a:t>
            </a:r>
          </a:p>
          <a:p>
            <a:pPr algn="ctr"/>
            <a:r>
              <a:rPr lang="en-US" sz="4800" b="1" dirty="0">
                <a:solidFill>
                  <a:schemeClr val="bg1"/>
                </a:solidFill>
              </a:rPr>
              <a:t>VIẾT VỞ</a:t>
            </a:r>
          </a:p>
        </p:txBody>
      </p:sp>
      <p:pic>
        <p:nvPicPr>
          <p:cNvPr id="7" name="55">
            <a:extLst>
              <a:ext uri="{FF2B5EF4-FFF2-40B4-BE49-F238E27FC236}">
                <a16:creationId xmlns:a16="http://schemas.microsoft.com/office/drawing/2014/main" xmlns="" id="{0BC6E11F-564B-4085-ADEF-B1F0E1E43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15" y="1711743"/>
            <a:ext cx="4249241" cy="4653116"/>
          </a:xfrm>
          <a:prstGeom prst="rect">
            <a:avLst/>
          </a:prstGeom>
        </p:spPr>
      </p:pic>
    </p:spTree>
    <p:extLst>
      <p:ext uri="{BB962C8B-B14F-4D97-AF65-F5344CB8AC3E}">
        <p14:creationId xmlns:p14="http://schemas.microsoft.com/office/powerpoint/2010/main" val="1163101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128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a16="http://schemas.microsoft.com/office/drawing/2014/main" xmlns="" id="{82D14F4D-ECA6-48FA-86EF-3B71DA06F5CB}"/>
              </a:ext>
            </a:extLst>
          </p:cNvPr>
          <p:cNvSpPr txBox="1">
            <a:spLocks noChangeArrowheads="1"/>
          </p:cNvSpPr>
          <p:nvPr/>
        </p:nvSpPr>
        <p:spPr bwMode="auto">
          <a:xfrm>
            <a:off x="1203999" y="1797318"/>
            <a:ext cx="4165600" cy="519113"/>
          </a:xfrm>
          <a:prstGeom prst="rect">
            <a:avLst/>
          </a:prstGeom>
          <a:noFill/>
          <a:ln w="9525">
            <a:noFill/>
            <a:miter lim="800000"/>
            <a:headEnd/>
            <a:tailEnd/>
          </a:ln>
          <a:effec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Chọn</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 ý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đúng</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 </a:t>
            </a:r>
            <a:r>
              <a:rPr kumimoji="0" lang="en-US" sz="2800" b="1"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ea typeface="+mn-ea"/>
                <a:cs typeface="+mn-cs"/>
              </a:rPr>
              <a:t>nhất</a:t>
            </a:r>
            <a:r>
              <a:rPr kumimoji="0" lang="en-US" sz="2800" b="1"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mn-cs"/>
              </a:rPr>
              <a:t>:</a:t>
            </a:r>
          </a:p>
        </p:txBody>
      </p:sp>
      <p:sp>
        <p:nvSpPr>
          <p:cNvPr id="22" name="Text Box 14">
            <a:extLst>
              <a:ext uri="{FF2B5EF4-FFF2-40B4-BE49-F238E27FC236}">
                <a16:creationId xmlns:a16="http://schemas.microsoft.com/office/drawing/2014/main" xmlns=""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lang="en-US" sz="2800" b="1">
                <a:solidFill>
                  <a:srgbClr val="FF0000"/>
                </a:solidFill>
                <a:latin typeface="UTM Avo" panose="02040603050506020204" pitchFamily="18" charset="0"/>
              </a:rPr>
              <a:t>T</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rPr>
              <a:t>cỡ</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vừa</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 ô li ?</a:t>
            </a:r>
          </a:p>
        </p:txBody>
      </p:sp>
      <p:sp>
        <p:nvSpPr>
          <p:cNvPr id="23" name="Text Box 17">
            <a:extLst>
              <a:ext uri="{FF2B5EF4-FFF2-40B4-BE49-F238E27FC236}">
                <a16:creationId xmlns:a16="http://schemas.microsoft.com/office/drawing/2014/main" xmlns="" id="{AEE37DDA-4591-4C16-87A0-668E4E898E54}"/>
              </a:ext>
            </a:extLst>
          </p:cNvPr>
          <p:cNvSpPr txBox="1">
            <a:spLocks noChangeArrowheads="1"/>
          </p:cNvSpPr>
          <p:nvPr/>
        </p:nvSpPr>
        <p:spPr bwMode="auto">
          <a:xfrm>
            <a:off x="1119207" y="2989346"/>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a</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4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li</a:t>
            </a:r>
          </a:p>
        </p:txBody>
      </p:sp>
      <p:sp>
        <p:nvSpPr>
          <p:cNvPr id="24" name="Text Box 19">
            <a:extLst>
              <a:ext uri="{FF2B5EF4-FFF2-40B4-BE49-F238E27FC236}">
                <a16:creationId xmlns:a16="http://schemas.microsoft.com/office/drawing/2014/main" xmlns="" id="{34F7F29F-52DC-48A8-BDF1-6F5D90AB24F7}"/>
              </a:ext>
            </a:extLst>
          </p:cNvPr>
          <p:cNvSpPr txBox="1">
            <a:spLocks noChangeArrowheads="1"/>
          </p:cNvSpPr>
          <p:nvPr/>
        </p:nvSpPr>
        <p:spPr bwMode="auto">
          <a:xfrm>
            <a:off x="1077114" y="4357730"/>
            <a:ext cx="1919817" cy="519113"/>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c</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6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li</a:t>
            </a:r>
          </a:p>
        </p:txBody>
      </p:sp>
      <p:sp>
        <p:nvSpPr>
          <p:cNvPr id="25" name="Text Box 16">
            <a:extLst>
              <a:ext uri="{FF2B5EF4-FFF2-40B4-BE49-F238E27FC236}">
                <a16:creationId xmlns:a16="http://schemas.microsoft.com/office/drawing/2014/main" xmlns=""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b</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 5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rPr>
              <a:t>ô </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rPr>
              <a:t>li </a:t>
            </a:r>
            <a:endPar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ndParaRPr>
          </a:p>
        </p:txBody>
      </p:sp>
      <p:sp>
        <p:nvSpPr>
          <p:cNvPr id="27" name="Rounded Rectangle 13">
            <a:extLst>
              <a:ext uri="{FF2B5EF4-FFF2-40B4-BE49-F238E27FC236}">
                <a16:creationId xmlns:a16="http://schemas.microsoft.com/office/drawing/2014/main" xmlns=""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a.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rPr>
              <a:t>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sp>
        <p:nvSpPr>
          <p:cNvPr id="14" name="Google Shape;187;p5">
            <a:extLst>
              <a:ext uri="{FF2B5EF4-FFF2-40B4-BE49-F238E27FC236}">
                <a16:creationId xmlns:a16="http://schemas.microsoft.com/office/drawing/2014/main" xmlns="" id="{CEC8D368-5FCE-42F2-933F-D8C131B57F72}"/>
              </a:ext>
            </a:extLst>
          </p:cNvPr>
          <p:cNvSpPr txBox="1"/>
          <p:nvPr/>
        </p:nvSpPr>
        <p:spPr>
          <a:xfrm>
            <a:off x="4683623" y="372278"/>
            <a:ext cx="4677822"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b="1" i="0" u="none" strike="noStrike" cap="none" dirty="0" err="1">
                <a:solidFill>
                  <a:srgbClr val="FF0000"/>
                </a:solidFill>
                <a:latin typeface="UTM Avo" panose="02040603050506020204" pitchFamily="18" charset="0"/>
                <a:sym typeface="Arial"/>
              </a:rPr>
              <a:t>Chữ</a:t>
            </a:r>
            <a:r>
              <a:rPr lang="en-US" sz="3400" b="1" i="0" u="none" strike="noStrike" cap="none" dirty="0">
                <a:solidFill>
                  <a:srgbClr val="FF0000"/>
                </a:solidFill>
                <a:latin typeface="UTM Avo" panose="02040603050506020204" pitchFamily="18" charset="0"/>
                <a:sym typeface="Arial"/>
              </a:rPr>
              <a:t> </a:t>
            </a:r>
            <a:r>
              <a:rPr lang="en-US" sz="3400" b="1" i="0" u="none" strike="noStrike" cap="none" err="1">
                <a:solidFill>
                  <a:srgbClr val="FF0000"/>
                </a:solidFill>
                <a:latin typeface="UTM Avo" panose="02040603050506020204" pitchFamily="18" charset="0"/>
                <a:sym typeface="Arial"/>
              </a:rPr>
              <a:t>hoa</a:t>
            </a:r>
            <a:r>
              <a:rPr lang="en-US" sz="3400" b="1" i="0" u="none" strike="noStrike" cap="none">
                <a:solidFill>
                  <a:srgbClr val="FF0000"/>
                </a:solidFill>
                <a:latin typeface="UTM Avo" panose="02040603050506020204" pitchFamily="18" charset="0"/>
                <a:sym typeface="Arial"/>
              </a:rPr>
              <a:t> </a:t>
            </a:r>
            <a:r>
              <a:rPr lang="en-US" sz="3400" b="1">
                <a:solidFill>
                  <a:srgbClr val="FF0000"/>
                </a:solidFill>
                <a:latin typeface="UTM Avo" panose="02040603050506020204" pitchFamily="18" charset="0"/>
                <a:sym typeface="Arial"/>
              </a:rPr>
              <a:t>T</a:t>
            </a:r>
            <a:endParaRPr sz="3400" dirty="0">
              <a:solidFill>
                <a:srgbClr val="FF0000"/>
              </a:solidFill>
              <a:latin typeface="UTM Avo" panose="02040603050506020204" pitchFamily="18" charset="0"/>
              <a:sym typeface="Arial"/>
            </a:endParaRPr>
          </a:p>
        </p:txBody>
      </p:sp>
      <p:sp>
        <p:nvSpPr>
          <p:cNvPr id="2" name="Oval 1">
            <a:extLst>
              <a:ext uri="{FF2B5EF4-FFF2-40B4-BE49-F238E27FC236}">
                <a16:creationId xmlns:a16="http://schemas.microsoft.com/office/drawing/2014/main" xmlns="" id="{21456E14-2927-494A-9E3E-5B20AEA5688E}"/>
              </a:ext>
            </a:extLst>
          </p:cNvPr>
          <p:cNvSpPr/>
          <p:nvPr/>
        </p:nvSpPr>
        <p:spPr>
          <a:xfrm>
            <a:off x="1077113" y="3508458"/>
            <a:ext cx="545209" cy="790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439EE7D0-227B-4A3A-A5D6-59B2EE2A36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77118" y="1044782"/>
            <a:ext cx="4904892" cy="4943063"/>
          </a:xfrm>
          <a:prstGeom prst="rect">
            <a:avLst/>
          </a:prstGeom>
        </p:spPr>
      </p:pic>
    </p:spTree>
    <p:extLst>
      <p:ext uri="{BB962C8B-B14F-4D97-AF65-F5344CB8AC3E}">
        <p14:creationId xmlns:p14="http://schemas.microsoft.com/office/powerpoint/2010/main" val="369257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par>
                          <p:cTn id="26" fill="hold">
                            <p:stCondLst>
                              <p:cond delay="5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3"/>
                                        </p:tgtEl>
                                        <p:attrNameLst>
                                          <p:attrName>style.visibility</p:attrName>
                                        </p:attrNameLst>
                                      </p:cBhvr>
                                      <p:to>
                                        <p:strVal val="visible"/>
                                      </p:to>
                                    </p:set>
                                    <p:anim calcmode="discrete" valueType="clr">
                                      <p:cBhvr override="childStyle">
                                        <p:cTn id="29"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3"/>
                                        </p:tgtEl>
                                        <p:attrNameLst>
                                          <p:attrName>fillcolor</p:attrName>
                                        </p:attrNameLst>
                                      </p:cBhvr>
                                      <p:tavLst>
                                        <p:tav tm="0">
                                          <p:val>
                                            <p:clrVal>
                                              <a:schemeClr val="accent2"/>
                                            </p:clrVal>
                                          </p:val>
                                        </p:tav>
                                        <p:tav tm="50000">
                                          <p:val>
                                            <p:clrVal>
                                              <a:schemeClr val="hlink"/>
                                            </p:clrVal>
                                          </p:val>
                                        </p:tav>
                                      </p:tavLst>
                                    </p:anim>
                                    <p:set>
                                      <p:cBhvr>
                                        <p:cTn id="31" dur="80"/>
                                        <p:tgtEl>
                                          <p:spTgt spid="23"/>
                                        </p:tgtEl>
                                        <p:attrNameLst>
                                          <p:attrName>fill.type</p:attrName>
                                        </p:attrNameLst>
                                      </p:cBhvr>
                                      <p:to>
                                        <p:strVal val="solid"/>
                                      </p:to>
                                    </p:set>
                                  </p:childTnLst>
                                </p:cTn>
                              </p:par>
                            </p:childTnLst>
                          </p:cTn>
                        </p:par>
                        <p:par>
                          <p:cTn id="32" fill="hold">
                            <p:stCondLst>
                              <p:cond delay="78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35"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25">
                                            <p:txEl>
                                              <p:pRg st="0" end="0"/>
                                            </p:txEl>
                                          </p:spTgt>
                                        </p:tgtEl>
                                        <p:attrNameLst>
                                          <p:attrName>fill.type</p:attrName>
                                        </p:attrNameLst>
                                      </p:cBhvr>
                                      <p:to>
                                        <p:strVal val="solid"/>
                                      </p:to>
                                    </p:set>
                                  </p:childTnLst>
                                </p:cTn>
                              </p:par>
                            </p:childTnLst>
                          </p:cTn>
                        </p:par>
                        <p:par>
                          <p:cTn id="38" fill="hold">
                            <p:stCondLst>
                              <p:cond delay="106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24"/>
                                        </p:tgtEl>
                                        <p:attrNameLst>
                                          <p:attrName>style.visibility</p:attrName>
                                        </p:attrNameLst>
                                      </p:cBhvr>
                                      <p:to>
                                        <p:strVal val="visible"/>
                                      </p:to>
                                    </p:set>
                                    <p:anim calcmode="discrete" valueType="clr">
                                      <p:cBhvr override="childStyle">
                                        <p:cTn id="41"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4"/>
                                        </p:tgtEl>
                                        <p:attrNameLst>
                                          <p:attrName>fillcolor</p:attrName>
                                        </p:attrNameLst>
                                      </p:cBhvr>
                                      <p:tavLst>
                                        <p:tav tm="0">
                                          <p:val>
                                            <p:clrVal>
                                              <a:schemeClr val="accent2"/>
                                            </p:clrVal>
                                          </p:val>
                                        </p:tav>
                                        <p:tav tm="50000">
                                          <p:val>
                                            <p:clrVal>
                                              <a:schemeClr val="hlink"/>
                                            </p:clrVal>
                                          </p:val>
                                        </p:tav>
                                      </p:tavLst>
                                    </p:anim>
                                    <p:set>
                                      <p:cBhvr>
                                        <p:cTn id="43" dur="80"/>
                                        <p:tgtEl>
                                          <p:spTgt spid="24"/>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build="allAtOnce"/>
      <p:bldP spid="2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9">
            <a:extLst>
              <a:ext uri="{FF2B5EF4-FFF2-40B4-BE49-F238E27FC236}">
                <a16:creationId xmlns:a16="http://schemas.microsoft.com/office/drawing/2014/main" xmlns="" id="{82D14F4D-ECA6-48FA-86EF-3B71DA06F5CB}"/>
              </a:ext>
            </a:extLst>
          </p:cNvPr>
          <p:cNvSpPr txBox="1">
            <a:spLocks noChangeArrowheads="1"/>
          </p:cNvSpPr>
          <p:nvPr/>
        </p:nvSpPr>
        <p:spPr bwMode="auto">
          <a:xfrm>
            <a:off x="1203999" y="1797318"/>
            <a:ext cx="4165600" cy="519113"/>
          </a:xfrm>
          <a:prstGeom prst="rect">
            <a:avLst/>
          </a:prstGeom>
          <a:noFill/>
          <a:ln w="9525">
            <a:noFill/>
            <a:miter lim="800000"/>
            <a:headEnd/>
            <a:tailEnd/>
          </a:ln>
          <a:effec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Chọn</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ý </a:t>
            </a: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đúng</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 </a:t>
            </a:r>
            <a:r>
              <a:rPr kumimoji="0" lang="en-US" sz="2800" i="1" u="sng"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UTM Avo"/>
                <a:ea typeface="+mn-ea"/>
                <a:cs typeface="+mn-cs"/>
              </a:rPr>
              <a:t>nhất</a:t>
            </a:r>
            <a:r>
              <a:rPr kumimoji="0" lang="en-US" sz="2800" i="1"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UTM Avo"/>
                <a:ea typeface="+mn-ea"/>
                <a:cs typeface="+mn-cs"/>
              </a:rPr>
              <a:t>:</a:t>
            </a:r>
          </a:p>
        </p:txBody>
      </p:sp>
      <p:sp>
        <p:nvSpPr>
          <p:cNvPr id="22" name="Text Box 14">
            <a:extLst>
              <a:ext uri="{FF2B5EF4-FFF2-40B4-BE49-F238E27FC236}">
                <a16:creationId xmlns:a16="http://schemas.microsoft.com/office/drawing/2014/main" xmlns="" id="{6ADF3D78-F4D5-4701-8139-6253EDC03E6A}"/>
              </a:ext>
            </a:extLst>
          </p:cNvPr>
          <p:cNvSpPr txBox="1">
            <a:spLocks noChangeArrowheads="1"/>
          </p:cNvSpPr>
          <p:nvPr/>
        </p:nvSpPr>
        <p:spPr bwMode="auto">
          <a:xfrm>
            <a:off x="568115" y="2489726"/>
            <a:ext cx="5744740" cy="347724"/>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55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Chữ</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lang="en-US" sz="2800" b="1">
                <a:solidFill>
                  <a:srgbClr val="FF0000"/>
                </a:solidFill>
                <a:latin typeface="UTM Avo" panose="02040603050506020204" pitchFamily="18" charset="0"/>
              </a:rPr>
              <a:t>T</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cỡ</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lang="en-US" sz="2800" b="1">
                <a:solidFill>
                  <a:srgbClr val="0000FF"/>
                </a:solidFill>
                <a:effectLst>
                  <a:outerShdw blurRad="38100" dist="38100" dir="2700000" algn="tl">
                    <a:srgbClr val="C0C0C0"/>
                  </a:outerShdw>
                </a:effectLst>
                <a:latin typeface="UTM Avo" panose="02040603050506020204" pitchFamily="18" charset="0"/>
              </a:rPr>
              <a:t>nhỏ</a:t>
            </a:r>
            <a:r>
              <a:rPr kumimoji="0" lang="en-US" sz="2800" b="1" i="0" u="none" strike="noStrike" kern="1200" cap="none" spc="0" normalizeH="0" baseline="0" noProof="0">
                <a:ln>
                  <a:noFill/>
                </a:ln>
                <a:solidFill>
                  <a:srgbClr val="44546A"/>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cao</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a:t>
            </a:r>
            <a:r>
              <a:rPr kumimoji="0" lang="en-US" sz="2800" b="1" i="0" u="none" strike="noStrike" kern="1200" cap="none" spc="0" normalizeH="0" baseline="0" noProof="0" dirty="0" err="1">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mấy</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ô li ?</a:t>
            </a:r>
          </a:p>
        </p:txBody>
      </p:sp>
      <p:sp>
        <p:nvSpPr>
          <p:cNvPr id="23" name="Text Box 17">
            <a:extLst>
              <a:ext uri="{FF2B5EF4-FFF2-40B4-BE49-F238E27FC236}">
                <a16:creationId xmlns:a16="http://schemas.microsoft.com/office/drawing/2014/main" xmlns="" id="{AEE37DDA-4591-4C16-87A0-668E4E898E54}"/>
              </a:ext>
            </a:extLst>
          </p:cNvPr>
          <p:cNvSpPr txBox="1">
            <a:spLocks noChangeArrowheads="1"/>
          </p:cNvSpPr>
          <p:nvPr/>
        </p:nvSpPr>
        <p:spPr bwMode="auto">
          <a:xfrm>
            <a:off x="1119207" y="2989346"/>
            <a:ext cx="2167592" cy="519112"/>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a) 2,5 ô li</a:t>
            </a:r>
          </a:p>
        </p:txBody>
      </p:sp>
      <p:sp>
        <p:nvSpPr>
          <p:cNvPr id="24" name="Text Box 19">
            <a:extLst>
              <a:ext uri="{FF2B5EF4-FFF2-40B4-BE49-F238E27FC236}">
                <a16:creationId xmlns:a16="http://schemas.microsoft.com/office/drawing/2014/main" xmlns="" id="{34F7F29F-52DC-48A8-BDF1-6F5D90AB24F7}"/>
              </a:ext>
            </a:extLst>
          </p:cNvPr>
          <p:cNvSpPr txBox="1">
            <a:spLocks noChangeArrowheads="1"/>
          </p:cNvSpPr>
          <p:nvPr/>
        </p:nvSpPr>
        <p:spPr bwMode="auto">
          <a:xfrm>
            <a:off x="1077114" y="4357730"/>
            <a:ext cx="1919817" cy="519113"/>
          </a:xfrm>
          <a:prstGeom prst="rect">
            <a:avLst/>
          </a:prstGeom>
          <a:noFill/>
          <a:ln w="9525">
            <a:noFill/>
            <a:miter lim="800000"/>
            <a:headEnd/>
            <a:tailEnd/>
          </a:ln>
          <a:effectLst/>
        </p:spPr>
        <p:txBody>
          <a:bodyPr wrap="square">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c</a:t>
            </a:r>
            <a:r>
              <a:rPr kumimoji="0" lang="en-US" sz="2800" b="1" i="0" u="none" strike="noStrike" kern="1200" cap="none" spc="0" normalizeH="0" baseline="0" noProof="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 4 </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ô li</a:t>
            </a:r>
          </a:p>
        </p:txBody>
      </p:sp>
      <p:sp>
        <p:nvSpPr>
          <p:cNvPr id="25" name="Text Box 16">
            <a:extLst>
              <a:ext uri="{FF2B5EF4-FFF2-40B4-BE49-F238E27FC236}">
                <a16:creationId xmlns:a16="http://schemas.microsoft.com/office/drawing/2014/main" xmlns="" id="{828127B2-B65C-4B62-8BA8-924DF3103166}"/>
              </a:ext>
            </a:extLst>
          </p:cNvPr>
          <p:cNvSpPr txBox="1">
            <a:spLocks noChangeArrowheads="1"/>
          </p:cNvSpPr>
          <p:nvPr/>
        </p:nvSpPr>
        <p:spPr bwMode="auto">
          <a:xfrm>
            <a:off x="1097588" y="3643908"/>
            <a:ext cx="2878667" cy="519113"/>
          </a:xfrm>
          <a:prstGeom prst="rect">
            <a:avLst/>
          </a:prstGeom>
          <a:noFill/>
          <a:ln w="9525">
            <a:noFill/>
            <a:miter lim="800000"/>
            <a:headEnd/>
            <a:tailEnd/>
          </a:ln>
          <a:effectLst/>
        </p:spPr>
        <p:txBody>
          <a:bodyPr>
            <a:spAutoFit/>
          </a:bodyPr>
          <a:lstStyle>
            <a:lvl1pPr>
              <a:defRPr sz="3600">
                <a:solidFill>
                  <a:schemeClr val="tx2"/>
                </a:solidFill>
                <a:latin typeface=".VnTime" pitchFamily="34" charset="0"/>
              </a:defRPr>
            </a:lvl1pPr>
            <a:lvl2pPr marL="742950" indent="-285750">
              <a:defRPr sz="3600">
                <a:solidFill>
                  <a:schemeClr val="tx2"/>
                </a:solidFill>
                <a:latin typeface=".VnTime" pitchFamily="34" charset="0"/>
              </a:defRPr>
            </a:lvl2pPr>
            <a:lvl3pPr marL="1143000" indent="-228600">
              <a:defRPr sz="3600">
                <a:solidFill>
                  <a:schemeClr val="tx2"/>
                </a:solidFill>
                <a:latin typeface=".VnTime" pitchFamily="34" charset="0"/>
              </a:defRPr>
            </a:lvl3pPr>
            <a:lvl4pPr marL="1600200" indent="-228600">
              <a:defRPr sz="3600">
                <a:solidFill>
                  <a:schemeClr val="tx2"/>
                </a:solidFill>
                <a:latin typeface=".VnTime" pitchFamily="34" charset="0"/>
              </a:defRPr>
            </a:lvl4pPr>
            <a:lvl5pPr marL="2057400" indent="-228600">
              <a:defRPr sz="3600">
                <a:solidFill>
                  <a:schemeClr val="tx2"/>
                </a:solidFill>
                <a:latin typeface=".VnTime" pitchFamily="34" charset="0"/>
              </a:defRPr>
            </a:lvl5pPr>
            <a:lvl6pPr marL="2514600" indent="-228600" eaLnBrk="0" fontAlgn="base" hangingPunct="0">
              <a:spcBef>
                <a:spcPct val="0"/>
              </a:spcBef>
              <a:spcAft>
                <a:spcPct val="0"/>
              </a:spcAft>
              <a:defRPr sz="3600">
                <a:solidFill>
                  <a:schemeClr val="tx2"/>
                </a:solidFill>
                <a:latin typeface=".VnTime" pitchFamily="34" charset="0"/>
              </a:defRPr>
            </a:lvl6pPr>
            <a:lvl7pPr marL="2971800" indent="-228600" eaLnBrk="0" fontAlgn="base" hangingPunct="0">
              <a:spcBef>
                <a:spcPct val="0"/>
              </a:spcBef>
              <a:spcAft>
                <a:spcPct val="0"/>
              </a:spcAft>
              <a:defRPr sz="3600">
                <a:solidFill>
                  <a:schemeClr val="tx2"/>
                </a:solidFill>
                <a:latin typeface=".VnTime" pitchFamily="34" charset="0"/>
              </a:defRPr>
            </a:lvl7pPr>
            <a:lvl8pPr marL="3429000" indent="-228600" eaLnBrk="0" fontAlgn="base" hangingPunct="0">
              <a:spcBef>
                <a:spcPct val="0"/>
              </a:spcBef>
              <a:spcAft>
                <a:spcPct val="0"/>
              </a:spcAft>
              <a:defRPr sz="3600">
                <a:solidFill>
                  <a:schemeClr val="tx2"/>
                </a:solidFill>
                <a:latin typeface=".VnTime" pitchFamily="34" charset="0"/>
              </a:defRPr>
            </a:lvl8pPr>
            <a:lvl9pPr marL="3886200" indent="-228600" eaLnBrk="0" fontAlgn="base" hangingPunct="0">
              <a:spcBef>
                <a:spcPct val="0"/>
              </a:spcBef>
              <a:spcAft>
                <a:spcPct val="0"/>
              </a:spcAft>
              <a:defRPr sz="3600">
                <a:solidFill>
                  <a:schemeClr val="tx2"/>
                </a:solidFill>
                <a:latin typeface=".VnTime"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UTM Avo" panose="02040603050506020204" pitchFamily="18" charset="0"/>
                <a:ea typeface="+mn-ea"/>
                <a:cs typeface="+mn-cs"/>
              </a:rPr>
              <a:t>b) 3 ô li </a:t>
            </a:r>
          </a:p>
        </p:txBody>
      </p:sp>
      <p:sp>
        <p:nvSpPr>
          <p:cNvPr id="27" name="Rounded Rectangle 13">
            <a:extLst>
              <a:ext uri="{FF2B5EF4-FFF2-40B4-BE49-F238E27FC236}">
                <a16:creationId xmlns:a16="http://schemas.microsoft.com/office/drawing/2014/main" xmlns="" id="{EEBA228A-C0CC-4C69-9E8E-56C6D3DA067D}"/>
              </a:ext>
            </a:extLst>
          </p:cNvPr>
          <p:cNvSpPr/>
          <p:nvPr/>
        </p:nvSpPr>
        <p:spPr>
          <a:xfrm>
            <a:off x="287818" y="1044782"/>
            <a:ext cx="3643637" cy="6383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a. Viết chữ hoa</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mn-ea"/>
              <a:cs typeface="Times New Roman" panose="02020603050405020304" pitchFamily="18" charset="0"/>
            </a:endParaRPr>
          </a:p>
        </p:txBody>
      </p:sp>
      <p:sp>
        <p:nvSpPr>
          <p:cNvPr id="14" name="Google Shape;187;p5">
            <a:extLst>
              <a:ext uri="{FF2B5EF4-FFF2-40B4-BE49-F238E27FC236}">
                <a16:creationId xmlns:a16="http://schemas.microsoft.com/office/drawing/2014/main" xmlns="" id="{CEC8D368-5FCE-42F2-933F-D8C131B57F72}"/>
              </a:ext>
            </a:extLst>
          </p:cNvPr>
          <p:cNvSpPr txBox="1"/>
          <p:nvPr/>
        </p:nvSpPr>
        <p:spPr>
          <a:xfrm>
            <a:off x="4683623" y="372278"/>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2" name="Oval 1">
            <a:extLst>
              <a:ext uri="{FF2B5EF4-FFF2-40B4-BE49-F238E27FC236}">
                <a16:creationId xmlns:a16="http://schemas.microsoft.com/office/drawing/2014/main" xmlns="" id="{21456E14-2927-494A-9E3E-5B20AEA5688E}"/>
              </a:ext>
            </a:extLst>
          </p:cNvPr>
          <p:cNvSpPr/>
          <p:nvPr/>
        </p:nvSpPr>
        <p:spPr>
          <a:xfrm>
            <a:off x="1119207" y="2905722"/>
            <a:ext cx="545209" cy="7900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pic>
        <p:nvPicPr>
          <p:cNvPr id="4" name="Picture 3">
            <a:extLst>
              <a:ext uri="{FF2B5EF4-FFF2-40B4-BE49-F238E27FC236}">
                <a16:creationId xmlns:a16="http://schemas.microsoft.com/office/drawing/2014/main" xmlns="" id="{354F0190-6335-4047-AC8A-1FBDE34780A7}"/>
              </a:ext>
            </a:extLst>
          </p:cNvPr>
          <p:cNvPicPr>
            <a:picLocks noChangeAspect="1"/>
          </p:cNvPicPr>
          <p:nvPr/>
        </p:nvPicPr>
        <p:blipFill>
          <a:blip r:embed="rId3"/>
          <a:stretch>
            <a:fillRect/>
          </a:stretch>
        </p:blipFill>
        <p:spPr>
          <a:xfrm>
            <a:off x="6312855" y="1363953"/>
            <a:ext cx="5744739" cy="4734232"/>
          </a:xfrm>
          <a:prstGeom prst="rect">
            <a:avLst/>
          </a:prstGeom>
        </p:spPr>
      </p:pic>
    </p:spTree>
    <p:extLst>
      <p:ext uri="{BB962C8B-B14F-4D97-AF65-F5344CB8AC3E}">
        <p14:creationId xmlns:p14="http://schemas.microsoft.com/office/powerpoint/2010/main" val="12588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par>
                          <p:cTn id="16" fill="hold">
                            <p:stCondLst>
                              <p:cond delay="7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3"/>
                                        </p:tgtEl>
                                        <p:attrNameLst>
                                          <p:attrName>style.visibility</p:attrName>
                                        </p:attrNameLst>
                                      </p:cBhvr>
                                      <p:to>
                                        <p:strVal val="visible"/>
                                      </p:to>
                                    </p:set>
                                    <p:anim calcmode="discrete" valueType="clr">
                                      <p:cBhvr override="childStyle">
                                        <p:cTn id="19"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3"/>
                                        </p:tgtEl>
                                        <p:attrNameLst>
                                          <p:attrName>fillcolor</p:attrName>
                                        </p:attrNameLst>
                                      </p:cBhvr>
                                      <p:tavLst>
                                        <p:tav tm="0">
                                          <p:val>
                                            <p:clrVal>
                                              <a:schemeClr val="accent2"/>
                                            </p:clrVal>
                                          </p:val>
                                        </p:tav>
                                        <p:tav tm="50000">
                                          <p:val>
                                            <p:clrVal>
                                              <a:schemeClr val="hlink"/>
                                            </p:clrVal>
                                          </p:val>
                                        </p:tav>
                                      </p:tavLst>
                                    </p:anim>
                                    <p:set>
                                      <p:cBhvr>
                                        <p:cTn id="21" dur="80"/>
                                        <p:tgtEl>
                                          <p:spTgt spid="23"/>
                                        </p:tgtEl>
                                        <p:attrNameLst>
                                          <p:attrName>fill.type</p:attrName>
                                        </p:attrNameLst>
                                      </p:cBhvr>
                                      <p:to>
                                        <p:strVal val="solid"/>
                                      </p:to>
                                    </p:set>
                                  </p:childTnLst>
                                </p:cTn>
                              </p:par>
                            </p:childTnLst>
                          </p:cTn>
                        </p:par>
                        <p:par>
                          <p:cTn id="22" fill="hold">
                            <p:stCondLst>
                              <p:cond delay="114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5">
                                            <p:txEl>
                                              <p:pRg st="0" end="0"/>
                                            </p:txEl>
                                          </p:spTgt>
                                        </p:tgtEl>
                                        <p:attrNameLst>
                                          <p:attrName>style.visibility</p:attrName>
                                        </p:attrNameLst>
                                      </p:cBhvr>
                                      <p:to>
                                        <p:strVal val="visible"/>
                                      </p:to>
                                    </p:set>
                                    <p:anim calcmode="discrete" valueType="clr">
                                      <p:cBhvr override="childStyle">
                                        <p:cTn id="25" dur="80"/>
                                        <p:tgtEl>
                                          <p:spTgt spid="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25">
                                            <p:txEl>
                                              <p:pRg st="0" end="0"/>
                                            </p:txEl>
                                          </p:spTgt>
                                        </p:tgtEl>
                                        <p:attrNameLst>
                                          <p:attrName>fill.type</p:attrName>
                                        </p:attrNameLst>
                                      </p:cBhvr>
                                      <p:to>
                                        <p:strVal val="solid"/>
                                      </p:to>
                                    </p:set>
                                  </p:childTnLst>
                                </p:cTn>
                              </p:par>
                            </p:childTnLst>
                          </p:cTn>
                        </p:par>
                        <p:par>
                          <p:cTn id="28" fill="hold">
                            <p:stCondLst>
                              <p:cond delay="142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24"/>
                                        </p:tgtEl>
                                        <p:attrNameLst>
                                          <p:attrName>style.visibility</p:attrName>
                                        </p:attrNameLst>
                                      </p:cBhvr>
                                      <p:to>
                                        <p:strVal val="visible"/>
                                      </p:to>
                                    </p:set>
                                    <p:anim calcmode="discrete" valueType="clr">
                                      <p:cBhvr override="childStyle">
                                        <p:cTn id="31"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4"/>
                                        </p:tgtEl>
                                        <p:attrNameLst>
                                          <p:attrName>fillcolor</p:attrName>
                                        </p:attrNameLst>
                                      </p:cBhvr>
                                      <p:tavLst>
                                        <p:tav tm="0">
                                          <p:val>
                                            <p:clrVal>
                                              <a:schemeClr val="accent2"/>
                                            </p:clrVal>
                                          </p:val>
                                        </p:tav>
                                        <p:tav tm="50000">
                                          <p:val>
                                            <p:clrVal>
                                              <a:schemeClr val="hlink"/>
                                            </p:clrVal>
                                          </p:val>
                                        </p:tav>
                                      </p:tavLst>
                                    </p:anim>
                                    <p:set>
                                      <p:cBhvr>
                                        <p:cTn id="33" dur="80"/>
                                        <p:tgtEl>
                                          <p:spTgt spid="24"/>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build="allAtOnce"/>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0F2F0BC-D0B5-4F59-A347-EC4969A07A4C}"/>
              </a:ext>
            </a:extLst>
          </p:cNvPr>
          <p:cNvSpPr txBox="1"/>
          <p:nvPr/>
        </p:nvSpPr>
        <p:spPr>
          <a:xfrm>
            <a:off x="658092" y="1991110"/>
            <a:ext cx="437803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Chữ </a:t>
            </a:r>
            <a:r>
              <a:rPr lang="en-US" sz="2800" noProof="0">
                <a:solidFill>
                  <a:prstClr val="black"/>
                </a:solidFill>
                <a:latin typeface="UTM Avo" panose="02040603050506020204" pitchFamily="18" charset="0"/>
                <a:cs typeface="Times New Roman" panose="02020603050405020304" pitchFamily="18" charset="0"/>
              </a:rPr>
              <a:t>T</a:t>
            </a:r>
            <a:r>
              <a:rPr lang="en-US" sz="2800">
                <a:solidFill>
                  <a:prstClr val="black"/>
                </a:solidFill>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gồm </a:t>
            </a:r>
            <a:r>
              <a:rPr lang="en-US" sz="2800" noProof="0">
                <a:solidFill>
                  <a:prstClr val="black"/>
                </a:solidFill>
                <a:latin typeface="UTM Avo" panose="02040603050506020204" pitchFamily="18" charset="0"/>
                <a:cs typeface="Times New Roman" panose="02020603050405020304" pitchFamily="18" charset="0"/>
              </a:rPr>
              <a:t>1</a:t>
            </a:r>
            <a:r>
              <a:rPr kumimoji="0" lang="en-US" sz="2800" b="0" i="0" u="none" strike="noStrike" kern="1200" cap="none" spc="0" normalizeH="0" baseline="0" noProof="0">
                <a:ln>
                  <a:noFill/>
                </a:ln>
                <a:solidFill>
                  <a:prstClr val="black"/>
                </a:solidFill>
                <a:effectLst/>
                <a:uLnTx/>
                <a:uFillTx/>
                <a:latin typeface="UTM Avo" panose="02040603050506020204" pitchFamily="18" charset="0"/>
                <a:cs typeface="Times New Roman" panose="02020603050405020304" pitchFamily="18" charset="0"/>
              </a:rPr>
              <a:t> nét.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xmlns="" id="{2B98A532-1B0E-480A-8EE8-7B09BA6C6217}"/>
              </a:ext>
            </a:extLst>
          </p:cNvPr>
          <p:cNvSpPr txBox="1"/>
          <p:nvPr/>
        </p:nvSpPr>
        <p:spPr>
          <a:xfrm>
            <a:off x="475193" y="3617590"/>
            <a:ext cx="5597236" cy="2246769"/>
          </a:xfrm>
          <a:prstGeom prst="rect">
            <a:avLst/>
          </a:prstGeom>
          <a:noFill/>
        </p:spPr>
        <p:txBody>
          <a:bodyPr wrap="square" rtlCol="0">
            <a:spAutoFit/>
          </a:bodyPr>
          <a:lstStyle/>
          <a:p>
            <a:pPr algn="just"/>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Đó</a:t>
            </a:r>
            <a:r>
              <a:rPr lang="en-US" sz="2800" dirty="0">
                <a:solidFill>
                  <a:schemeClr val="dk1"/>
                </a:solidFill>
                <a:latin typeface="UTM Avo" panose="02040603050506020204" pitchFamily="18" charset="0"/>
                <a:sym typeface="Arial"/>
              </a:rPr>
              <a:t> </a:t>
            </a:r>
            <a:r>
              <a:rPr lang="vi-VN" sz="2800" dirty="0">
                <a:cs typeface="Times New Roman" panose="02020603050405020304" pitchFamily="18" charset="0"/>
              </a:rPr>
              <a:t>là </a:t>
            </a:r>
            <a:r>
              <a:rPr lang="en-US" sz="2800" dirty="0" err="1">
                <a:cs typeface="Times New Roman" panose="02020603050405020304" pitchFamily="18" charset="0"/>
              </a:rPr>
              <a:t>nét</a:t>
            </a:r>
            <a:r>
              <a:rPr lang="en-US" sz="2800" dirty="0">
                <a:cs typeface="Times New Roman" panose="02020603050405020304" pitchFamily="18" charset="0"/>
              </a:rPr>
              <a:t> </a:t>
            </a:r>
            <a:r>
              <a:rPr lang="vi-VN" sz="2800" dirty="0">
                <a:cs typeface="Times New Roman" panose="02020603050405020304" pitchFamily="18" charset="0"/>
              </a:rPr>
              <a:t>kết hợp của 3 nét cơ bản cong trái nhỏ, lượn ngang ngắn và cong trái to, tạo thành vòng xoắn nhỏ ở đầu chữ.</a:t>
            </a:r>
            <a:endParaRPr lang="en-US" sz="2800" dirty="0">
              <a:solidFill>
                <a:srgbClr val="FF0000"/>
              </a:solidFill>
              <a:cs typeface="Times New Roman" panose="02020603050405020304" pitchFamily="18" charset="0"/>
            </a:endParaRPr>
          </a:p>
        </p:txBody>
      </p:sp>
      <p:sp>
        <p:nvSpPr>
          <p:cNvPr id="12" name="Rounded Rectangle 1">
            <a:extLst>
              <a:ext uri="{FF2B5EF4-FFF2-40B4-BE49-F238E27FC236}">
                <a16:creationId xmlns:a16="http://schemas.microsoft.com/office/drawing/2014/main" xmlns="" id="{85828243-D5B9-484E-B41A-23614E626FAE}"/>
              </a:ext>
            </a:extLst>
          </p:cNvPr>
          <p:cNvSpPr/>
          <p:nvPr/>
        </p:nvSpPr>
        <p:spPr>
          <a:xfrm>
            <a:off x="314929" y="1160530"/>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Chữ </a:t>
            </a:r>
            <a:r>
              <a:rPr lang="en-US" sz="3200">
                <a:solidFill>
                  <a:prstClr val="white"/>
                </a:solidFill>
                <a:latin typeface="UTM Avo" panose="02040603050506020204" pitchFamily="18" charset="0"/>
                <a:cs typeface="Times New Roman" panose="02020603050405020304" pitchFamily="18" charset="0"/>
              </a:rPr>
              <a:t>T</a:t>
            </a: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gồm mấy nét?</a:t>
            </a:r>
          </a:p>
        </p:txBody>
      </p:sp>
      <p:sp>
        <p:nvSpPr>
          <p:cNvPr id="13" name="Rounded Rectangle 1">
            <a:extLst>
              <a:ext uri="{FF2B5EF4-FFF2-40B4-BE49-F238E27FC236}">
                <a16:creationId xmlns:a16="http://schemas.microsoft.com/office/drawing/2014/main" xmlns="" id="{67381EAD-92E0-4DF8-899B-FA3C389B37FA}"/>
              </a:ext>
            </a:extLst>
          </p:cNvPr>
          <p:cNvSpPr/>
          <p:nvPr/>
        </p:nvSpPr>
        <p:spPr>
          <a:xfrm>
            <a:off x="314929" y="2685085"/>
            <a:ext cx="5064362" cy="747550"/>
          </a:xfrm>
          <a:prstGeom prst="roundRect">
            <a:avLst>
              <a:gd name="adj" fmla="val 34880"/>
            </a:avLst>
          </a:prstGeom>
          <a:solidFill>
            <a:srgbClr val="034E6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vo" panose="02040603050506020204" pitchFamily="18" charset="0"/>
                <a:cs typeface="Times New Roman" panose="02020603050405020304" pitchFamily="18" charset="0"/>
              </a:rPr>
              <a:t>- Đó là nét nào?</a:t>
            </a:r>
          </a:p>
        </p:txBody>
      </p:sp>
      <p:sp>
        <p:nvSpPr>
          <p:cNvPr id="8" name="Google Shape;187;p5">
            <a:extLst>
              <a:ext uri="{FF2B5EF4-FFF2-40B4-BE49-F238E27FC236}">
                <a16:creationId xmlns:a16="http://schemas.microsoft.com/office/drawing/2014/main" xmlns="" id="{0DA322E8-E81E-44EA-A92F-8DE2D834FAC7}"/>
              </a:ext>
            </a:extLst>
          </p:cNvPr>
          <p:cNvSpPr txBox="1"/>
          <p:nvPr/>
        </p:nvSpPr>
        <p:spPr>
          <a:xfrm>
            <a:off x="4589437" y="185192"/>
            <a:ext cx="301312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err="1">
                <a:solidFill>
                  <a:srgbClr val="FF0000"/>
                </a:solidFill>
                <a:latin typeface="UTM Avo" panose="02040603050506020204" pitchFamily="18" charset="0"/>
                <a:sym typeface="Arial"/>
              </a:rPr>
              <a:t>Chữ</a:t>
            </a:r>
            <a:r>
              <a:rPr lang="en-US" sz="4000" b="1" i="0" u="none" strike="noStrike" cap="none" dirty="0">
                <a:solidFill>
                  <a:srgbClr val="FF0000"/>
                </a:solidFill>
                <a:latin typeface="UTM Avo" panose="02040603050506020204" pitchFamily="18" charset="0"/>
                <a:sym typeface="Arial"/>
              </a:rPr>
              <a:t> </a:t>
            </a:r>
            <a:r>
              <a:rPr lang="en-US" sz="4000" b="1" i="0" u="none" strike="noStrike" cap="none" dirty="0" err="1">
                <a:solidFill>
                  <a:srgbClr val="FF0000"/>
                </a:solidFill>
                <a:latin typeface="UTM Avo" panose="02040603050506020204" pitchFamily="18" charset="0"/>
                <a:sym typeface="Arial"/>
              </a:rPr>
              <a:t>hoa</a:t>
            </a:r>
            <a:r>
              <a:rPr lang="en-US" sz="4000" b="1" i="0" u="none" strike="noStrike" cap="none" dirty="0">
                <a:solidFill>
                  <a:srgbClr val="FF0000"/>
                </a:solidFill>
                <a:latin typeface="UTM Avo" panose="02040603050506020204" pitchFamily="18" charset="0"/>
                <a:sym typeface="Arial"/>
              </a:rPr>
              <a:t> T</a:t>
            </a:r>
            <a:endParaRPr sz="4000" dirty="0">
              <a:solidFill>
                <a:srgbClr val="FF0000"/>
              </a:solidFill>
              <a:latin typeface="UTM Avo" panose="02040603050506020204" pitchFamily="18" charset="0"/>
              <a:sym typeface="Arial"/>
            </a:endParaRPr>
          </a:p>
        </p:txBody>
      </p:sp>
      <p:pic>
        <p:nvPicPr>
          <p:cNvPr id="14" name="Picture 13">
            <a:extLst>
              <a:ext uri="{FF2B5EF4-FFF2-40B4-BE49-F238E27FC236}">
                <a16:creationId xmlns:a16="http://schemas.microsoft.com/office/drawing/2014/main" xmlns="" id="{25890746-6100-465A-B478-7D40BA8697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7762" y="957468"/>
            <a:ext cx="4904892" cy="4943063"/>
          </a:xfrm>
          <a:prstGeom prst="rect">
            <a:avLst/>
          </a:prstGeom>
        </p:spPr>
      </p:pic>
    </p:spTree>
    <p:extLst>
      <p:ext uri="{BB962C8B-B14F-4D97-AF65-F5344CB8AC3E}">
        <p14:creationId xmlns:p14="http://schemas.microsoft.com/office/powerpoint/2010/main" val="19928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8D7F13-5E7C-499B-BAC2-0309ED064C78}"/>
              </a:ext>
            </a:extLst>
          </p:cNvPr>
          <p:cNvSpPr txBox="1"/>
          <p:nvPr/>
        </p:nvSpPr>
        <p:spPr>
          <a:xfrm>
            <a:off x="1984718" y="485682"/>
            <a:ext cx="85984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HƯỚNG</a:t>
            </a:r>
            <a:r>
              <a:rPr kumimoji="0" lang="en-US" sz="3200" b="1" i="0" u="none" strike="noStrike" kern="1200" cap="none" spc="0" normalizeH="0" noProof="0" dirty="0">
                <a:ln>
                  <a:noFill/>
                </a:ln>
                <a:solidFill>
                  <a:srgbClr val="FF0000"/>
                </a:solidFill>
                <a:effectLst/>
                <a:uLnTx/>
                <a:uFillTx/>
                <a:latin typeface="UTM Avo" panose="02040603050506020204" pitchFamily="18" charset="0"/>
                <a:cs typeface="Times New Roman" panose="02020603050405020304" pitchFamily="18" charset="0"/>
              </a:rPr>
              <a:t> DẪN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CÁCH VIẾT CHỮ HOA </a:t>
            </a:r>
            <a:r>
              <a:rPr lang="en-US" sz="3200" b="1" noProof="0" dirty="0">
                <a:solidFill>
                  <a:srgbClr val="FF0000"/>
                </a:solidFill>
                <a:latin typeface="UTM Avo" panose="02040603050506020204" pitchFamily="18" charset="0"/>
                <a:cs typeface="Times New Roman" panose="02020603050405020304" pitchFamily="18" charset="0"/>
              </a:rPr>
              <a:t>T</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cs typeface="Times New Roman" panose="02020603050405020304" pitchFamily="18" charset="0"/>
            </a:endParaRPr>
          </a:p>
        </p:txBody>
      </p:sp>
      <p:pic>
        <p:nvPicPr>
          <p:cNvPr id="2" name="chữ hoa T">
            <a:hlinkClick r:id="" action="ppaction://media"/>
            <a:extLst>
              <a:ext uri="{FF2B5EF4-FFF2-40B4-BE49-F238E27FC236}">
                <a16:creationId xmlns:a16="http://schemas.microsoft.com/office/drawing/2014/main" xmlns="" id="{16A222AD-6C89-43D9-9E9B-70FD5B2ECB81}"/>
              </a:ext>
            </a:extLst>
          </p:cNvPr>
          <p:cNvPicPr>
            <a:picLocks noChangeAspect="1"/>
          </p:cNvPicPr>
          <p:nvPr>
            <a:videoFile r:link="rId1"/>
            <p:extLst>
              <p:ext uri="{DAA4B4D4-6D71-4841-9C94-3DE7FCFB9230}">
                <p14:media xmlns:p14="http://schemas.microsoft.com/office/powerpoint/2010/main" r:embed="rId2">
                  <p14:trim end="12135"/>
                </p14:media>
              </p:ext>
            </p:extLst>
          </p:nvPr>
        </p:nvPicPr>
        <p:blipFill rotWithShape="1">
          <a:blip r:embed="rId4"/>
          <a:srcRect r="33831"/>
          <a:stretch>
            <a:fillRect/>
          </a:stretch>
        </p:blipFill>
        <p:spPr>
          <a:xfrm>
            <a:off x="114300" y="1378223"/>
            <a:ext cx="5874774" cy="4994095"/>
          </a:xfrm>
          <a:prstGeom prst="rect">
            <a:avLst/>
          </a:prstGeom>
        </p:spPr>
      </p:pic>
      <p:sp>
        <p:nvSpPr>
          <p:cNvPr id="9" name="TextBox 8">
            <a:extLst>
              <a:ext uri="{FF2B5EF4-FFF2-40B4-BE49-F238E27FC236}">
                <a16:creationId xmlns:a16="http://schemas.microsoft.com/office/drawing/2014/main" xmlns="" id="{597AF6A7-C777-4DF2-BE78-B262AAD04E29}"/>
              </a:ext>
            </a:extLst>
          </p:cNvPr>
          <p:cNvSpPr txBox="1"/>
          <p:nvPr/>
        </p:nvSpPr>
        <p:spPr>
          <a:xfrm>
            <a:off x="6392203" y="1109339"/>
            <a:ext cx="5555224" cy="5262979"/>
          </a:xfrm>
          <a:prstGeom prst="rect">
            <a:avLst/>
          </a:prstGeom>
          <a:noFill/>
        </p:spPr>
        <p:txBody>
          <a:bodyPr wrap="square">
            <a:spAutoFit/>
          </a:bodyPr>
          <a:lstStyle/>
          <a:p>
            <a:pPr algn="just"/>
            <a:r>
              <a:rPr lang="en-US" sz="2800" b="0" i="0" dirty="0">
                <a:solidFill>
                  <a:srgbClr val="222222"/>
                </a:solidFill>
                <a:effectLst/>
                <a:latin typeface="UTM Avo (Body)"/>
                <a:cs typeface="Times New Roman" panose="02020603050405020304" pitchFamily="18" charset="0"/>
              </a:rPr>
              <a:t>Đ</a:t>
            </a:r>
            <a:r>
              <a:rPr lang="vi-VN" sz="2800" b="0" i="0" dirty="0">
                <a:solidFill>
                  <a:srgbClr val="222222"/>
                </a:solidFill>
                <a:effectLst/>
                <a:latin typeface="UTM Avo (Body)"/>
                <a:cs typeface="Times New Roman" panose="02020603050405020304" pitchFamily="18" charset="0"/>
              </a:rPr>
              <a:t>ặt bút giữa đường kẻ 4</a:t>
            </a:r>
            <a:r>
              <a:rPr lang="en-US" sz="2800" b="0" i="0" dirty="0">
                <a:solidFill>
                  <a:srgbClr val="222222"/>
                </a:solidFill>
                <a:effectLst/>
                <a:latin typeface="UTM Avo (Body)"/>
                <a:cs typeface="Times New Roman" panose="02020603050405020304" pitchFamily="18" charset="0"/>
              </a:rPr>
              <a:t> </a:t>
            </a:r>
            <a:r>
              <a:rPr lang="en-US" sz="2800" b="0" i="0" dirty="0" err="1">
                <a:solidFill>
                  <a:srgbClr val="222222"/>
                </a:solidFill>
                <a:effectLst/>
                <a:latin typeface="UTM Avo (Body)"/>
                <a:cs typeface="Times New Roman" panose="02020603050405020304" pitchFamily="18" charset="0"/>
              </a:rPr>
              <a:t>và</a:t>
            </a:r>
            <a:r>
              <a:rPr lang="en-US" sz="2800" b="0" i="0" dirty="0">
                <a:solidFill>
                  <a:srgbClr val="222222"/>
                </a:solidFill>
                <a:effectLst/>
                <a:latin typeface="UTM Avo (Body)"/>
                <a:cs typeface="Times New Roman" panose="02020603050405020304" pitchFamily="18" charset="0"/>
              </a:rPr>
              <a:t> </a:t>
            </a:r>
            <a:r>
              <a:rPr lang="vi-VN" sz="2800" b="0" i="0" dirty="0">
                <a:solidFill>
                  <a:srgbClr val="222222"/>
                </a:solidFill>
                <a:effectLst/>
                <a:latin typeface="UTM Avo (Body)"/>
                <a:cs typeface="Times New Roman" panose="02020603050405020304" pitchFamily="18" charset="0"/>
              </a:rPr>
              <a:t>5, viết nét cong trái nhỏ nối liền với nét lượn ngang từ trái sang phải, sau đó lượn trở lại viết nét cong trái to cắt nét lượn ngang và cong trái nhỏ tạo vòng xoắn nhỏ ở đầu chữ, phần cuối nét cong lượn vào trong giống chữ C, dừng bút trên đường kẻ 2 (nét cong trái to  lượn đều và không cong quá nhiều về bên trái).</a:t>
            </a:r>
          </a:p>
        </p:txBody>
      </p:sp>
    </p:spTree>
    <p:extLst>
      <p:ext uri="{BB962C8B-B14F-4D97-AF65-F5344CB8AC3E}">
        <p14:creationId xmlns:p14="http://schemas.microsoft.com/office/powerpoint/2010/main" val="396236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mediacall" presetSubtype="0" fill="hold" nodeType="withEffect">
                                  <p:stCondLst>
                                    <p:cond delay="0"/>
                                  </p:stCondLst>
                                  <p:childTnLst>
                                    <p:cmd type="call" cmd="playFrom(0.0)">
                                      <p:cBhvr>
                                        <p:cTn id="17" dur="15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8D7F13-5E7C-499B-BAC2-0309ED064C78}"/>
              </a:ext>
            </a:extLst>
          </p:cNvPr>
          <p:cNvSpPr txBox="1"/>
          <p:nvPr/>
        </p:nvSpPr>
        <p:spPr>
          <a:xfrm>
            <a:off x="1331042" y="618010"/>
            <a:ext cx="99809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HƯỚNG DẪN CÁCH </a:t>
            </a:r>
            <a:r>
              <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VIẾT CHỮ </a:t>
            </a: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HOA T CỠ</a:t>
            </a:r>
            <a:r>
              <a:rPr kumimoji="0" lang="en-US" sz="3200" b="1" i="0" u="none" strike="noStrike" kern="1200" cap="none" spc="0" normalizeH="0" noProof="0">
                <a:ln>
                  <a:noFill/>
                </a:ln>
                <a:solidFill>
                  <a:srgbClr val="FF0000"/>
                </a:solidFill>
                <a:effectLst/>
                <a:uLnTx/>
                <a:uFillTx/>
                <a:latin typeface="UTM Avo" panose="02040603050506020204" pitchFamily="18" charset="0"/>
                <a:ea typeface="+mn-ea"/>
                <a:cs typeface="Times New Roman" panose="02020603050405020304" pitchFamily="18" charset="0"/>
              </a:rPr>
              <a:t> NHỎ</a:t>
            </a:r>
            <a:endParaRPr kumimoji="0" lang="en-US" sz="3200" b="0" i="0" u="none" strike="noStrike" kern="1200" cap="none" spc="0" normalizeH="0" baseline="0" noProof="0" dirty="0">
              <a:ln>
                <a:noFill/>
              </a:ln>
              <a:solidFill>
                <a:srgbClr val="00B050"/>
              </a:solidFill>
              <a:effectLst/>
              <a:uLnTx/>
              <a:uFillTx/>
              <a:latin typeface="UTM Avo" panose="02040603050506020204" pitchFamily="18" charset="0"/>
              <a:ea typeface="+mn-ea"/>
              <a:cs typeface="Times New Roman" panose="02020603050405020304" pitchFamily="18" charset="0"/>
            </a:endParaRPr>
          </a:p>
        </p:txBody>
      </p:sp>
      <p:pic>
        <p:nvPicPr>
          <p:cNvPr id="3" name="chữ hoa T">
            <a:hlinkClick r:id="" action="ppaction://media"/>
            <a:extLst>
              <a:ext uri="{FF2B5EF4-FFF2-40B4-BE49-F238E27FC236}">
                <a16:creationId xmlns:a16="http://schemas.microsoft.com/office/drawing/2014/main" xmlns="" id="{BD8DBB02-3940-4688-84E4-14B142E724F9}"/>
              </a:ext>
            </a:extLst>
          </p:cNvPr>
          <p:cNvPicPr>
            <a:picLocks noChangeAspect="1"/>
          </p:cNvPicPr>
          <p:nvPr>
            <a:videoFile r:link="rId1"/>
            <p:extLst>
              <p:ext uri="{DAA4B4D4-6D71-4841-9C94-3DE7FCFB9230}">
                <p14:media xmlns:p14="http://schemas.microsoft.com/office/powerpoint/2010/main" r:embed="rId2">
                  <p14:trim st="15394"/>
                </p14:media>
              </p:ext>
            </p:extLst>
          </p:nvPr>
        </p:nvPicPr>
        <p:blipFill>
          <a:blip r:embed="rId4"/>
          <a:stretch>
            <a:fillRect/>
          </a:stretch>
        </p:blipFill>
        <p:spPr>
          <a:xfrm>
            <a:off x="1331042" y="1345660"/>
            <a:ext cx="9529915" cy="5360577"/>
          </a:xfrm>
          <a:prstGeom prst="rect">
            <a:avLst/>
          </a:prstGeom>
        </p:spPr>
      </p:pic>
    </p:spTree>
    <p:extLst>
      <p:ext uri="{BB962C8B-B14F-4D97-AF65-F5344CB8AC3E}">
        <p14:creationId xmlns:p14="http://schemas.microsoft.com/office/powerpoint/2010/main" val="525100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1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41;p12">
            <a:extLst>
              <a:ext uri="{FF2B5EF4-FFF2-40B4-BE49-F238E27FC236}">
                <a16:creationId xmlns:a16="http://schemas.microsoft.com/office/drawing/2014/main" xmlns="" id="{BC11DE93-5C34-4CA6-B94B-755264B8C74B}"/>
              </a:ext>
            </a:extLst>
          </p:cNvPr>
          <p:cNvGrpSpPr/>
          <p:nvPr/>
        </p:nvGrpSpPr>
        <p:grpSpPr>
          <a:xfrm>
            <a:off x="8274152" y="3594928"/>
            <a:ext cx="3917848" cy="3263072"/>
            <a:chOff x="-591423" y="1707337"/>
            <a:chExt cx="7679682" cy="5787085"/>
          </a:xfrm>
        </p:grpSpPr>
        <p:pic>
          <p:nvPicPr>
            <p:cNvPr id="6" name="Google Shape;242;p12">
              <a:extLst>
                <a:ext uri="{FF2B5EF4-FFF2-40B4-BE49-F238E27FC236}">
                  <a16:creationId xmlns:a16="http://schemas.microsoft.com/office/drawing/2014/main" xmlns="" id="{41B6A757-D6AF-4D79-A281-2D17BBB86AFE}"/>
                </a:ext>
              </a:extLst>
            </p:cNvPr>
            <p:cNvPicPr preferRelativeResize="0"/>
            <p:nvPr/>
          </p:nvPicPr>
          <p:blipFill rotWithShape="1">
            <a:blip r:embed="rId2">
              <a:alphaModFix/>
            </a:blip>
            <a:srcRect l="8007" t="35025" r="59440" b="34782"/>
            <a:stretch/>
          </p:blipFill>
          <p:spPr>
            <a:xfrm>
              <a:off x="-591423" y="1707337"/>
              <a:ext cx="4429760" cy="5492902"/>
            </a:xfrm>
            <a:prstGeom prst="rect">
              <a:avLst/>
            </a:prstGeom>
            <a:noFill/>
            <a:ln>
              <a:noFill/>
            </a:ln>
          </p:spPr>
        </p:pic>
        <p:pic>
          <p:nvPicPr>
            <p:cNvPr id="7" name="Google Shape;243;p12">
              <a:extLst>
                <a:ext uri="{FF2B5EF4-FFF2-40B4-BE49-F238E27FC236}">
                  <a16:creationId xmlns:a16="http://schemas.microsoft.com/office/drawing/2014/main" xmlns="" id="{79D26F66-65F3-408F-B908-064B1A9D865C}"/>
                </a:ext>
              </a:extLst>
            </p:cNvPr>
            <p:cNvPicPr preferRelativeResize="0"/>
            <p:nvPr/>
          </p:nvPicPr>
          <p:blipFill rotWithShape="1">
            <a:blip r:embed="rId2">
              <a:alphaModFix/>
            </a:blip>
            <a:srcRect l="56471" t="36973" r="10977" b="32834"/>
            <a:stretch/>
          </p:blipFill>
          <p:spPr>
            <a:xfrm>
              <a:off x="2621901" y="2001520"/>
              <a:ext cx="4466358" cy="5492902"/>
            </a:xfrm>
            <a:prstGeom prst="rect">
              <a:avLst/>
            </a:prstGeom>
            <a:noFill/>
            <a:ln>
              <a:noFill/>
            </a:ln>
          </p:spPr>
        </p:pic>
      </p:grpSp>
      <p:pic>
        <p:nvPicPr>
          <p:cNvPr id="8" name="Picture 7">
            <a:extLst>
              <a:ext uri="{FF2B5EF4-FFF2-40B4-BE49-F238E27FC236}">
                <a16:creationId xmlns:a16="http://schemas.microsoft.com/office/drawing/2014/main" xmlns="" id="{0C1A0C1B-A001-45D8-A18D-B8DB07045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1" y="165876"/>
            <a:ext cx="8445898" cy="4803238"/>
          </a:xfrm>
          <a:prstGeom prst="rect">
            <a:avLst/>
          </a:prstGeom>
        </p:spPr>
      </p:pic>
      <p:sp>
        <p:nvSpPr>
          <p:cNvPr id="9" name="TextBox 8">
            <a:extLst>
              <a:ext uri="{FF2B5EF4-FFF2-40B4-BE49-F238E27FC236}">
                <a16:creationId xmlns:a16="http://schemas.microsoft.com/office/drawing/2014/main" xmlns="" id="{FC3216DD-9C52-49C3-8B34-61D2BF26B114}"/>
              </a:ext>
            </a:extLst>
          </p:cNvPr>
          <p:cNvSpPr txBox="1"/>
          <p:nvPr/>
        </p:nvSpPr>
        <p:spPr>
          <a:xfrm>
            <a:off x="560443" y="1782347"/>
            <a:ext cx="7921411" cy="1169551"/>
          </a:xfrm>
          <a:prstGeom prst="rect">
            <a:avLst/>
          </a:prstGeom>
          <a:noFill/>
        </p:spPr>
        <p:txBody>
          <a:bodyPr wrap="square" rtlCol="0">
            <a:spAutoFit/>
          </a:bodyPr>
          <a:lstStyle/>
          <a:p>
            <a:r>
              <a:rPr lang="en-US" sz="7000" b="1" dirty="0">
                <a:solidFill>
                  <a:srgbClr val="FFFF00"/>
                </a:solidFill>
                <a:latin typeface="UTM Avo" panose="02040603050506020204" pitchFamily="18" charset="0"/>
              </a:rPr>
              <a:t>VIẾT BẢNG CON</a:t>
            </a:r>
          </a:p>
        </p:txBody>
      </p:sp>
    </p:spTree>
    <p:extLst>
      <p:ext uri="{BB962C8B-B14F-4D97-AF65-F5344CB8AC3E}">
        <p14:creationId xmlns:p14="http://schemas.microsoft.com/office/powerpoint/2010/main" val="25377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3">
            <a:extLst>
              <a:ext uri="{FF2B5EF4-FFF2-40B4-BE49-F238E27FC236}">
                <a16:creationId xmlns:a16="http://schemas.microsoft.com/office/drawing/2014/main" xmlns="" id="{DA592BCE-374B-4C62-93C3-F3E273CAF377}"/>
              </a:ext>
            </a:extLst>
          </p:cNvPr>
          <p:cNvSpPr/>
          <p:nvPr/>
        </p:nvSpPr>
        <p:spPr>
          <a:xfrm>
            <a:off x="152507" y="541272"/>
            <a:ext cx="3895618"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4C1E9659-F298-426B-94CB-A3634575FF63}"/>
              </a:ext>
            </a:extLst>
          </p:cNvPr>
          <p:cNvSpPr txBox="1"/>
          <p:nvPr/>
        </p:nvSpPr>
        <p:spPr>
          <a:xfrm>
            <a:off x="6907357" y="5164711"/>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lang="en-US" sz="2800" noProof="0">
                <a:solidFill>
                  <a:srgbClr val="FF0000"/>
                </a:solidFill>
                <a:latin typeface="UTM Avo" panose="02040603050506020204" pitchFamily="18" charset="0"/>
                <a:ea typeface="Arial-Rounded" panose="020B0500000000000000" pitchFamily="34" charset="0"/>
                <a:cs typeface="Times New Roman" panose="02020603050405020304" pitchFamily="18" charset="0"/>
              </a:rPr>
              <a:t>T</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g, h</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C3D6586B-4A7A-423E-8B14-2DA1B7EC9154}"/>
              </a:ext>
            </a:extLst>
          </p:cNvPr>
          <p:cNvSpPr txBox="1"/>
          <p:nvPr/>
        </p:nvSpPr>
        <p:spPr>
          <a:xfrm>
            <a:off x="6482448" y="3354439"/>
            <a:ext cx="3050386"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Chữ</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sym typeface="Wingdings" panose="05000000000000000000" pitchFamily="2" charset="2"/>
              </a:rPr>
              <a:t> T</a:t>
            </a:r>
            <a:endParaRPr kumimoji="0" lang="vi-VN" sz="28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351A93AB-C464-4C69-A922-67FB2E475127}"/>
              </a:ext>
            </a:extLst>
          </p:cNvPr>
          <p:cNvSpPr txBox="1"/>
          <p:nvPr/>
        </p:nvSpPr>
        <p:spPr>
          <a:xfrm>
            <a:off x="698019" y="4580332"/>
            <a:ext cx="972471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Khoảng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giữa</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ghi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1 con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 o.</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06517877-C17E-42A2-B7AA-4EDA5977FE38}"/>
              </a:ext>
            </a:extLst>
          </p:cNvPr>
          <p:cNvSpPr txBox="1"/>
          <p:nvPr/>
        </p:nvSpPr>
        <p:spPr>
          <a:xfrm>
            <a:off x="824062" y="3180889"/>
            <a:ext cx="5944164"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a. Chữ cái nào được viết hoa?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xmlns="" id="{1907DCF9-EFED-4EC8-88BB-8AFA719A2898}"/>
              </a:ext>
            </a:extLst>
          </p:cNvPr>
          <p:cNvSpPr txBox="1"/>
          <p:nvPr/>
        </p:nvSpPr>
        <p:spPr>
          <a:xfrm>
            <a:off x="749784" y="3820725"/>
            <a:ext cx="10016539"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b. Khoảng cách giữa các chữ ghi tiếng như thế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17" name="TextBox 16">
            <a:extLst>
              <a:ext uri="{FF2B5EF4-FFF2-40B4-BE49-F238E27FC236}">
                <a16:creationId xmlns:a16="http://schemas.microsoft.com/office/drawing/2014/main" xmlns="" id="{02AD1E2B-A988-4566-8EAD-409F43C7072F}"/>
              </a:ext>
            </a:extLst>
          </p:cNvPr>
          <p:cNvSpPr txBox="1"/>
          <p:nvPr/>
        </p:nvSpPr>
        <p:spPr>
          <a:xfrm>
            <a:off x="698019" y="5003208"/>
            <a:ext cx="6975747"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c. Những chữ cái nào cao 2.5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
        <p:nvSpPr>
          <p:cNvPr id="18" name="TextBox 17">
            <a:extLst>
              <a:ext uri="{FF2B5EF4-FFF2-40B4-BE49-F238E27FC236}">
                <a16:creationId xmlns:a16="http://schemas.microsoft.com/office/drawing/2014/main" xmlns="" id="{46D02CAC-F1AE-4BDF-A664-FDA5E4568B58}"/>
              </a:ext>
            </a:extLst>
          </p:cNvPr>
          <p:cNvSpPr txBox="1"/>
          <p:nvPr/>
        </p:nvSpPr>
        <p:spPr>
          <a:xfrm>
            <a:off x="698018" y="566862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d. Những chữ cái nào cao 1,5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9" name="TextBox 18">
            <a:extLst>
              <a:ext uri="{FF2B5EF4-FFF2-40B4-BE49-F238E27FC236}">
                <a16:creationId xmlns:a16="http://schemas.microsoft.com/office/drawing/2014/main" xmlns="" id="{0DF85A96-917B-458A-B503-AB2DEAB5C9BB}"/>
              </a:ext>
            </a:extLst>
          </p:cNvPr>
          <p:cNvSpPr txBox="1"/>
          <p:nvPr/>
        </p:nvSpPr>
        <p:spPr>
          <a:xfrm>
            <a:off x="6907357" y="5834146"/>
            <a:ext cx="4281782"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  t.</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87;p5">
            <a:extLst>
              <a:ext uri="{FF2B5EF4-FFF2-40B4-BE49-F238E27FC236}">
                <a16:creationId xmlns:a16="http://schemas.microsoft.com/office/drawing/2014/main" xmlns="" id="{F4108BE6-58B5-4366-8A21-7537332B9124}"/>
              </a:ext>
            </a:extLst>
          </p:cNvPr>
          <p:cNvSpPr txBox="1"/>
          <p:nvPr/>
        </p:nvSpPr>
        <p:spPr>
          <a:xfrm>
            <a:off x="4855012" y="602817"/>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21" name="TextBox 20">
            <a:extLst>
              <a:ext uri="{FF2B5EF4-FFF2-40B4-BE49-F238E27FC236}">
                <a16:creationId xmlns:a16="http://schemas.microsoft.com/office/drawing/2014/main" xmlns="" id="{41D72E91-C379-4A4E-83BE-AA32FB24D8B0}"/>
              </a:ext>
            </a:extLst>
          </p:cNvPr>
          <p:cNvSpPr txBox="1"/>
          <p:nvPr/>
        </p:nvSpPr>
        <p:spPr>
          <a:xfrm>
            <a:off x="698018" y="5028593"/>
            <a:ext cx="7339853" cy="1231106"/>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UTM Avo" panose="02040603050506020204" pitchFamily="18" charset="0"/>
                <a:ea typeface="Arial-Rounded" panose="020B0500000000000000" pitchFamily="34" charset="0"/>
                <a:cs typeface="Times New Roman" panose="02020603050405020304" pitchFamily="18" charset="0"/>
              </a:rPr>
              <a:t>e. Những chữ cái còn lại cao mấy ô li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22" name="TextBox 21">
            <a:extLst>
              <a:ext uri="{FF2B5EF4-FFF2-40B4-BE49-F238E27FC236}">
                <a16:creationId xmlns:a16="http://schemas.microsoft.com/office/drawing/2014/main" xmlns="" id="{5AABF1A0-140A-4CC7-ADCC-102D5F7F3541}"/>
              </a:ext>
            </a:extLst>
          </p:cNvPr>
          <p:cNvSpPr txBox="1"/>
          <p:nvPr/>
        </p:nvSpPr>
        <p:spPr>
          <a:xfrm>
            <a:off x="7578014" y="5134639"/>
            <a:ext cx="4613986" cy="1302985"/>
          </a:xfrm>
          <a:prstGeom prst="rect">
            <a:avLst/>
          </a:prstGeom>
          <a:noFill/>
        </p:spPr>
        <p:txBody>
          <a:bodyPr wrap="square" rtlCol="0">
            <a:spAutoFit/>
          </a:bodyPr>
          <a:lstStyle/>
          <a:p>
            <a:pPr marL="574675" marR="0" lvl="0" indent="-515938"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a:ln>
                  <a:noFill/>
                </a:ln>
                <a:solidFill>
                  <a:srgbClr val="FF0000"/>
                </a:solidFill>
                <a:effectLst/>
                <a:uLnTx/>
                <a:uFillTx/>
                <a:latin typeface="UTM Avo" panose="02040603050506020204" pitchFamily="18" charset="0"/>
                <a:ea typeface="Arial-Rounded" panose="020B0500000000000000" pitchFamily="34" charset="0"/>
                <a:cs typeface="Times New Roman" panose="02020603050405020304" pitchFamily="18" charset="0"/>
              </a:rPr>
              <a:t>Chữ s cao 1,25 ô li.    Còn lại cao 1 ô li.</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C9F4D319-5BB7-4BA1-B682-ACC190CC2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46" y="1432994"/>
            <a:ext cx="9218877" cy="1772001"/>
          </a:xfrm>
          <a:prstGeom prst="rect">
            <a:avLst/>
          </a:prstGeom>
        </p:spPr>
      </p:pic>
    </p:spTree>
    <p:extLst>
      <p:ext uri="{BB962C8B-B14F-4D97-AF65-F5344CB8AC3E}">
        <p14:creationId xmlns:p14="http://schemas.microsoft.com/office/powerpoint/2010/main" val="3034648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2" grpId="1"/>
      <p:bldP spid="13" grpId="0"/>
      <p:bldP spid="14" grpId="0"/>
      <p:bldP spid="15" grpId="0"/>
      <p:bldP spid="16" grpId="0"/>
      <p:bldP spid="17" grpId="0"/>
      <p:bldP spid="17" grpId="1"/>
      <p:bldP spid="18" grpId="0"/>
      <p:bldP spid="18" grpId="1"/>
      <p:bldP spid="19" grpId="0"/>
      <p:bldP spid="19" grpId="1"/>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56580E7-A4B8-43B1-8FEA-D6FE207B4B87}"/>
              </a:ext>
            </a:extLst>
          </p:cNvPr>
          <p:cNvSpPr txBox="1"/>
          <p:nvPr/>
        </p:nvSpPr>
        <p:spPr>
          <a:xfrm>
            <a:off x="1974324" y="3786299"/>
            <a:ext cx="5944164" cy="523220"/>
          </a:xfrm>
          <a:prstGeom prst="rect">
            <a:avLst/>
          </a:prstGeom>
          <a:solidFill>
            <a:srgbClr val="92D050"/>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Ý nghĩa của câu thành ngữ trên?</a:t>
            </a:r>
          </a:p>
        </p:txBody>
      </p:sp>
      <p:sp>
        <p:nvSpPr>
          <p:cNvPr id="7" name="Rounded Rectangle 13">
            <a:extLst>
              <a:ext uri="{FF2B5EF4-FFF2-40B4-BE49-F238E27FC236}">
                <a16:creationId xmlns:a16="http://schemas.microsoft.com/office/drawing/2014/main" xmlns="" id="{BB979944-1F9B-442F-B3D1-238CB3C4E93D}"/>
              </a:ext>
            </a:extLst>
          </p:cNvPr>
          <p:cNvSpPr/>
          <p:nvPr/>
        </p:nvSpPr>
        <p:spPr>
          <a:xfrm>
            <a:off x="152506" y="768166"/>
            <a:ext cx="3867044"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Viết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ứng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dụng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
        <p:nvSpPr>
          <p:cNvPr id="10" name="Google Shape;187;p5">
            <a:extLst>
              <a:ext uri="{FF2B5EF4-FFF2-40B4-BE49-F238E27FC236}">
                <a16:creationId xmlns:a16="http://schemas.microsoft.com/office/drawing/2014/main" xmlns="" id="{B4535F30-5689-45DB-8B18-7AF2A5D5909B}"/>
              </a:ext>
            </a:extLst>
          </p:cNvPr>
          <p:cNvSpPr txBox="1"/>
          <p:nvPr/>
        </p:nvSpPr>
        <p:spPr>
          <a:xfrm>
            <a:off x="4855012" y="471825"/>
            <a:ext cx="4677822" cy="6155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0000"/>
                </a:solidFill>
                <a:effectLst/>
                <a:uLnTx/>
                <a:uFillTx/>
                <a:latin typeface="UTM Avo" panose="02040603050506020204" pitchFamily="18" charset="0"/>
                <a:ea typeface="+mn-ea"/>
                <a:cs typeface="+mn-cs"/>
                <a:sym typeface="Arial"/>
              </a:rPr>
              <a:t>Chữ</a:t>
            </a:r>
            <a:r>
              <a:rPr kumimoji="0" lang="en-US" sz="34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rPr>
              <a:t> </a:t>
            </a:r>
            <a:r>
              <a:rPr kumimoji="0" lang="en-US" sz="3400" b="1" i="0" u="none" strike="noStrike" kern="1200" cap="none" spc="0" normalizeH="0" baseline="0" noProof="0" err="1">
                <a:ln>
                  <a:noFill/>
                </a:ln>
                <a:solidFill>
                  <a:srgbClr val="FF0000"/>
                </a:solidFill>
                <a:effectLst/>
                <a:uLnTx/>
                <a:uFillTx/>
                <a:latin typeface="UTM Avo" panose="02040603050506020204" pitchFamily="18" charset="0"/>
                <a:ea typeface="+mn-ea"/>
                <a:cs typeface="+mn-cs"/>
                <a:sym typeface="Arial"/>
              </a:rPr>
              <a:t>hoa</a:t>
            </a:r>
            <a:r>
              <a:rPr kumimoji="0" lang="en-US" sz="3400" b="1" i="0" u="none" strike="noStrike" kern="1200" cap="none" spc="0" normalizeH="0" baseline="0" noProof="0">
                <a:ln>
                  <a:noFill/>
                </a:ln>
                <a:solidFill>
                  <a:srgbClr val="FF0000"/>
                </a:solidFill>
                <a:effectLst/>
                <a:uLnTx/>
                <a:uFillTx/>
                <a:latin typeface="UTM Avo" panose="02040603050506020204" pitchFamily="18" charset="0"/>
                <a:ea typeface="+mn-ea"/>
                <a:cs typeface="+mn-cs"/>
                <a:sym typeface="Arial"/>
              </a:rPr>
              <a:t> T</a:t>
            </a:r>
            <a:endParaRPr kumimoji="0" sz="3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sym typeface="Arial"/>
            </a:endParaRPr>
          </a:p>
        </p:txBody>
      </p:sp>
      <p:sp>
        <p:nvSpPr>
          <p:cNvPr id="11" name="TextBox 10">
            <a:extLst>
              <a:ext uri="{FF2B5EF4-FFF2-40B4-BE49-F238E27FC236}">
                <a16:creationId xmlns:a16="http://schemas.microsoft.com/office/drawing/2014/main" xmlns="" id="{D6D94260-798A-479B-8312-ABCF82A6950D}"/>
              </a:ext>
            </a:extLst>
          </p:cNvPr>
          <p:cNvSpPr txBox="1"/>
          <p:nvPr/>
        </p:nvSpPr>
        <p:spPr>
          <a:xfrm>
            <a:off x="799369" y="4402167"/>
            <a:ext cx="115184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UTM Avo" panose="02040603050506020204" pitchFamily="18" charset="0"/>
                <a:cs typeface="Times New Roman" panose="02020603050405020304" pitchFamily="18" charset="0"/>
              </a:rPr>
              <a:t>- Khi đánh giá vật dụng làm bằng gỗ, người ta quan tâm đến ruột gỗ, thớ gỗ bên trong hơn là màu sắc, nước sơn bên ngoài.</a:t>
            </a:r>
          </a:p>
        </p:txBody>
      </p:sp>
      <p:sp>
        <p:nvSpPr>
          <p:cNvPr id="12" name="TextBox 11">
            <a:extLst>
              <a:ext uri="{FF2B5EF4-FFF2-40B4-BE49-F238E27FC236}">
                <a16:creationId xmlns:a16="http://schemas.microsoft.com/office/drawing/2014/main" xmlns="" id="{1356A7D5-A80E-4C2E-8F13-02FF8621AA07}"/>
              </a:ext>
            </a:extLst>
          </p:cNvPr>
          <p:cNvSpPr txBox="1"/>
          <p:nvPr/>
        </p:nvSpPr>
        <p:spPr>
          <a:xfrm>
            <a:off x="799369" y="5448922"/>
            <a:ext cx="111694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Đánh</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giá</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một</a:t>
            </a:r>
            <a:r>
              <a:rPr lang="en-US" sz="2800" dirty="0">
                <a:solidFill>
                  <a:prstClr val="black"/>
                </a:solidFill>
                <a:latin typeface="UTM Avo" panose="02040603050506020204" pitchFamily="18" charset="0"/>
                <a:cs typeface="Times New Roman" panose="02020603050405020304" pitchFamily="18" charset="0"/>
              </a:rPr>
              <a:t> con </a:t>
            </a:r>
            <a:r>
              <a:rPr lang="en-US" sz="2800" dirty="0" err="1">
                <a:solidFill>
                  <a:prstClr val="black"/>
                </a:solidFill>
                <a:latin typeface="UTM Avo" panose="02040603050506020204" pitchFamily="18" charset="0"/>
                <a:cs typeface="Times New Roman" panose="02020603050405020304" pitchFamily="18" charset="0"/>
              </a:rPr>
              <a:t>người</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nên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quan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tâm</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đến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phẩm</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chất</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hơn</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là</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ngoại</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hình</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của</a:t>
            </a:r>
            <a:r>
              <a:rPr lang="en-US" sz="2800" dirty="0">
                <a:solidFill>
                  <a:prstClr val="black"/>
                </a:solidFill>
                <a:latin typeface="UTM Avo" panose="02040603050506020204" pitchFamily="18" charset="0"/>
                <a:cs typeface="Times New Roman" panose="02020603050405020304" pitchFamily="18" charset="0"/>
              </a:rPr>
              <a:t> </a:t>
            </a:r>
            <a:r>
              <a:rPr lang="en-US" sz="2800" dirty="0" err="1">
                <a:solidFill>
                  <a:prstClr val="black"/>
                </a:solidFill>
                <a:latin typeface="UTM Avo" panose="02040603050506020204" pitchFamily="18" charset="0"/>
                <a:cs typeface="Times New Roman" panose="02020603050405020304" pitchFamily="18" charset="0"/>
              </a:rPr>
              <a:t>họ</a:t>
            </a:r>
            <a:r>
              <a:rPr lang="en-US" sz="2800" dirty="0">
                <a:solidFill>
                  <a:prstClr val="black"/>
                </a:solidFill>
                <a:latin typeface="UTM Avo" panose="020406030505060202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2EF540AC-5E66-475A-954E-AC7D9452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561" y="1757955"/>
            <a:ext cx="9218877" cy="1772001"/>
          </a:xfrm>
          <a:prstGeom prst="rect">
            <a:avLst/>
          </a:prstGeom>
        </p:spPr>
      </p:pic>
    </p:spTree>
    <p:extLst>
      <p:ext uri="{BB962C8B-B14F-4D97-AF65-F5344CB8AC3E}">
        <p14:creationId xmlns:p14="http://schemas.microsoft.com/office/powerpoint/2010/main" val="41946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TotalTime>
  <Words>418</Words>
  <Application>Microsoft Office PowerPoint</Application>
  <PresentationFormat>Custom</PresentationFormat>
  <Paragraphs>48</Paragraphs>
  <Slides>11</Slides>
  <Notes>2</Notes>
  <HiddenSlides>0</HiddenSlides>
  <MMClips>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CTY REDSTAR</cp:lastModifiedBy>
  <cp:revision>162</cp:revision>
  <dcterms:created xsi:type="dcterms:W3CDTF">2021-06-07T06:59:14Z</dcterms:created>
  <dcterms:modified xsi:type="dcterms:W3CDTF">2022-02-21T13:51:22Z</dcterms:modified>
</cp:coreProperties>
</file>