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8"/>
  </p:notesMasterIdLst>
  <p:sldIdLst>
    <p:sldId id="583" r:id="rId2"/>
    <p:sldId id="584" r:id="rId3"/>
    <p:sldId id="2007577144" r:id="rId4"/>
    <p:sldId id="2007577145" r:id="rId5"/>
    <p:sldId id="2007577146" r:id="rId6"/>
    <p:sldId id="2007577147" r:id="rId7"/>
    <p:sldId id="2007577148" r:id="rId8"/>
    <p:sldId id="2007577140" r:id="rId9"/>
    <p:sldId id="2007577139" r:id="rId10"/>
    <p:sldId id="283" r:id="rId11"/>
    <p:sldId id="2007577143" r:id="rId12"/>
    <p:sldId id="2007577142" r:id="rId13"/>
    <p:sldId id="2007577141" r:id="rId14"/>
    <p:sldId id="281" r:id="rId15"/>
    <p:sldId id="417" r:id="rId16"/>
    <p:sldId id="25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D6629B"/>
    <a:srgbClr val="CC66FF"/>
    <a:srgbClr val="9900FF"/>
    <a:srgbClr val="FF3399"/>
    <a:srgbClr val="CC00CC"/>
    <a:srgbClr val="FF7707"/>
    <a:srgbClr val="990000"/>
    <a:srgbClr val="CC330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DEE12-272C-4E9E-86C3-D10EABC30D3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4178D-D3F9-49A6-B5D1-996E4C1E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giảng</a:t>
            </a:r>
            <a:r>
              <a:rPr lang="en-US" baseline="0" dirty="0"/>
              <a:t> </a:t>
            </a:r>
            <a:r>
              <a:rPr lang="en-US" baseline="0" dirty="0" err="1"/>
              <a:t>thiết</a:t>
            </a:r>
            <a:r>
              <a:rPr lang="en-US" baseline="0" dirty="0"/>
              <a:t> </a:t>
            </a:r>
            <a:r>
              <a:rPr lang="en-US" baseline="0" dirty="0" err="1"/>
              <a:t>kế</a:t>
            </a:r>
            <a:r>
              <a:rPr lang="en-US" baseline="0" dirty="0"/>
              <a:t> </a:t>
            </a:r>
            <a:r>
              <a:rPr lang="en-US" baseline="0" dirty="0" err="1"/>
              <a:t>bởi</a:t>
            </a:r>
            <a:r>
              <a:rPr lang="en-US" baseline="0" dirty="0"/>
              <a:t> </a:t>
            </a:r>
            <a:r>
              <a:rPr lang="en-US" baseline="0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endParaRPr lang="en-US" baseline="0" dirty="0"/>
          </a:p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LH: FB </a:t>
            </a:r>
            <a:r>
              <a:rPr lang="en-US" baseline="0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| https://www.facebook.com/vuhong1972/ | hongvu7219@gmail.com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9172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text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4178D-D3F9-49A6-B5D1-996E4C1E9B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52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giảng</a:t>
            </a:r>
            <a:r>
              <a:rPr lang="en-US" baseline="0" dirty="0"/>
              <a:t> </a:t>
            </a:r>
            <a:r>
              <a:rPr lang="en-US" baseline="0" dirty="0" err="1"/>
              <a:t>thiết</a:t>
            </a:r>
            <a:r>
              <a:rPr lang="en-US" baseline="0" dirty="0"/>
              <a:t> </a:t>
            </a:r>
            <a:r>
              <a:rPr lang="en-US" baseline="0" dirty="0" err="1"/>
              <a:t>kế</a:t>
            </a:r>
            <a:r>
              <a:rPr lang="en-US" baseline="0" dirty="0"/>
              <a:t> </a:t>
            </a:r>
            <a:r>
              <a:rPr lang="en-US" baseline="0" dirty="0" err="1"/>
              <a:t>bởi</a:t>
            </a:r>
            <a:r>
              <a:rPr lang="en-US" baseline="0" dirty="0"/>
              <a:t> </a:t>
            </a:r>
            <a:r>
              <a:rPr lang="en-US" baseline="0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endParaRPr lang="en-US" baseline="0" dirty="0"/>
          </a:p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LH: FB </a:t>
            </a:r>
            <a:r>
              <a:rPr lang="en-US" baseline="0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| https://www.facebook.com/vuhong1972/ | hongvu7219@gmail.com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3318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33518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0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0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607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2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0798758" y="60925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75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2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68332" y="-34825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0155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7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control" Target="../activeX/activeX3.xml"/><Relationship Id="rId7" Type="http://schemas.openxmlformats.org/officeDocument/2006/relationships/image" Target="../media/image19.png"/><Relationship Id="rId12" Type="http://schemas.openxmlformats.org/officeDocument/2006/relationships/image" Target="../media/image36.wmf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35.wmf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34.wmf"/><Relationship Id="rId4" Type="http://schemas.openxmlformats.org/officeDocument/2006/relationships/control" Target="../activeX/activeX4.xml"/><Relationship Id="rId9" Type="http://schemas.openxmlformats.org/officeDocument/2006/relationships/image" Target="../media/image3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7.png"/><Relationship Id="rId18" Type="http://schemas.openxmlformats.org/officeDocument/2006/relationships/slide" Target="slide9.xml"/><Relationship Id="rId3" Type="http://schemas.microsoft.com/office/2007/relationships/hdphoto" Target="../media/hdphoto2.wdp"/><Relationship Id="rId7" Type="http://schemas.openxmlformats.org/officeDocument/2006/relationships/image" Target="../media/image12.png"/><Relationship Id="rId12" Type="http://schemas.openxmlformats.org/officeDocument/2006/relationships/slide" Target="slide6.xml"/><Relationship Id="rId17" Type="http://schemas.microsoft.com/office/2007/relationships/hdphoto" Target="../media/hdphoto6.wdp"/><Relationship Id="rId2" Type="http://schemas.openxmlformats.org/officeDocument/2006/relationships/image" Target="../media/image10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microsoft.com/office/2007/relationships/hdphoto" Target="../media/hdphoto5.wdp"/><Relationship Id="rId5" Type="http://schemas.microsoft.com/office/2007/relationships/hdphoto" Target="../media/hdphoto3.wdp"/><Relationship Id="rId15" Type="http://schemas.openxmlformats.org/officeDocument/2006/relationships/slide" Target="slide5.xml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slide" Target="slide4.xml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7.wdp"/><Relationship Id="rId5" Type="http://schemas.openxmlformats.org/officeDocument/2006/relationships/image" Target="../media/image15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1.xml"/><Relationship Id="rId7" Type="http://schemas.microsoft.com/office/2007/relationships/hdphoto" Target="../media/hdphoto4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microsoft.com/office/2007/relationships/hdphoto" Target="../media/hdphoto8.wdp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16035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2445392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23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25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66: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Thực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hành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lắp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ghép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b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xếp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khối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1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1017957" y="64633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1F524450-F851-407B-A19D-79E698B783E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5"/>
          <a:stretch/>
        </p:blipFill>
        <p:spPr>
          <a:xfrm>
            <a:off x="0" y="0"/>
            <a:ext cx="12192000" cy="641805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B84EE89-0B6D-42DF-A72C-2A82CD9A598F}"/>
              </a:ext>
            </a:extLst>
          </p:cNvPr>
          <p:cNvGrpSpPr/>
          <p:nvPr/>
        </p:nvGrpSpPr>
        <p:grpSpPr>
          <a:xfrm>
            <a:off x="849342" y="169233"/>
            <a:ext cx="10115943" cy="919919"/>
            <a:chOff x="1315544" y="130494"/>
            <a:chExt cx="8983689" cy="831395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1D09CEE-62D0-4088-811D-91AA0717D2FE}"/>
                </a:ext>
              </a:extLst>
            </p:cNvPr>
            <p:cNvSpPr/>
            <p:nvPr/>
          </p:nvSpPr>
          <p:spPr>
            <a:xfrm>
              <a:off x="1550232" y="130494"/>
              <a:ext cx="8749001" cy="831395"/>
            </a:xfrm>
            <a:prstGeom prst="roundRect">
              <a:avLst>
                <a:gd name="adj" fmla="val 49801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dưới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đây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lập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phương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hộp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nhật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trụ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cầu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6F3A541-29C2-4D15-AD55-3F3209CE5887}"/>
                </a:ext>
              </a:extLst>
            </p:cNvPr>
            <p:cNvSpPr/>
            <p:nvPr/>
          </p:nvSpPr>
          <p:spPr>
            <a:xfrm>
              <a:off x="1315544" y="226308"/>
              <a:ext cx="694498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BC3DD8A-88F4-40E5-B9A3-0559D4966274}"/>
              </a:ext>
            </a:extLst>
          </p:cNvPr>
          <p:cNvSpPr txBox="1"/>
          <p:nvPr/>
        </p:nvSpPr>
        <p:spPr>
          <a:xfrm>
            <a:off x="7223236" y="4530837"/>
            <a:ext cx="340360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trụ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0F3E8B-87E1-4712-82D3-F8945A2A3F45}"/>
              </a:ext>
            </a:extLst>
          </p:cNvPr>
          <p:cNvSpPr txBox="1"/>
          <p:nvPr/>
        </p:nvSpPr>
        <p:spPr>
          <a:xfrm>
            <a:off x="1799094" y="4530837"/>
            <a:ext cx="340360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lập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phương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E5D3695C-DB92-4237-9841-DD551E6023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1140" y="1520575"/>
            <a:ext cx="9929720" cy="27663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5C565B07-E4E6-43AB-8832-7FC233C0414B}"/>
              </a:ext>
            </a:extLst>
          </p:cNvPr>
          <p:cNvSpPr txBox="1"/>
          <p:nvPr/>
        </p:nvSpPr>
        <p:spPr>
          <a:xfrm>
            <a:off x="1829372" y="3269982"/>
            <a:ext cx="43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FEF5135-ECCC-473A-85ED-5DA2056ED0B4}"/>
              </a:ext>
            </a:extLst>
          </p:cNvPr>
          <p:cNvSpPr txBox="1"/>
          <p:nvPr/>
        </p:nvSpPr>
        <p:spPr>
          <a:xfrm>
            <a:off x="3280891" y="1829275"/>
            <a:ext cx="43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0BAEEBB-038F-4542-BFDC-0C10BA184FDC}"/>
              </a:ext>
            </a:extLst>
          </p:cNvPr>
          <p:cNvSpPr txBox="1"/>
          <p:nvPr/>
        </p:nvSpPr>
        <p:spPr>
          <a:xfrm>
            <a:off x="5907314" y="2014685"/>
            <a:ext cx="43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D046ADE-71B4-4046-A454-78AA93B9ECD6}"/>
              </a:ext>
            </a:extLst>
          </p:cNvPr>
          <p:cNvSpPr txBox="1"/>
          <p:nvPr/>
        </p:nvSpPr>
        <p:spPr>
          <a:xfrm>
            <a:off x="6509388" y="3485558"/>
            <a:ext cx="43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550B03A-0C18-46C6-A50D-A0D55B8348BB}"/>
              </a:ext>
            </a:extLst>
          </p:cNvPr>
          <p:cNvSpPr txBox="1"/>
          <p:nvPr/>
        </p:nvSpPr>
        <p:spPr>
          <a:xfrm>
            <a:off x="1724249" y="5209378"/>
            <a:ext cx="340360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nhật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BECF1BB-5CF5-4450-B8C2-F10B4394B722}"/>
              </a:ext>
            </a:extLst>
          </p:cNvPr>
          <p:cNvSpPr txBox="1"/>
          <p:nvPr/>
        </p:nvSpPr>
        <p:spPr>
          <a:xfrm>
            <a:off x="7223236" y="5224922"/>
            <a:ext cx="1697058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cầu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5D2A844-C34F-4DE6-9FD9-AF30C916388A}"/>
              </a:ext>
            </a:extLst>
          </p:cNvPr>
          <p:cNvSpPr txBox="1"/>
          <p:nvPr/>
        </p:nvSpPr>
        <p:spPr>
          <a:xfrm>
            <a:off x="1989451" y="1857285"/>
            <a:ext cx="43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A697C47-827E-4A0B-9FF0-F329212712C4}"/>
              </a:ext>
            </a:extLst>
          </p:cNvPr>
          <p:cNvSpPr txBox="1"/>
          <p:nvPr/>
        </p:nvSpPr>
        <p:spPr>
          <a:xfrm>
            <a:off x="4443559" y="1829275"/>
            <a:ext cx="43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71429E3-F7DA-4834-A7A2-ADD5BBAD30CD}"/>
              </a:ext>
            </a:extLst>
          </p:cNvPr>
          <p:cNvSpPr txBox="1"/>
          <p:nvPr/>
        </p:nvSpPr>
        <p:spPr>
          <a:xfrm>
            <a:off x="8726082" y="1491465"/>
            <a:ext cx="43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DA5C37A-FEE8-4CFF-8CAF-395994EA9EF6}"/>
              </a:ext>
            </a:extLst>
          </p:cNvPr>
          <p:cNvSpPr txBox="1"/>
          <p:nvPr/>
        </p:nvSpPr>
        <p:spPr>
          <a:xfrm>
            <a:off x="9608612" y="2380505"/>
            <a:ext cx="43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F3800C8-0D2A-4D7A-841B-4355D0292DE2}"/>
              </a:ext>
            </a:extLst>
          </p:cNvPr>
          <p:cNvSpPr txBox="1"/>
          <p:nvPr/>
        </p:nvSpPr>
        <p:spPr>
          <a:xfrm>
            <a:off x="3425327" y="3156198"/>
            <a:ext cx="43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4A7AE0B-4400-4DBB-A107-F0F90CE571E5}"/>
              </a:ext>
            </a:extLst>
          </p:cNvPr>
          <p:cNvSpPr txBox="1"/>
          <p:nvPr/>
        </p:nvSpPr>
        <p:spPr>
          <a:xfrm>
            <a:off x="8487164" y="3269982"/>
            <a:ext cx="43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3B251DF-586B-42C1-87F2-FE51F7DED236}"/>
              </a:ext>
            </a:extLst>
          </p:cNvPr>
          <p:cNvSpPr txBox="1"/>
          <p:nvPr/>
        </p:nvSpPr>
        <p:spPr>
          <a:xfrm>
            <a:off x="4866480" y="3203554"/>
            <a:ext cx="43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C021F15-3CF2-4046-8150-5C58CE929735}"/>
              </a:ext>
            </a:extLst>
          </p:cNvPr>
          <p:cNvSpPr txBox="1"/>
          <p:nvPr/>
        </p:nvSpPr>
        <p:spPr>
          <a:xfrm>
            <a:off x="7452469" y="2063287"/>
            <a:ext cx="43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476280" imgH="495360"/>
        </mc:Choice>
        <mc:Fallback>
          <p:control name="TextBox1" r:id="rId1" imgW="476280" imgH="495360">
            <p:pic>
              <p:nvPicPr>
                <p:cNvPr id="2" name="TextBox1"/>
                <p:cNvPicPr>
                  <a:picLocks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4984750" y="4619625"/>
                  <a:ext cx="477838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476280" imgH="495360"/>
        </mc:Choice>
        <mc:Fallback>
          <p:control name="TextBox2" r:id="rId2" imgW="476280" imgH="495360">
            <p:pic>
              <p:nvPicPr>
                <p:cNvPr id="3" name="TextBox2"/>
                <p:cNvPicPr>
                  <a:picLocks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4984750" y="5349875"/>
                  <a:ext cx="477838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476280" imgH="495360"/>
        </mc:Choice>
        <mc:Fallback>
          <p:control name="TextBox3" r:id="rId3" imgW="476280" imgH="495360">
            <p:pic>
              <p:nvPicPr>
                <p:cNvPr id="4" name="TextBox3"/>
                <p:cNvPicPr>
                  <a:picLocks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8920163" y="4657725"/>
                  <a:ext cx="477837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4" imgW="476280" imgH="495360"/>
        </mc:Choice>
        <mc:Fallback>
          <p:control name="TextBox4" r:id="rId4" imgW="476280" imgH="495360">
            <p:pic>
              <p:nvPicPr>
                <p:cNvPr id="5" name="TextBox4"/>
                <p:cNvPicPr>
                  <a:picLocks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8920163" y="5287963"/>
                  <a:ext cx="477837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69417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1" grpId="0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35248" y="50316"/>
            <a:ext cx="10049623" cy="1077219"/>
            <a:chOff x="1253941" y="445015"/>
            <a:chExt cx="9129803" cy="1077469"/>
          </a:xfrm>
        </p:grpSpPr>
        <p:grpSp>
          <p:nvGrpSpPr>
            <p:cNvPr id="5" name="Group 4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799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vi-VN" sz="2799" b="1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" name="HUY DUẨN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880093" y="445015"/>
              <a:ext cx="8503651" cy="1077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Hình dưới đây có bao nhiêu khối lập phương? Khối hộp chữ nhật? Khối trụ? Khối cầu?</a:t>
              </a:r>
              <a:endPara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39" y="1187201"/>
            <a:ext cx="11420476" cy="3139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2474" y="4638675"/>
            <a:ext cx="480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GB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khối lập phương</a:t>
            </a:r>
            <a:r>
              <a:rPr lang="en-GB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2724149" y="1127535"/>
            <a:ext cx="1152525" cy="1333500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81099" y="2721085"/>
            <a:ext cx="1590675" cy="1460028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454" y="3053007"/>
            <a:ext cx="1188823" cy="1371719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5919785" y="1237333"/>
            <a:ext cx="1557338" cy="1543609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024222" y="1091773"/>
            <a:ext cx="1854803" cy="91736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3825" y="1771021"/>
            <a:ext cx="1685924" cy="91736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rot="19705186">
            <a:off x="10024422" y="1993387"/>
            <a:ext cx="2016242" cy="114812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085509" y="1072085"/>
            <a:ext cx="1338264" cy="1653407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906949" y="2709175"/>
            <a:ext cx="1074502" cy="1813397"/>
          </a:xfrm>
          <a:prstGeom prst="ellipse">
            <a:avLst/>
          </a:prstGeom>
          <a:noFill/>
          <a:ln w="38100">
            <a:solidFill>
              <a:srgbClr val="D34CD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rot="20582075">
            <a:off x="9443861" y="2412127"/>
            <a:ext cx="800287" cy="1813397"/>
          </a:xfrm>
          <a:prstGeom prst="ellipse">
            <a:avLst/>
          </a:prstGeom>
          <a:noFill/>
          <a:ln w="38100">
            <a:solidFill>
              <a:srgbClr val="D34CD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562122" y="2749200"/>
            <a:ext cx="1074502" cy="1377644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510141" y="1423523"/>
            <a:ext cx="1667196" cy="1464236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36023" y="5277998"/>
            <a:ext cx="480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GB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khối </a:t>
            </a:r>
            <a:r>
              <a:rPr lang="en-GB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hộp</a:t>
            </a:r>
            <a:r>
              <a:rPr lang="en-GB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GB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nhật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6010275" y="4638675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GB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khối </a:t>
            </a:r>
            <a:r>
              <a:rPr lang="en-GB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trụ</a:t>
            </a:r>
            <a:r>
              <a:rPr lang="en-GB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6019800" y="5277998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GB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khối </a:t>
            </a:r>
            <a:r>
              <a:rPr lang="en-GB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GB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466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35248" y="50316"/>
            <a:ext cx="10049623" cy="744650"/>
            <a:chOff x="1253941" y="445015"/>
            <a:chExt cx="9129803" cy="744823"/>
          </a:xfrm>
        </p:grpSpPr>
        <p:grpSp>
          <p:nvGrpSpPr>
            <p:cNvPr id="5" name="Group 4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799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2799" b="1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" name="HUY DUẨN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880093" y="445015"/>
              <a:ext cx="8503651" cy="584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a) </a:t>
              </a:r>
              <a:r>
                <a:rPr lang="en-US" sz="3200" dirty="0" err="1"/>
                <a:t>Xem</a:t>
              </a:r>
              <a:r>
                <a:rPr lang="en-US" sz="3200" dirty="0"/>
                <a:t> </a:t>
              </a:r>
              <a:r>
                <a:rPr lang="en-US" sz="3200" dirty="0" err="1"/>
                <a:t>hình</a:t>
              </a:r>
              <a:r>
                <a:rPr lang="en-US" sz="3200" dirty="0"/>
                <a:t> </a:t>
              </a:r>
              <a:r>
                <a:rPr lang="en-US" sz="3200" dirty="0" err="1"/>
                <a:t>rồi</a:t>
              </a:r>
              <a:r>
                <a:rPr lang="en-US" sz="3200" dirty="0"/>
                <a:t> </a:t>
              </a:r>
              <a:r>
                <a:rPr lang="en-US" sz="3200" dirty="0" err="1"/>
                <a:t>trả</a:t>
              </a:r>
              <a:r>
                <a:rPr lang="en-US" sz="3200" dirty="0"/>
                <a:t> </a:t>
              </a:r>
              <a:r>
                <a:rPr lang="en-US" sz="3200" dirty="0" err="1"/>
                <a:t>lời</a:t>
              </a:r>
              <a:r>
                <a:rPr lang="en-US" sz="3200" dirty="0"/>
                <a:t> </a:t>
              </a:r>
              <a:r>
                <a:rPr lang="en-US" sz="3200" dirty="0" err="1"/>
                <a:t>các</a:t>
              </a:r>
              <a:r>
                <a:rPr lang="en-US" sz="3200" dirty="0"/>
                <a:t> </a:t>
              </a:r>
              <a:r>
                <a:rPr lang="en-US" sz="3200" dirty="0" err="1"/>
                <a:t>câu</a:t>
              </a:r>
              <a:r>
                <a:rPr lang="en-US" sz="3200" dirty="0"/>
                <a:t> </a:t>
              </a:r>
              <a:r>
                <a:rPr lang="en-US" sz="3200" dirty="0" err="1"/>
                <a:t>hỏi</a:t>
              </a:r>
              <a:r>
                <a:rPr lang="en-US" sz="3200" dirty="0"/>
                <a:t>:</a:t>
              </a:r>
              <a:endPara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538" y1="9396" x2="5641" y2="94631"/>
                        <a14:foregroundMark x1="14359" y1="44295" x2="18872" y2="91946"/>
                        <a14:foregroundMark x1="28308" y1="52349" x2="42769" y2="71141"/>
                        <a14:foregroundMark x1="51385" y1="39597" x2="59282" y2="74497"/>
                        <a14:foregroundMark x1="86974" y1="55705" x2="98872" y2="7449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7963" y="1079284"/>
            <a:ext cx="9933427" cy="19097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6340" y="3240977"/>
            <a:ext cx="8737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- Ở bên trái của khối cầu là khối gì?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06341" y="4254432"/>
            <a:ext cx="8737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- Ở bên phải của khối cầu là những khối gì?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95220" y="3690357"/>
            <a:ext cx="6162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Ở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</a:rPr>
              <a:t>bên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</a:rPr>
              <a:t>trái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</a:rPr>
              <a:t>khối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</a:rPr>
              <a:t>cầu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 </a:t>
            </a:r>
            <a:r>
              <a:rPr lang="en-US" sz="2800" b="1" dirty="0" err="1">
                <a:solidFill>
                  <a:srgbClr val="FF0000"/>
                </a:solidFill>
              </a:rPr>
              <a:t>khối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trụ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95220" y="4775694"/>
            <a:ext cx="10915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chemeClr val="tx2">
                    <a:lumMod val="75000"/>
                  </a:schemeClr>
                </a:solidFill>
              </a:rPr>
              <a:t>Ở bên phải của khối cầu là</a:t>
            </a:r>
            <a:r>
              <a:rPr lang="vi-VN" sz="2800" dirty="0">
                <a:solidFill>
                  <a:srgbClr val="FF0000"/>
                </a:solidFill>
              </a:rPr>
              <a:t> </a:t>
            </a:r>
            <a:r>
              <a:rPr lang="vi-VN" sz="2800" b="1" dirty="0">
                <a:solidFill>
                  <a:srgbClr val="FF0000"/>
                </a:solidFill>
              </a:rPr>
              <a:t>khối hộp chữ nhật, khối trụ, khối lập phương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Khối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trụ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95220" y="5889089"/>
            <a:ext cx="92775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 </a:t>
            </a:r>
            <a:r>
              <a:rPr lang="en-US" sz="2800" b="1" dirty="0" err="1">
                <a:solidFill>
                  <a:srgbClr val="FF0000"/>
                </a:solidFill>
              </a:rPr>
              <a:t>Khối</a:t>
            </a:r>
            <a:r>
              <a:rPr lang="en-US" sz="2800" b="1" dirty="0">
                <a:solidFill>
                  <a:srgbClr val="FF0000"/>
                </a:solidFill>
              </a:rPr>
              <a:t>  ở </a:t>
            </a:r>
            <a:r>
              <a:rPr lang="en-US" sz="2800" b="1" dirty="0" err="1">
                <a:solidFill>
                  <a:srgbClr val="FF0000"/>
                </a:solidFill>
              </a:rPr>
              <a:t>giữa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khối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lập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phương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khối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hộp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chữ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nhật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khối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trụ</a:t>
            </a:r>
            <a:endParaRPr lang="en-US" sz="2800" b="1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762800" y="2829172"/>
            <a:ext cx="751800" cy="3333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308610" y="2657237"/>
            <a:ext cx="915075" cy="4118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251697" y="2531183"/>
            <a:ext cx="2800451" cy="5343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266089" y="2717097"/>
            <a:ext cx="4344386" cy="3765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447062" y="2731163"/>
            <a:ext cx="6297011" cy="3652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2212848" y="1646587"/>
            <a:ext cx="1074502" cy="1347995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931433" y="1525219"/>
            <a:ext cx="1328268" cy="1347995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2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6" grpId="0"/>
      <p:bldP spid="27" grpId="0"/>
      <p:bldP spid="3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374B662-4456-4FB9-BF82-15FC7ED8EF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5"/>
          <a:stretch/>
        </p:blipFill>
        <p:spPr>
          <a:xfrm>
            <a:off x="0" y="0"/>
            <a:ext cx="12192000" cy="641805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B84EE89-0B6D-42DF-A72C-2A82CD9A598F}"/>
              </a:ext>
            </a:extLst>
          </p:cNvPr>
          <p:cNvGrpSpPr/>
          <p:nvPr/>
        </p:nvGrpSpPr>
        <p:grpSpPr>
          <a:xfrm>
            <a:off x="2803790" y="181729"/>
            <a:ext cx="5938631" cy="790083"/>
            <a:chOff x="1202983" y="150605"/>
            <a:chExt cx="5885279" cy="71405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1D09CEE-62D0-4088-811D-91AA0717D2FE}"/>
                </a:ext>
              </a:extLst>
            </p:cNvPr>
            <p:cNvSpPr/>
            <p:nvPr/>
          </p:nvSpPr>
          <p:spPr>
            <a:xfrm>
              <a:off x="1467755" y="150605"/>
              <a:ext cx="5620507" cy="714053"/>
            </a:xfrm>
            <a:prstGeom prst="roundRect">
              <a:avLst>
                <a:gd name="adj" fmla="val 49801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Trò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chơi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“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Đố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”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6F3A541-29C2-4D15-AD55-3F3209CE5887}"/>
                </a:ext>
              </a:extLst>
            </p:cNvPr>
            <p:cNvSpPr/>
            <p:nvPr/>
          </p:nvSpPr>
          <p:spPr>
            <a:xfrm>
              <a:off x="1202983" y="181019"/>
              <a:ext cx="694498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B5A9581-6088-476A-8A23-DE896D55E4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19" t="14558" r="26958"/>
          <a:stretch/>
        </p:blipFill>
        <p:spPr>
          <a:xfrm>
            <a:off x="2917371" y="1578428"/>
            <a:ext cx="5671458" cy="4330012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A205E90C-EAB0-42FE-9F40-6ACEED3FEEFA}"/>
              </a:ext>
            </a:extLst>
          </p:cNvPr>
          <p:cNvGrpSpPr/>
          <p:nvPr/>
        </p:nvGrpSpPr>
        <p:grpSpPr>
          <a:xfrm>
            <a:off x="7742494" y="909958"/>
            <a:ext cx="3253449" cy="1336939"/>
            <a:chOff x="4337054" y="1546966"/>
            <a:chExt cx="3253449" cy="1336939"/>
          </a:xfrm>
        </p:grpSpPr>
        <p:sp>
          <p:nvSpPr>
            <p:cNvPr id="48" name="Thought Bubble: Cloud 47">
              <a:extLst>
                <a:ext uri="{FF2B5EF4-FFF2-40B4-BE49-F238E27FC236}">
                  <a16:creationId xmlns:a16="http://schemas.microsoft.com/office/drawing/2014/main" id="{28FE4768-69C5-45A2-82D9-F3E2B7D79198}"/>
                </a:ext>
              </a:extLst>
            </p:cNvPr>
            <p:cNvSpPr/>
            <p:nvPr/>
          </p:nvSpPr>
          <p:spPr>
            <a:xfrm>
              <a:off x="4337054" y="1546966"/>
              <a:ext cx="3253449" cy="1336939"/>
            </a:xfrm>
            <a:prstGeom prst="cloudCallout">
              <a:avLst>
                <a:gd name="adj1" fmla="val -29732"/>
                <a:gd name="adj2" fmla="val 51561"/>
              </a:avLst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C2E8187-FB64-4564-A4B4-EE6B9FC69A3E}"/>
                </a:ext>
              </a:extLst>
            </p:cNvPr>
            <p:cNvSpPr txBox="1"/>
            <p:nvPr/>
          </p:nvSpPr>
          <p:spPr>
            <a:xfrm>
              <a:off x="4505646" y="1764342"/>
              <a:ext cx="29162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Hãy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lấy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cho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tôi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một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trụ</a:t>
              </a:r>
              <a:endPara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04683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156770" y="3487724"/>
            <a:ext cx="7392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307772" y="3429000"/>
            <a:ext cx="7392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724714" y="2616037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94836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14E50C-8877-4FF4-9417-4A6068358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9" b="6289"/>
          <a:stretch/>
        </p:blipFill>
        <p:spPr>
          <a:xfrm>
            <a:off x="224319" y="0"/>
            <a:ext cx="11743362" cy="6426679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3133868" y="2618561"/>
            <a:ext cx="5924262" cy="1189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66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36233C-7A47-4435-AEBA-C59F998CABA8}"/>
              </a:ext>
            </a:extLst>
          </p:cNvPr>
          <p:cNvSpPr/>
          <p:nvPr/>
        </p:nvSpPr>
        <p:spPr>
          <a:xfrm>
            <a:off x="3560694" y="4010738"/>
            <a:ext cx="50706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MÌNH CÙNG CHIA SẺ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68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051" y="3822767"/>
            <a:ext cx="1209293" cy="1303422"/>
          </a:xfrm>
          <a:prstGeom prst="rect">
            <a:avLst/>
          </a:prstGeom>
        </p:spPr>
      </p:pic>
      <p:pic>
        <p:nvPicPr>
          <p:cNvPr id="46" name="Picture 11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32" y="1975001"/>
            <a:ext cx="1897078" cy="10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huEchConBeat-V.A-408969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312" y="0"/>
            <a:ext cx="410817" cy="41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0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16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570" y="1686771"/>
            <a:ext cx="1893401" cy="6370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47" y="3306302"/>
            <a:ext cx="1975757" cy="12573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249" y="3926570"/>
            <a:ext cx="1893401" cy="637032"/>
          </a:xfrm>
          <a:prstGeom prst="rect">
            <a:avLst/>
          </a:prstGeom>
        </p:spPr>
      </p:pic>
      <p:pic>
        <p:nvPicPr>
          <p:cNvPr id="38" name="Picture 3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416" y="585282"/>
            <a:ext cx="1414645" cy="1418698"/>
          </a:xfrm>
          <a:prstGeom prst="rect">
            <a:avLst/>
          </a:prstGeom>
        </p:spPr>
      </p:pic>
      <p:pic>
        <p:nvPicPr>
          <p:cNvPr id="22" name="Picture 2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17" y="2772778"/>
            <a:ext cx="1753487" cy="1274238"/>
          </a:xfrm>
          <a:prstGeom prst="rect">
            <a:avLst/>
          </a:prstGeom>
        </p:spPr>
      </p:pic>
      <p:pic>
        <p:nvPicPr>
          <p:cNvPr id="23" name="Picture 22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258" y="2947313"/>
            <a:ext cx="1209293" cy="130342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673">
            <a:off x="3868873" y="2565377"/>
            <a:ext cx="1893401" cy="637032"/>
          </a:xfrm>
          <a:prstGeom prst="rect">
            <a:avLst/>
          </a:prstGeom>
        </p:spPr>
      </p:pic>
      <p:pic>
        <p:nvPicPr>
          <p:cNvPr id="42" name="Picture 41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270" y="1736713"/>
            <a:ext cx="1543813" cy="12510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39452" y="2317934"/>
            <a:ext cx="43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27113" y="1218287"/>
            <a:ext cx="43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00494" y="2418449"/>
            <a:ext cx="43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646064" y="62062"/>
            <a:ext cx="43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</a:p>
        </p:txBody>
      </p:sp>
      <p:sp>
        <p:nvSpPr>
          <p:cNvPr id="3" name="Right Arrow 2">
            <a:hlinkClick r:id="rId18" action="ppaction://hlinksldjump"/>
          </p:cNvPr>
          <p:cNvSpPr/>
          <p:nvPr/>
        </p:nvSpPr>
        <p:spPr>
          <a:xfrm>
            <a:off x="10283869" y="276610"/>
            <a:ext cx="1908132" cy="856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HỌC TIẾP</a:t>
            </a:r>
          </a:p>
        </p:txBody>
      </p:sp>
    </p:spTree>
    <p:extLst>
      <p:ext uri="{BB962C8B-B14F-4D97-AF65-F5344CB8AC3E}">
        <p14:creationId xmlns:p14="http://schemas.microsoft.com/office/powerpoint/2010/main" val="245101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294" y="4733160"/>
            <a:ext cx="1744050" cy="14133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6197" y="429419"/>
            <a:ext cx="6601217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prstClr val="black"/>
                </a:solidFill>
              </a:rPr>
              <a:t>Vật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sau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có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dạng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khối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gì</a:t>
            </a:r>
            <a:r>
              <a:rPr lang="en-US" sz="48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4081" y="3337071"/>
            <a:ext cx="4513238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prstClr val="black"/>
                </a:solidFill>
              </a:rPr>
              <a:t>Khối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trụ</a:t>
            </a:r>
            <a:r>
              <a:rPr lang="en-US" sz="44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026" name="Picture 2" descr="LỜI GIẢI] Nối đồ vật với dạng hình tương ứng Hình cầu Hình trụ - Tự Học 36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883" y="-1"/>
            <a:ext cx="3051761" cy="316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192002" y="4685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0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0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994" y="5229542"/>
            <a:ext cx="1623806" cy="16284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21185" y="567205"/>
            <a:ext cx="5939447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solidFill>
                  <a:prstClr val="black"/>
                </a:solidFill>
              </a:rPr>
              <a:t>Vật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sau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có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dạng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khối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gì</a:t>
            </a:r>
            <a:r>
              <a:rPr lang="en-US" sz="44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70384" y="3578279"/>
            <a:ext cx="545269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prstClr val="black"/>
                </a:solidFill>
              </a:rPr>
              <a:t>Khối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cầu</a:t>
            </a:r>
            <a:r>
              <a:rPr lang="en-US" sz="40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2052" name="Picture 4" descr="Softball Backgroun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355" y="134653"/>
            <a:ext cx="3775437" cy="335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192002" y="4685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4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0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655" y="4726201"/>
            <a:ext cx="2020013" cy="14679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1449" y="1026471"/>
            <a:ext cx="8978740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prstClr val="white"/>
                </a:solidFill>
              </a:rPr>
              <a:t>Hãy</a:t>
            </a:r>
            <a:r>
              <a:rPr lang="en-US" sz="4000" dirty="0">
                <a:solidFill>
                  <a:prstClr val="white"/>
                </a:solidFill>
              </a:rPr>
              <a:t> </a:t>
            </a:r>
            <a:r>
              <a:rPr lang="en-US" sz="4000" dirty="0" err="1">
                <a:solidFill>
                  <a:prstClr val="white"/>
                </a:solidFill>
              </a:rPr>
              <a:t>kể</a:t>
            </a:r>
            <a:r>
              <a:rPr lang="en-US" sz="4000" dirty="0">
                <a:solidFill>
                  <a:prstClr val="white"/>
                </a:solidFill>
              </a:rPr>
              <a:t> </a:t>
            </a:r>
            <a:r>
              <a:rPr lang="en-US" sz="4000" dirty="0" err="1">
                <a:solidFill>
                  <a:prstClr val="white"/>
                </a:solidFill>
              </a:rPr>
              <a:t>tên</a:t>
            </a:r>
            <a:r>
              <a:rPr lang="en-US" sz="4000" dirty="0">
                <a:solidFill>
                  <a:prstClr val="white"/>
                </a:solidFill>
              </a:rPr>
              <a:t> </a:t>
            </a:r>
            <a:r>
              <a:rPr lang="en-US" sz="4000" dirty="0" err="1">
                <a:solidFill>
                  <a:prstClr val="white"/>
                </a:solidFill>
              </a:rPr>
              <a:t>các</a:t>
            </a:r>
            <a:r>
              <a:rPr lang="en-US" sz="4000" dirty="0">
                <a:solidFill>
                  <a:prstClr val="white"/>
                </a:solidFill>
              </a:rPr>
              <a:t> </a:t>
            </a:r>
            <a:r>
              <a:rPr lang="en-US" sz="4000" dirty="0" err="1">
                <a:solidFill>
                  <a:prstClr val="white"/>
                </a:solidFill>
              </a:rPr>
              <a:t>vật</a:t>
            </a:r>
            <a:r>
              <a:rPr lang="en-US" sz="4000" dirty="0">
                <a:solidFill>
                  <a:prstClr val="white"/>
                </a:solidFill>
              </a:rPr>
              <a:t> </a:t>
            </a:r>
            <a:r>
              <a:rPr lang="en-US" sz="4000" dirty="0" err="1">
                <a:solidFill>
                  <a:prstClr val="white"/>
                </a:solidFill>
              </a:rPr>
              <a:t>dụng</a:t>
            </a:r>
            <a:r>
              <a:rPr lang="en-US" sz="4000" dirty="0">
                <a:solidFill>
                  <a:prstClr val="white"/>
                </a:solidFill>
              </a:rPr>
              <a:t> </a:t>
            </a:r>
            <a:r>
              <a:rPr lang="en-US" sz="4000" dirty="0" err="1">
                <a:solidFill>
                  <a:prstClr val="white"/>
                </a:solidFill>
              </a:rPr>
              <a:t>có</a:t>
            </a:r>
            <a:r>
              <a:rPr lang="en-US" sz="4000" dirty="0">
                <a:solidFill>
                  <a:prstClr val="white"/>
                </a:solidFill>
              </a:rPr>
              <a:t> </a:t>
            </a:r>
            <a:r>
              <a:rPr lang="en-US" sz="4000" dirty="0" err="1">
                <a:solidFill>
                  <a:prstClr val="white"/>
                </a:solidFill>
              </a:rPr>
              <a:t>dạng</a:t>
            </a:r>
            <a:r>
              <a:rPr lang="en-US" sz="4000" dirty="0">
                <a:solidFill>
                  <a:prstClr val="white"/>
                </a:solidFill>
              </a:rPr>
              <a:t> </a:t>
            </a:r>
            <a:r>
              <a:rPr lang="en-US" sz="4000" dirty="0" err="1">
                <a:solidFill>
                  <a:prstClr val="white"/>
                </a:solidFill>
              </a:rPr>
              <a:t>khối</a:t>
            </a:r>
            <a:r>
              <a:rPr lang="en-US" sz="4000" dirty="0">
                <a:solidFill>
                  <a:prstClr val="white"/>
                </a:solidFill>
              </a:rPr>
              <a:t> </a:t>
            </a:r>
            <a:r>
              <a:rPr lang="en-US" sz="4000" dirty="0" err="1">
                <a:solidFill>
                  <a:prstClr val="white"/>
                </a:solidFill>
              </a:rPr>
              <a:t>trụ</a:t>
            </a:r>
            <a:r>
              <a:rPr lang="en-US" sz="4000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10699" y="3120855"/>
            <a:ext cx="6724918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prstClr val="white"/>
                </a:solidFill>
              </a:rPr>
              <a:t>Cốc</a:t>
            </a:r>
            <a:r>
              <a:rPr lang="en-US" sz="4000" dirty="0">
                <a:solidFill>
                  <a:prstClr val="white"/>
                </a:solidFill>
              </a:rPr>
              <a:t> </a:t>
            </a:r>
            <a:r>
              <a:rPr lang="en-US" sz="4000" dirty="0" err="1">
                <a:solidFill>
                  <a:prstClr val="white"/>
                </a:solidFill>
              </a:rPr>
              <a:t>nước</a:t>
            </a:r>
            <a:r>
              <a:rPr lang="en-US" sz="4000" dirty="0">
                <a:solidFill>
                  <a:prstClr val="white"/>
                </a:solidFill>
              </a:rPr>
              <a:t>, </a:t>
            </a:r>
            <a:r>
              <a:rPr lang="en-US" sz="4000" dirty="0" err="1">
                <a:solidFill>
                  <a:prstClr val="white"/>
                </a:solidFill>
              </a:rPr>
              <a:t>hộp</a:t>
            </a:r>
            <a:r>
              <a:rPr lang="en-US" sz="4000" dirty="0">
                <a:solidFill>
                  <a:prstClr val="white"/>
                </a:solidFill>
              </a:rPr>
              <a:t> </a:t>
            </a:r>
            <a:r>
              <a:rPr lang="en-US" sz="4000" dirty="0" err="1">
                <a:solidFill>
                  <a:prstClr val="white"/>
                </a:solidFill>
              </a:rPr>
              <a:t>sữa</a:t>
            </a:r>
            <a:r>
              <a:rPr lang="en-US" sz="4000" dirty="0">
                <a:solidFill>
                  <a:prstClr val="white"/>
                </a:solidFill>
              </a:rPr>
              <a:t>, </a:t>
            </a:r>
            <a:r>
              <a:rPr lang="en-US" sz="4000" dirty="0" err="1">
                <a:solidFill>
                  <a:prstClr val="white"/>
                </a:solidFill>
              </a:rPr>
              <a:t>khúc</a:t>
            </a:r>
            <a:r>
              <a:rPr lang="en-US" sz="4000" dirty="0">
                <a:solidFill>
                  <a:prstClr val="white"/>
                </a:solidFill>
              </a:rPr>
              <a:t> </a:t>
            </a:r>
            <a:r>
              <a:rPr lang="en-US" sz="4000" dirty="0" err="1">
                <a:solidFill>
                  <a:prstClr val="white"/>
                </a:solidFill>
              </a:rPr>
              <a:t>gỗ</a:t>
            </a:r>
            <a:r>
              <a:rPr lang="en-US" sz="4000" dirty="0">
                <a:solidFill>
                  <a:prstClr val="white"/>
                </a:solidFill>
              </a:rPr>
              <a:t>,…</a:t>
            </a:r>
          </a:p>
        </p:txBody>
      </p:sp>
      <p:pic>
        <p:nvPicPr>
          <p:cNvPr id="6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192002" y="4685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5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0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B3E96B8-8937-46F1-8074-FDFE0D1928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5"/>
          <a:stretch/>
        </p:blipFill>
        <p:spPr>
          <a:xfrm>
            <a:off x="0" y="0"/>
            <a:ext cx="12192000" cy="641805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5FDD270-575C-4123-994B-7D3D3B8F3067}"/>
              </a:ext>
            </a:extLst>
          </p:cNvPr>
          <p:cNvGrpSpPr/>
          <p:nvPr/>
        </p:nvGrpSpPr>
        <p:grpSpPr>
          <a:xfrm>
            <a:off x="1998428" y="1502428"/>
            <a:ext cx="8364772" cy="4790015"/>
            <a:chOff x="1939435" y="652233"/>
            <a:chExt cx="8922240" cy="540641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88E3C26-5E03-4425-AFE9-558D6EC4164D}"/>
                </a:ext>
              </a:extLst>
            </p:cNvPr>
            <p:cNvSpPr/>
            <p:nvPr/>
          </p:nvSpPr>
          <p:spPr>
            <a:xfrm>
              <a:off x="2979175" y="4468358"/>
              <a:ext cx="6145160" cy="62475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3BAE315-DED5-4D12-96A7-0A8DEFAB720C}"/>
                </a:ext>
              </a:extLst>
            </p:cNvPr>
            <p:cNvSpPr/>
            <p:nvPr/>
          </p:nvSpPr>
          <p:spPr>
            <a:xfrm>
              <a:off x="2856315" y="3594093"/>
              <a:ext cx="6572819" cy="874265"/>
            </a:xfrm>
            <a:custGeom>
              <a:avLst/>
              <a:gdLst>
                <a:gd name="connsiteX0" fmla="*/ 0 w 3736258"/>
                <a:gd name="connsiteY0" fmla="*/ 0 h 667786"/>
                <a:gd name="connsiteX1" fmla="*/ 3736258 w 3736258"/>
                <a:gd name="connsiteY1" fmla="*/ 0 h 667786"/>
                <a:gd name="connsiteX2" fmla="*/ 3736258 w 3736258"/>
                <a:gd name="connsiteY2" fmla="*/ 667786 h 667786"/>
                <a:gd name="connsiteX3" fmla="*/ 0 w 3736258"/>
                <a:gd name="connsiteY3" fmla="*/ 667786 h 667786"/>
                <a:gd name="connsiteX4" fmla="*/ 0 w 3736258"/>
                <a:gd name="connsiteY4" fmla="*/ 0 h 667786"/>
                <a:gd name="connsiteX0" fmla="*/ 698091 w 4434349"/>
                <a:gd name="connsiteY0" fmla="*/ 0 h 805437"/>
                <a:gd name="connsiteX1" fmla="*/ 4434349 w 4434349"/>
                <a:gd name="connsiteY1" fmla="*/ 0 h 805437"/>
                <a:gd name="connsiteX2" fmla="*/ 4434349 w 4434349"/>
                <a:gd name="connsiteY2" fmla="*/ 667786 h 805437"/>
                <a:gd name="connsiteX3" fmla="*/ 0 w 4434349"/>
                <a:gd name="connsiteY3" fmla="*/ 805437 h 805437"/>
                <a:gd name="connsiteX4" fmla="*/ 698091 w 4434349"/>
                <a:gd name="connsiteY4" fmla="*/ 0 h 805437"/>
                <a:gd name="connsiteX0" fmla="*/ 698091 w 5024285"/>
                <a:gd name="connsiteY0" fmla="*/ 0 h 854599"/>
                <a:gd name="connsiteX1" fmla="*/ 4434349 w 5024285"/>
                <a:gd name="connsiteY1" fmla="*/ 0 h 854599"/>
                <a:gd name="connsiteX2" fmla="*/ 5024285 w 5024285"/>
                <a:gd name="connsiteY2" fmla="*/ 854599 h 854599"/>
                <a:gd name="connsiteX3" fmla="*/ 0 w 5024285"/>
                <a:gd name="connsiteY3" fmla="*/ 805437 h 854599"/>
                <a:gd name="connsiteX4" fmla="*/ 698091 w 5024285"/>
                <a:gd name="connsiteY4" fmla="*/ 0 h 854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24285" h="854599">
                  <a:moveTo>
                    <a:pt x="698091" y="0"/>
                  </a:moveTo>
                  <a:lnTo>
                    <a:pt x="4434349" y="0"/>
                  </a:lnTo>
                  <a:lnTo>
                    <a:pt x="5024285" y="854599"/>
                  </a:lnTo>
                  <a:lnTo>
                    <a:pt x="0" y="805437"/>
                  </a:lnTo>
                  <a:lnTo>
                    <a:pt x="698091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perspectiveRelaxedModerately"/>
              <a:lightRig rig="threePt" dir="t"/>
            </a:scene3d>
            <a:sp3d>
              <a:bevelT w="12700" h="260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0658E00-946E-4717-9B88-BF7502FB69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443" b="89831" l="47595" r="69588">
                          <a14:foregroundMark x1="69759" y1="23729" x2="69759" y2="23729"/>
                          <a14:foregroundMark x1="60309" y1="9443" x2="60309" y2="9443"/>
                          <a14:foregroundMark x1="48797" y1="24939" x2="48625" y2="25908"/>
                          <a14:foregroundMark x1="57904" y1="30751" x2="57560" y2="31477"/>
                          <a14:foregroundMark x1="50344" y1="29298" x2="50344" y2="29298"/>
                          <a14:backgroundMark x1="47423" y1="54964" x2="47423" y2="54964"/>
                          <a14:backgroundMark x1="48969" y1="55932" x2="48969" y2="559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18" r="29327" b="43438"/>
            <a:stretch/>
          </p:blipFill>
          <p:spPr>
            <a:xfrm flipH="1">
              <a:off x="5946093" y="773948"/>
              <a:ext cx="2060119" cy="302994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361416C-BB87-4702-AEE3-92D7A8532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327" b="55448" l="25430" r="44674">
                          <a14:foregroundMark x1="25430" y1="24697" x2="25430" y2="24697"/>
                          <a14:foregroundMark x1="44674" y1="21065" x2="44674" y2="21065"/>
                          <a14:foregroundMark x1="37285" y1="55448" x2="37285" y2="55448"/>
                          <a14:backgroundMark x1="33849" y1="55932" x2="33849" y2="559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28" r="53503" b="41603"/>
            <a:stretch/>
          </p:blipFill>
          <p:spPr>
            <a:xfrm flipH="1">
              <a:off x="3899805" y="773948"/>
              <a:ext cx="1808479" cy="312827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E65E801-CAF8-4728-ADC8-96C604740C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201" b="91525" l="67698" r="97423">
                          <a14:foregroundMark x1="97423" y1="22034" x2="97423" y2="22034"/>
                          <a14:foregroundMark x1="74227" y1="53753" x2="74227" y2="53753"/>
                          <a14:foregroundMark x1="72680" y1="49395" x2="72680" y2="49395"/>
                          <a14:foregroundMark x1="72165" y1="46489" x2="72165" y2="46489"/>
                          <a14:foregroundMark x1="71306" y1="44310" x2="71306" y2="44310"/>
                          <a14:foregroundMark x1="69072" y1="62228" x2="69072" y2="62228"/>
                          <a14:foregroundMark x1="67869" y1="62228" x2="67869" y2="62228"/>
                          <a14:foregroundMark x1="84364" y1="75303" x2="84364" y2="75303"/>
                          <a14:foregroundMark x1="84364" y1="91525" x2="84364" y2="91525"/>
                          <a14:backgroundMark x1="74742" y1="67797" x2="74742" y2="67797"/>
                          <a14:backgroundMark x1="71993" y1="57869" x2="71993" y2="57869"/>
                          <a14:backgroundMark x1="72680" y1="58111" x2="72680" y2="58111"/>
                          <a14:backgroundMark x1="69759" y1="46247" x2="69759" y2="46247"/>
                          <a14:backgroundMark x1="70275" y1="45036" x2="70275" y2="45036"/>
                          <a14:backgroundMark x1="77320" y1="69007" x2="77320" y2="69007"/>
                          <a14:backgroundMark x1="67698" y1="70460" x2="75086" y2="70460"/>
                          <a14:backgroundMark x1="75086" y1="70460" x2="79210" y2="70460"/>
                          <a14:backgroundMark x1="66838" y1="67312" x2="78007" y2="67312"/>
                          <a14:backgroundMark x1="69416" y1="70218" x2="73196" y2="79661"/>
                          <a14:backgroundMark x1="71993" y1="57385" x2="71993" y2="57385"/>
                          <a14:backgroundMark x1="70962" y1="58354" x2="70962" y2="58354"/>
                          <a14:backgroundMark x1="71478" y1="55690" x2="71478" y2="55690"/>
                          <a14:backgroundMark x1="70962" y1="52058" x2="70962" y2="52058"/>
                          <a14:backgroundMark x1="70619" y1="47942" x2="70619" y2="47942"/>
                          <a14:backgroundMark x1="69759" y1="43826" x2="69759" y2="4382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96"/>
            <a:stretch/>
          </p:blipFill>
          <p:spPr>
            <a:xfrm>
              <a:off x="8263283" y="701752"/>
              <a:ext cx="2598392" cy="535689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2E8203D-9919-45CD-B002-A5C00A7667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443" b="91041" l="1375" r="22680">
                          <a14:foregroundMark x1="23024" y1="24697" x2="23024" y2="24697"/>
                          <a14:foregroundMark x1="1546" y1="28571" x2="1546" y2="28571"/>
                          <a14:foregroundMark x1="8763" y1="91041" x2="8763" y2="91041"/>
                          <a14:foregroundMark x1="10481" y1="76029" x2="10481" y2="76029"/>
                          <a14:backgroundMark x1="16667" y1="69492" x2="21821" y2="70702"/>
                          <a14:backgroundMark x1="15292" y1="68281" x2="15292" y2="68281"/>
                          <a14:backgroundMark x1="13918" y1="68039" x2="13918" y2="68039"/>
                          <a14:backgroundMark x1="12887" y1="70944" x2="12887" y2="70944"/>
                          <a14:backgroundMark x1="24399" y1="21308" x2="24399" y2="21308"/>
                          <a14:backgroundMark x1="25258" y1="23002" x2="25258" y2="23002"/>
                          <a14:backgroundMark x1="24914" y1="22518" x2="24914" y2="22518"/>
                          <a14:backgroundMark x1="24570" y1="22518" x2="24570" y2="22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545"/>
            <a:stretch/>
          </p:blipFill>
          <p:spPr>
            <a:xfrm>
              <a:off x="1939435" y="652233"/>
              <a:ext cx="1956620" cy="5356891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EF97B33-B8B4-4950-9D69-F2E846C5ED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3794">
            <a:off x="7471857" y="3174067"/>
            <a:ext cx="1272705" cy="12727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2FF098-012B-443A-9F9B-DA2BA8AC22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30" y="3674605"/>
            <a:ext cx="794571" cy="7945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3FD1AB1-DCB7-40FD-B9C1-F7A343D6A0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42" y="3947318"/>
            <a:ext cx="1327882" cy="10437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D1183A-8E40-4DE4-BE10-269B7DD6FF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4" y="3840341"/>
            <a:ext cx="1035602" cy="57499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AF0A18D-90CF-453B-8E74-40700F8EE06D}"/>
              </a:ext>
            </a:extLst>
          </p:cNvPr>
          <p:cNvGrpSpPr/>
          <p:nvPr/>
        </p:nvGrpSpPr>
        <p:grpSpPr>
          <a:xfrm>
            <a:off x="7115408" y="480425"/>
            <a:ext cx="3409134" cy="1336939"/>
            <a:chOff x="4259211" y="1546966"/>
            <a:chExt cx="3409134" cy="1336939"/>
          </a:xfrm>
        </p:grpSpPr>
        <p:sp>
          <p:nvSpPr>
            <p:cNvPr id="22" name="Thought Bubble: Cloud 21">
              <a:extLst>
                <a:ext uri="{FF2B5EF4-FFF2-40B4-BE49-F238E27FC236}">
                  <a16:creationId xmlns:a16="http://schemas.microsoft.com/office/drawing/2014/main" id="{CD4ED2FF-708A-41D7-B755-7B814A11E119}"/>
                </a:ext>
              </a:extLst>
            </p:cNvPr>
            <p:cNvSpPr/>
            <p:nvPr/>
          </p:nvSpPr>
          <p:spPr>
            <a:xfrm>
              <a:off x="4337054" y="1546966"/>
              <a:ext cx="3253449" cy="1336939"/>
            </a:xfrm>
            <a:prstGeom prst="cloudCallout">
              <a:avLst>
                <a:gd name="adj1" fmla="val 17780"/>
                <a:gd name="adj2" fmla="val 60517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E5810C5-8CD2-4341-B6B4-530FE938EACA}"/>
                </a:ext>
              </a:extLst>
            </p:cNvPr>
            <p:cNvSpPr txBox="1"/>
            <p:nvPr/>
          </p:nvSpPr>
          <p:spPr>
            <a:xfrm>
              <a:off x="4259211" y="1728642"/>
              <a:ext cx="34091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chè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trụ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566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876138" y="2764957"/>
            <a:ext cx="6234053" cy="15696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LUYỆN TẬP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THỰC HÀNH</a:t>
            </a: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35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3414</TotalTime>
  <Words>372</Words>
  <Application>Microsoft Office PowerPoint</Application>
  <PresentationFormat>Widescreen</PresentationFormat>
  <Paragraphs>66</Paragraphs>
  <Slides>16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Arial-Rounded</vt:lpstr>
      <vt:lpstr>Calibri</vt:lpstr>
      <vt:lpstr>Calibri Light</vt:lpstr>
      <vt:lpstr>Times New Roman</vt:lpstr>
      <vt:lpstr>UTM Avo</vt:lpstr>
      <vt:lpstr>1_Office Theme</vt:lpstr>
      <vt:lpstr>Tuần 23 Bài 66: Thực hành lắp ghép,  xếp hình khối –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TA</cp:lastModifiedBy>
  <cp:revision>221</cp:revision>
  <dcterms:created xsi:type="dcterms:W3CDTF">2021-07-12T03:44:38Z</dcterms:created>
  <dcterms:modified xsi:type="dcterms:W3CDTF">2024-02-20T02:27:03Z</dcterms:modified>
</cp:coreProperties>
</file>