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sldIdLst>
    <p:sldId id="257" r:id="rId3"/>
    <p:sldId id="265" r:id="rId4"/>
    <p:sldId id="266" r:id="rId5"/>
    <p:sldId id="276" r:id="rId6"/>
    <p:sldId id="277" r:id="rId7"/>
    <p:sldId id="278" r:id="rId8"/>
    <p:sldId id="279" r:id="rId9"/>
    <p:sldId id="275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70" d="100"/>
          <a:sy n="70" d="100"/>
        </p:scale>
        <p:origin x="-672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MỪNG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CÁC CON ĐẾN VỚI TIẾT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9646" y="5322627"/>
            <a:ext cx="7945329" cy="12798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Có </a:t>
            </a:r>
            <a:r>
              <a:rPr lang="en-US" sz="6000" b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75</a:t>
            </a:r>
            <a:r>
              <a:rPr lang="en-US" sz="600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chiếc ấm</a:t>
            </a:r>
            <a:r>
              <a:rPr lang="en-US" sz="600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6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146" name="Picture 2" descr="D:\CHƯƠNG TRÌNH LỚP 1 MỚI\bài giảng lớp 4\CloudBook 5_files\e08ac37d-06f7-48d4-b4e5-da24a3476c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1" y="163773"/>
            <a:ext cx="11464120" cy="51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374200" y="-64682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374200" y="-64682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374200" y="-64682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13739" y="1588754"/>
            <a:ext cx="2108894" cy="830997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 liền trước 53 là ….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13739" y="1611522"/>
            <a:ext cx="2114301" cy="923330"/>
          </a:xfrm>
          <a:prstGeom prst="rect">
            <a:avLst/>
          </a:prstGeom>
          <a:solidFill>
            <a:srgbClr val="CCFF99"/>
          </a:solidFill>
          <a:ln w="9525">
            <a:solidFill>
              <a:srgbClr val="CCFF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 liền </a:t>
            </a:r>
            <a:r>
              <a:rPr lang="en-US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trước 53 </a:t>
            </a: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 </a:t>
            </a:r>
            <a:r>
              <a:rPr lang="en-US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US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600" b="1" dirty="0">
              <a:latin typeface=".VnAvant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848353" y="1634888"/>
            <a:ext cx="2484704" cy="830997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smtClean="0">
                <a:solidFill>
                  <a:srgbClr val="CC3300"/>
                </a:solidFill>
                <a:latin typeface=".VnAvant" pitchFamily="34" charset="0"/>
              </a:rPr>
              <a:t>Số gồm </a:t>
            </a:r>
            <a:r>
              <a:rPr lang="en-US" sz="2400" b="1">
                <a:solidFill>
                  <a:srgbClr val="CC3300"/>
                </a:solidFill>
                <a:latin typeface=".VnAvant" pitchFamily="34" charset="0"/>
              </a:rPr>
              <a:t>6</a:t>
            </a:r>
            <a:r>
              <a:rPr lang="en-US" sz="2400" b="1" smtClean="0">
                <a:solidFill>
                  <a:srgbClr val="CC3300"/>
                </a:solidFill>
                <a:latin typeface=".VnAvant" pitchFamily="34" charset="0"/>
              </a:rPr>
              <a:t>0 và 4 là…</a:t>
            </a:r>
            <a:endParaRPr lang="en-US" sz="2400" b="1" dirty="0">
              <a:solidFill>
                <a:srgbClr val="CC3300"/>
              </a:solidFill>
              <a:latin typeface=".VnAvant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843654" y="1610657"/>
            <a:ext cx="2453973" cy="846386"/>
          </a:xfrm>
          <a:prstGeom prst="rect">
            <a:avLst/>
          </a:prstGeom>
          <a:solidFill>
            <a:srgbClr val="CCFF99"/>
          </a:solidFill>
          <a:ln w="9525">
            <a:solidFill>
              <a:srgbClr val="CCFF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Số gồm </a:t>
            </a:r>
            <a:r>
              <a:rPr lang="en-US" sz="2400" b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60 và </a:t>
            </a:r>
            <a:r>
              <a:rPr lang="en-US" sz="24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400" b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là 64</a:t>
            </a:r>
            <a:endParaRPr lang="en-US" sz="2400" b="1" dirty="0" smtClean="0">
              <a:latin typeface=".VnAvant" pitchFamily="34" charset="0"/>
            </a:endParaRPr>
          </a:p>
          <a:p>
            <a:pPr algn="ctr"/>
            <a:endParaRPr lang="en-US" sz="100" b="1" dirty="0">
              <a:latin typeface=".VnAvant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44940" y="1670193"/>
            <a:ext cx="2174742" cy="830997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.VnAvant" pitchFamily="34" charset="0"/>
              </a:rPr>
              <a:t>43 là số có … chữ số</a:t>
            </a:r>
            <a:endParaRPr lang="en-US" sz="24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697915" y="1646534"/>
            <a:ext cx="2121767" cy="830997"/>
          </a:xfrm>
          <a:prstGeom prst="rect">
            <a:avLst/>
          </a:prstGeom>
          <a:solidFill>
            <a:srgbClr val="CCFF99"/>
          </a:solidFill>
          <a:ln w="9525">
            <a:solidFill>
              <a:srgbClr val="CCFF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smtClean="0">
                <a:solidFill>
                  <a:srgbClr val="C00000"/>
                </a:solidFill>
                <a:latin typeface=".VnAvant" pitchFamily="34" charset="0"/>
              </a:rPr>
              <a:t>43 </a:t>
            </a:r>
            <a:r>
              <a:rPr lang="en-US" sz="2400" b="1">
                <a:solidFill>
                  <a:srgbClr val="C00000"/>
                </a:solidFill>
                <a:latin typeface=".VnAvant" pitchFamily="34" charset="0"/>
              </a:rPr>
              <a:t>là số có </a:t>
            </a:r>
            <a:r>
              <a:rPr lang="en-US" sz="2400" b="1" smtClean="0">
                <a:solidFill>
                  <a:srgbClr val="C00000"/>
                </a:solidFill>
                <a:latin typeface=".VnAvant" pitchFamily="34" charset="0"/>
              </a:rPr>
              <a:t>hai </a:t>
            </a:r>
            <a:r>
              <a:rPr lang="en-US" sz="2400" b="1">
                <a:solidFill>
                  <a:srgbClr val="C00000"/>
                </a:solidFill>
                <a:latin typeface=".VnAvant" pitchFamily="34" charset="0"/>
              </a:rPr>
              <a:t>chữ số</a:t>
            </a:r>
            <a:endParaRPr lang="en-US" sz="24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86464" y="4053512"/>
            <a:ext cx="2196013" cy="830997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 liền sau 69 là …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786464" y="4053511"/>
            <a:ext cx="2360894" cy="830997"/>
          </a:xfrm>
          <a:prstGeom prst="rect">
            <a:avLst/>
          </a:prstGeom>
          <a:solidFill>
            <a:srgbClr val="CCFF99"/>
          </a:solidFill>
          <a:ln w="9525">
            <a:solidFill>
              <a:srgbClr val="CCFF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 liền sau </a:t>
            </a:r>
            <a:r>
              <a:rPr lang="en-US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69 </a:t>
            </a: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 </a:t>
            </a:r>
            <a:r>
              <a:rPr lang="en-US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1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803804" y="1588754"/>
            <a:ext cx="2573802" cy="1664216"/>
          </a:xfrm>
          <a:prstGeom prst="rect">
            <a:avLst/>
          </a:prstGeom>
          <a:solidFill>
            <a:srgbClr val="0F7311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7" name="Picture 22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908070" y="1547316"/>
            <a:ext cx="2543330" cy="1683231"/>
          </a:xfrm>
          <a:prstGeom prst="rect">
            <a:avLst/>
          </a:prstGeom>
          <a:solidFill>
            <a:srgbClr val="FFB601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8" name="Picture 23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7568690" y="1562744"/>
            <a:ext cx="2413787" cy="165237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2855253" y="1098176"/>
            <a:ext cx="590550" cy="457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000" dirty="0">
                <a:latin typeface=".VnTifani HeavyH" pitchFamily="34" charset="0"/>
              </a:rPr>
              <a:t>1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5602874" y="1111428"/>
            <a:ext cx="684213" cy="457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000" dirty="0">
                <a:latin typeface=".VnTifani HeavyH" pitchFamily="34" charset="0"/>
              </a:rPr>
              <a:t>2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8319974" y="1090116"/>
            <a:ext cx="652463" cy="457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000" dirty="0">
                <a:latin typeface=".VnTifani HeavyH" pitchFamily="34" charset="0"/>
              </a:rPr>
              <a:t>3</a:t>
            </a:r>
          </a:p>
        </p:txBody>
      </p:sp>
      <p:pic>
        <p:nvPicPr>
          <p:cNvPr id="22" name="Picture 33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7644940" y="3980889"/>
            <a:ext cx="2447830" cy="163902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8406080" y="3427744"/>
            <a:ext cx="652463" cy="457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000" dirty="0">
                <a:latin typeface=".VnTifani HeavyH" pitchFamily="34" charset="0"/>
              </a:rPr>
              <a:t>6</a:t>
            </a:r>
          </a:p>
        </p:txBody>
      </p:sp>
      <p:sp>
        <p:nvSpPr>
          <p:cNvPr id="24" name="WordArt 41"/>
          <p:cNvSpPr>
            <a:spLocks noChangeArrowheads="1" noChangeShapeType="1" noTextEdit="1"/>
          </p:cNvSpPr>
          <p:nvPr/>
        </p:nvSpPr>
        <p:spPr bwMode="auto">
          <a:xfrm>
            <a:off x="5674862" y="113291"/>
            <a:ext cx="3862337" cy="956691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spc="-360" smtClean="0">
                <a:ln w="762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Ô cửa </a:t>
            </a:r>
            <a:r>
              <a:rPr lang="en-US" sz="3600" kern="10" spc="-360" dirty="0" err="1">
                <a:ln w="762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bí</a:t>
            </a:r>
            <a:r>
              <a:rPr lang="en-US" sz="3600" kern="10" spc="-360" dirty="0">
                <a:ln w="762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762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mật</a:t>
            </a:r>
            <a:endParaRPr lang="en-US" sz="3600" kern="10" spc="-360" dirty="0">
              <a:ln w="76200">
                <a:solidFill>
                  <a:srgbClr val="FF33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5" name="WordArt 4"/>
          <p:cNvSpPr>
            <a:spLocks noChangeArrowheads="1" noChangeShapeType="1" noTextEdit="1"/>
          </p:cNvSpPr>
          <p:nvPr/>
        </p:nvSpPr>
        <p:spPr bwMode="auto">
          <a:xfrm>
            <a:off x="2824122" y="360450"/>
            <a:ext cx="2482212" cy="722411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76200">
                  <a:solidFill>
                    <a:srgbClr val="0F7311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Trò chơi:</a:t>
            </a:r>
            <a:endParaRPr lang="en-US" sz="3600" kern="10">
              <a:ln w="76200">
                <a:solidFill>
                  <a:srgbClr val="0F7311"/>
                </a:solidFill>
                <a:round/>
                <a:headEnd/>
                <a:tailEnd/>
              </a:ln>
              <a:solidFill>
                <a:srgbClr val="00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2010749" y="4001757"/>
            <a:ext cx="2520279" cy="830997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Số gồm 40 và 5 là ….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2010749" y="4009349"/>
            <a:ext cx="2578060" cy="830997"/>
          </a:xfrm>
          <a:prstGeom prst="rect">
            <a:avLst/>
          </a:prstGeom>
          <a:solidFill>
            <a:srgbClr val="CCFF99"/>
          </a:solidFill>
          <a:ln w="9525">
            <a:solidFill>
              <a:srgbClr val="CCFF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Số </a:t>
            </a:r>
            <a:r>
              <a:rPr lang="en-US" sz="2400" b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gồm 40 và 5 là 45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33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2010749" y="3835255"/>
            <a:ext cx="2664296" cy="167811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2941955" y="3405223"/>
            <a:ext cx="652463" cy="457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000" dirty="0">
                <a:latin typeface=".VnTifani HeavyH" pitchFamily="34" charset="0"/>
              </a:rPr>
              <a:t>4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843654" y="4053513"/>
            <a:ext cx="2573802" cy="830997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Số gồm </a:t>
            </a:r>
            <a:r>
              <a:rPr lang="en-US" sz="24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400" b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0 và 7 là …</a:t>
            </a:r>
            <a:endParaRPr lang="en-US" sz="24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4786089" y="4015585"/>
            <a:ext cx="2569102" cy="830997"/>
          </a:xfrm>
          <a:prstGeom prst="rect">
            <a:avLst/>
          </a:prstGeom>
          <a:solidFill>
            <a:srgbClr val="CCFF99"/>
          </a:solidFill>
          <a:ln w="9525">
            <a:solidFill>
              <a:srgbClr val="CCFF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Số gồm </a:t>
            </a:r>
            <a:r>
              <a:rPr lang="en-US" sz="2400" b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50 và 7 là 57</a:t>
            </a:r>
            <a:endParaRPr lang="en-US" sz="24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3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803804" y="3883497"/>
            <a:ext cx="2573802" cy="166478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5653749" y="3432044"/>
            <a:ext cx="652463" cy="457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000" dirty="0">
                <a:latin typeface=".VnTifani HeavyH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9" grpId="0" animBg="1"/>
      <p:bldP spid="20" grpId="0" animBg="1"/>
      <p:bldP spid="21" grpId="0" animBg="1"/>
      <p:bldP spid="23" grpId="0" animBg="1"/>
      <p:bldP spid="27" grpId="0" animBg="1"/>
      <p:bldP spid="29" grpId="0" animBg="1"/>
      <p:bldP spid="3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6364" y="183659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 số có 2 chữ số</a:t>
            </a:r>
            <a:b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(Từ 71 đến 99)</a:t>
            </a:r>
            <a:endParaRPr 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am Thi Minh Phuong\Desktop\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" y="0"/>
            <a:ext cx="11191164" cy="372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ham Thi Minh Phuong\Desktop\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83" y="3725840"/>
            <a:ext cx="4367284" cy="27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3313" y="4299045"/>
            <a:ext cx="2633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b</a:t>
            </a:r>
            <a:r>
              <a:rPr lang="en-US" sz="3600" b="1" smtClean="0">
                <a:solidFill>
                  <a:srgbClr val="002060"/>
                </a:solidFill>
              </a:rPr>
              <a:t>ảy mươi ba</a:t>
            </a:r>
            <a:endParaRPr lang="vi-VN" sz="3600" b="1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8531" y="506331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73</a:t>
            </a:r>
            <a:endParaRPr lang="vi-VN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ham Thi Minh Phuong\Desktop\T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559558"/>
            <a:ext cx="3725839" cy="29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ham Thi Minh Phuong\Desktop\t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4" y="559558"/>
            <a:ext cx="3903260" cy="29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ham Thi Minh Phuong\Desktop\t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96" y="559558"/>
            <a:ext cx="3712191" cy="29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977" y="4128025"/>
            <a:ext cx="2547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bảy mươi bảy</a:t>
            </a:r>
            <a:endParaRPr lang="vi-VN" sz="3200" b="1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4767" y="476160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77</a:t>
            </a:r>
            <a:endParaRPr lang="vi-VN" sz="3200" b="1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8609" y="4116649"/>
            <a:ext cx="2589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tám mươi sáu</a:t>
            </a:r>
            <a:endParaRPr lang="vi-VN" sz="3200" b="1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4399" y="475023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86</a:t>
            </a:r>
            <a:endParaRPr lang="vi-VN" sz="3200" b="1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1121" y="4062057"/>
            <a:ext cx="2451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chín mươi tư</a:t>
            </a:r>
            <a:endParaRPr lang="vi-VN" sz="3200" b="1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86911" y="469563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94</a:t>
            </a:r>
            <a:endParaRPr lang="vi-VN" sz="32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5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695" y="2259673"/>
            <a:ext cx="33709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smtClean="0">
                <a:solidFill>
                  <a:srgbClr val="C00000"/>
                </a:solidFill>
              </a:rPr>
              <a:t>Tổ 1:</a:t>
            </a:r>
          </a:p>
          <a:p>
            <a:r>
              <a:rPr lang="en-US" sz="2800" b="1" smtClean="0">
                <a:solidFill>
                  <a:srgbClr val="002060"/>
                </a:solidFill>
              </a:rPr>
              <a:t>Đếm que tính rồi viết các số từ 70 đến 79</a:t>
            </a:r>
            <a:endParaRPr lang="vi-VN" sz="2800" b="1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8352" y="2246741"/>
            <a:ext cx="3466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>
                <a:solidFill>
                  <a:srgbClr val="C00000"/>
                </a:solidFill>
              </a:rPr>
              <a:t>Tổ </a:t>
            </a:r>
            <a:r>
              <a:rPr lang="en-US" sz="2800" b="1" u="sng" smtClean="0">
                <a:solidFill>
                  <a:srgbClr val="C00000"/>
                </a:solidFill>
              </a:rPr>
              <a:t>2:</a:t>
            </a:r>
            <a:endParaRPr lang="en-US" sz="2800" b="1" u="sng">
              <a:solidFill>
                <a:srgbClr val="C00000"/>
              </a:solidFill>
            </a:endParaRPr>
          </a:p>
          <a:p>
            <a:r>
              <a:rPr lang="en-US" sz="2800" b="1">
                <a:solidFill>
                  <a:srgbClr val="002060"/>
                </a:solidFill>
              </a:rPr>
              <a:t>Đếm que tính </a:t>
            </a:r>
            <a:r>
              <a:rPr lang="en-US" sz="2800" b="1" smtClean="0">
                <a:solidFill>
                  <a:srgbClr val="002060"/>
                </a:solidFill>
              </a:rPr>
              <a:t>rồi </a:t>
            </a:r>
            <a:r>
              <a:rPr lang="en-US" sz="2800" b="1">
                <a:solidFill>
                  <a:srgbClr val="002060"/>
                </a:solidFill>
              </a:rPr>
              <a:t>viết các số từ </a:t>
            </a:r>
            <a:r>
              <a:rPr lang="en-US" sz="2800" b="1" smtClean="0">
                <a:solidFill>
                  <a:srgbClr val="002060"/>
                </a:solidFill>
              </a:rPr>
              <a:t>80 </a:t>
            </a:r>
            <a:r>
              <a:rPr lang="en-US" sz="2800" b="1">
                <a:solidFill>
                  <a:srgbClr val="002060"/>
                </a:solidFill>
              </a:rPr>
              <a:t>đến </a:t>
            </a:r>
            <a:r>
              <a:rPr lang="en-US" sz="2800" b="1" smtClean="0">
                <a:solidFill>
                  <a:srgbClr val="002060"/>
                </a:solidFill>
              </a:rPr>
              <a:t>89</a:t>
            </a:r>
            <a:endParaRPr lang="vi-VN" sz="2800" b="1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93288" y="2220161"/>
            <a:ext cx="34710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>
                <a:solidFill>
                  <a:srgbClr val="C00000"/>
                </a:solidFill>
              </a:rPr>
              <a:t>Tổ </a:t>
            </a:r>
            <a:r>
              <a:rPr lang="en-US" sz="2800" b="1" u="sng" smtClean="0">
                <a:solidFill>
                  <a:srgbClr val="C00000"/>
                </a:solidFill>
              </a:rPr>
              <a:t>3:</a:t>
            </a:r>
            <a:endParaRPr lang="en-US" sz="2800" b="1" u="sng">
              <a:solidFill>
                <a:srgbClr val="C00000"/>
              </a:solidFill>
            </a:endParaRPr>
          </a:p>
          <a:p>
            <a:r>
              <a:rPr lang="en-US" sz="2800" b="1">
                <a:solidFill>
                  <a:srgbClr val="002060"/>
                </a:solidFill>
              </a:rPr>
              <a:t>Đếm que tính </a:t>
            </a:r>
            <a:r>
              <a:rPr lang="en-US" sz="2800" b="1" smtClean="0">
                <a:solidFill>
                  <a:srgbClr val="002060"/>
                </a:solidFill>
              </a:rPr>
              <a:t>rồi </a:t>
            </a:r>
            <a:r>
              <a:rPr lang="en-US" sz="2800" b="1">
                <a:solidFill>
                  <a:srgbClr val="002060"/>
                </a:solidFill>
              </a:rPr>
              <a:t>viết các số từ </a:t>
            </a:r>
            <a:r>
              <a:rPr lang="en-US" sz="2800" b="1" smtClean="0">
                <a:solidFill>
                  <a:srgbClr val="002060"/>
                </a:solidFill>
              </a:rPr>
              <a:t>90 </a:t>
            </a:r>
            <a:r>
              <a:rPr lang="en-US" sz="2800" b="1">
                <a:solidFill>
                  <a:srgbClr val="002060"/>
                </a:solidFill>
              </a:rPr>
              <a:t>đến </a:t>
            </a:r>
            <a:r>
              <a:rPr lang="en-US" sz="2800" b="1" smtClean="0">
                <a:solidFill>
                  <a:srgbClr val="002060"/>
                </a:solidFill>
              </a:rPr>
              <a:t>99</a:t>
            </a:r>
            <a:endParaRPr lang="vi-VN" sz="2800" b="1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9486" y="668741"/>
            <a:ext cx="473577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Luyện tập – Thực hành</a:t>
            </a:r>
            <a:endParaRPr lang="vi-VN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9486" y="395786"/>
            <a:ext cx="474942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Luyện tập – Thực hành</a:t>
            </a:r>
            <a:endParaRPr lang="vi-VN" sz="3600" b="1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6336" y="1300915"/>
            <a:ext cx="3487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Bài 1:  Viết các số</a:t>
            </a:r>
            <a:endParaRPr lang="vi-VN" sz="3600" b="1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4341" y="2224573"/>
            <a:ext cx="8284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a)</a:t>
            </a:r>
            <a:r>
              <a:rPr lang="en-US" sz="3600" b="1" smtClean="0">
                <a:solidFill>
                  <a:srgbClr val="C00000"/>
                </a:solidFill>
              </a:rPr>
              <a:t>  70 , 71 , 72 , 73 , 74 , 75 , 76 , 77, 78 , 79</a:t>
            </a:r>
            <a:endParaRPr lang="vi-VN" sz="3600" b="1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0678" y="3138973"/>
            <a:ext cx="830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b) </a:t>
            </a:r>
            <a:r>
              <a:rPr lang="en-US" sz="3600" b="1" smtClean="0">
                <a:solidFill>
                  <a:srgbClr val="C00000"/>
                </a:solidFill>
              </a:rPr>
              <a:t>80 , 81 , 82 , 83 , 84 , 85 , 86 , 87, 88 , 89 </a:t>
            </a:r>
            <a:endParaRPr lang="vi-VN" sz="3600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0678" y="4053374"/>
            <a:ext cx="8146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c)</a:t>
            </a:r>
            <a:r>
              <a:rPr lang="en-US" sz="3600" b="1" smtClean="0">
                <a:solidFill>
                  <a:srgbClr val="C00000"/>
                </a:solidFill>
              </a:rPr>
              <a:t> 90 , 91 , 92 , 93 , 94 , 95 , 96 , 97, 98 , 99</a:t>
            </a:r>
            <a:endParaRPr lang="vi-VN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CHƯƠNG TRÌNH LỚP 1 MỚI\bài giảng lớp 4\CloudBook 3_files\67f5c9fe-b0df-4e0d-8eac-f7c77f0997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954"/>
            <a:ext cx="12192000" cy="69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s 9"/>
          <p:cNvSpPr/>
          <p:nvPr/>
        </p:nvSpPr>
        <p:spPr>
          <a:xfrm>
            <a:off x="3589361" y="2088107"/>
            <a:ext cx="736979" cy="109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72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s 9"/>
          <p:cNvSpPr/>
          <p:nvPr/>
        </p:nvSpPr>
        <p:spPr>
          <a:xfrm>
            <a:off x="2852382" y="2088107"/>
            <a:ext cx="736979" cy="109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71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s 9"/>
          <p:cNvSpPr/>
          <p:nvPr/>
        </p:nvSpPr>
        <p:spPr>
          <a:xfrm>
            <a:off x="4940489" y="2088106"/>
            <a:ext cx="736979" cy="109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74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5677468" y="2088107"/>
            <a:ext cx="736979" cy="109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75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ectangles 9"/>
          <p:cNvSpPr/>
          <p:nvPr/>
        </p:nvSpPr>
        <p:spPr>
          <a:xfrm>
            <a:off x="7069540" y="2115401"/>
            <a:ext cx="736979" cy="109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77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ectangles 9"/>
          <p:cNvSpPr/>
          <p:nvPr/>
        </p:nvSpPr>
        <p:spPr>
          <a:xfrm>
            <a:off x="8461611" y="2129047"/>
            <a:ext cx="736979" cy="109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79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Rectangles 9"/>
          <p:cNvSpPr/>
          <p:nvPr/>
        </p:nvSpPr>
        <p:spPr>
          <a:xfrm>
            <a:off x="2852383" y="4913188"/>
            <a:ext cx="736979" cy="109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91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Rectangles 9"/>
          <p:cNvSpPr/>
          <p:nvPr/>
        </p:nvSpPr>
        <p:spPr>
          <a:xfrm>
            <a:off x="8830100" y="3575709"/>
            <a:ext cx="736979" cy="109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89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ectangles 9"/>
          <p:cNvSpPr/>
          <p:nvPr/>
        </p:nvSpPr>
        <p:spPr>
          <a:xfrm>
            <a:off x="2483892" y="3548408"/>
            <a:ext cx="736979" cy="109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80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Rectangles 9"/>
          <p:cNvSpPr/>
          <p:nvPr/>
        </p:nvSpPr>
        <p:spPr>
          <a:xfrm>
            <a:off x="6701050" y="3548402"/>
            <a:ext cx="736979" cy="109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86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Rectangles 9"/>
          <p:cNvSpPr/>
          <p:nvPr/>
        </p:nvSpPr>
        <p:spPr>
          <a:xfrm>
            <a:off x="7438029" y="3562061"/>
            <a:ext cx="736979" cy="109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87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Rectangles 9"/>
          <p:cNvSpPr/>
          <p:nvPr/>
        </p:nvSpPr>
        <p:spPr>
          <a:xfrm>
            <a:off x="4203510" y="4913188"/>
            <a:ext cx="736979" cy="109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93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Rectangles 9"/>
          <p:cNvSpPr/>
          <p:nvPr/>
        </p:nvSpPr>
        <p:spPr>
          <a:xfrm>
            <a:off x="4970060" y="4913188"/>
            <a:ext cx="736979" cy="109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94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Rectangles 9"/>
          <p:cNvSpPr/>
          <p:nvPr/>
        </p:nvSpPr>
        <p:spPr>
          <a:xfrm>
            <a:off x="5727510" y="4913187"/>
            <a:ext cx="736979" cy="109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95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Rectangles 9"/>
          <p:cNvSpPr/>
          <p:nvPr/>
        </p:nvSpPr>
        <p:spPr>
          <a:xfrm>
            <a:off x="7069539" y="4926829"/>
            <a:ext cx="736979" cy="109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97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Rectangles 9"/>
          <p:cNvSpPr/>
          <p:nvPr/>
        </p:nvSpPr>
        <p:spPr>
          <a:xfrm>
            <a:off x="7806519" y="4929105"/>
            <a:ext cx="736979" cy="109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98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Rectangles 9"/>
          <p:cNvSpPr/>
          <p:nvPr/>
        </p:nvSpPr>
        <p:spPr>
          <a:xfrm>
            <a:off x="3905534" y="3591619"/>
            <a:ext cx="736979" cy="109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82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Rectangles 9"/>
          <p:cNvSpPr/>
          <p:nvPr/>
        </p:nvSpPr>
        <p:spPr>
          <a:xfrm>
            <a:off x="5361296" y="3575708"/>
            <a:ext cx="736979" cy="109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84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3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  <p:bldP spid="12" grpId="1" animBg="1"/>
      <p:bldP spid="12" grpId="2" animBg="1"/>
      <p:bldP spid="13" grpId="1" animBg="1"/>
      <p:bldP spid="13" grpId="2" animBg="1"/>
      <p:bldP spid="14" grpId="1" animBg="1"/>
      <p:bldP spid="14" grpId="2" animBg="1"/>
      <p:bldP spid="17" grpId="1" animBg="1"/>
      <p:bldP spid="17" grpId="2" animBg="1"/>
      <p:bldP spid="20" grpId="1" animBg="1"/>
      <p:bldP spid="20" grpId="2" animBg="1"/>
      <p:bldP spid="21" grpId="1" animBg="1"/>
      <p:bldP spid="21" grpId="2" animBg="1"/>
      <p:bldP spid="25" grpId="1" animBg="1"/>
      <p:bldP spid="25" grpId="2" animBg="1"/>
      <p:bldP spid="26" grpId="1" animBg="1"/>
      <p:bldP spid="26" grpId="2" animBg="1"/>
      <p:bldP spid="27" grpId="1" animBg="1"/>
      <p:bldP spid="27" grpId="2" animBg="1"/>
      <p:bldP spid="28" grpId="1" animBg="1"/>
      <p:bldP spid="28" grpId="2" animBg="1"/>
      <p:bldP spid="29" grpId="1" animBg="1"/>
      <p:bldP spid="29" grpId="2" animBg="1"/>
      <p:bldP spid="30" grpId="1" animBg="1"/>
      <p:bldP spid="30" grpId="2" animBg="1"/>
      <p:bldP spid="31" grpId="1" animBg="1"/>
      <p:bldP spid="31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41696" y="4053385"/>
            <a:ext cx="10372297" cy="235503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Có </a:t>
            </a:r>
            <a:r>
              <a:rPr lang="en-US" sz="6600" b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76</a:t>
            </a:r>
            <a:r>
              <a:rPr lang="en-US" sz="660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quả </a:t>
            </a:r>
            <a:r>
              <a:rPr lang="en-US" sz="660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chanh</a:t>
            </a:r>
            <a:r>
              <a:rPr lang="en-US" sz="660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6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122" name="Picture 2" descr="D:\CHƯƠNG TRÌNH LỚP 1 MỚI\bài giảng lớp 4\CloudBook  4_files\de3d0daf-1fe3-48c5-ad33-262936e7a3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" y="120864"/>
            <a:ext cx="12302665" cy="405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272</Words>
  <Application>Microsoft Office PowerPoint</Application>
  <PresentationFormat>Custom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3_Office Theme</vt:lpstr>
      <vt:lpstr>CHÀO MỪNG CÁC CON ĐẾN VỚI TIẾT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MNNM</dc:creator>
  <cp:lastModifiedBy>Pham Thi Minh Phuong</cp:lastModifiedBy>
  <cp:revision>38</cp:revision>
  <dcterms:created xsi:type="dcterms:W3CDTF">2020-10-05T05:01:48Z</dcterms:created>
  <dcterms:modified xsi:type="dcterms:W3CDTF">2021-01-27T08:14:45Z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