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8" r:id="rId2"/>
    <p:sldId id="289" r:id="rId3"/>
    <p:sldId id="279" r:id="rId4"/>
    <p:sldId id="297" r:id="rId5"/>
    <p:sldId id="257" r:id="rId6"/>
    <p:sldId id="259" r:id="rId7"/>
    <p:sldId id="260" r:id="rId8"/>
    <p:sldId id="261" r:id="rId9"/>
    <p:sldId id="294" r:id="rId10"/>
    <p:sldId id="280" r:id="rId11"/>
    <p:sldId id="300" r:id="rId12"/>
    <p:sldId id="298" r:id="rId13"/>
    <p:sldId id="295" r:id="rId14"/>
    <p:sldId id="290" r:id="rId15"/>
    <p:sldId id="281" r:id="rId16"/>
    <p:sldId id="299" r:id="rId17"/>
    <p:sldId id="272" r:id="rId18"/>
    <p:sldId id="287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3B8176-08C7-445C-B806-ACD93D6E51CF}">
          <p14:sldIdLst>
            <p14:sldId id="288"/>
            <p14:sldId id="289"/>
            <p14:sldId id="279"/>
            <p14:sldId id="297"/>
            <p14:sldId id="257"/>
            <p14:sldId id="259"/>
            <p14:sldId id="260"/>
            <p14:sldId id="261"/>
            <p14:sldId id="294"/>
            <p14:sldId id="280"/>
            <p14:sldId id="300"/>
            <p14:sldId id="298"/>
            <p14:sldId id="295"/>
            <p14:sldId id="290"/>
            <p14:sldId id="281"/>
            <p14:sldId id="299"/>
            <p14:sldId id="272"/>
            <p14:sldId id="287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5840" autoAdjust="0"/>
  </p:normalViewPr>
  <p:slideViewPr>
    <p:cSldViewPr>
      <p:cViewPr>
        <p:scale>
          <a:sx n="70" d="100"/>
          <a:sy n="70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881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199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002060"/>
                </a:solidFill>
              </a:rPr>
              <a:t>Thứ hai ngày 8 tháng 3 năm 2021</a:t>
            </a:r>
          </a:p>
          <a:p>
            <a:pPr algn="ctr"/>
            <a:r>
              <a:rPr lang="vi-VN" sz="2800" u="sng" smtClean="0">
                <a:solidFill>
                  <a:srgbClr val="002060"/>
                </a:solidFill>
              </a:rPr>
              <a:t>Tiếng Việt</a:t>
            </a:r>
            <a:endParaRPr lang="vi-VN" sz="2800" u="sng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ham Thi Minh Phuong\Desktop\t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0"/>
            <a:ext cx="9067800" cy="69342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1393372" y="2971800"/>
            <a:ext cx="990600" cy="1905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64229" y="2971800"/>
            <a:ext cx="3886200" cy="1981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950029" y="2819400"/>
            <a:ext cx="2514600" cy="2057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674429" y="2895600"/>
            <a:ext cx="990600" cy="228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8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am Thi Minh Phuong\Desktop\t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800600" y="2743200"/>
            <a:ext cx="1143000" cy="1524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876800" y="2438400"/>
            <a:ext cx="99060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876800" y="3505200"/>
            <a:ext cx="1066800" cy="1219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3919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352800" y="304800"/>
            <a:ext cx="1995488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smtClean="0">
                <a:solidFill>
                  <a:srgbClr val="FF0000"/>
                </a:solidFill>
                <a:latin typeface="UTM Avo"/>
              </a:rPr>
              <a:t>Tập đọc</a:t>
            </a:r>
          </a:p>
        </p:txBody>
      </p:sp>
      <p:pic>
        <p:nvPicPr>
          <p:cNvPr id="5123" name="Picture 3" descr="C:\Users\Pham Thi Minh Phuong\Desktop\t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949325"/>
            <a:ext cx="6400800" cy="606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6123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ham Thi Minh Phuong\Desktop\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730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1066800" y="2971792"/>
            <a:ext cx="22156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sáng bừng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4582878" y="2971792"/>
            <a:ext cx="25587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quả cà chua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0" y="54114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smtClean="0">
                <a:solidFill>
                  <a:srgbClr val="FF0000"/>
                </a:solidFill>
                <a:latin typeface=".VnAvant" pitchFamily="34" charset="0"/>
              </a:rPr>
              <a:t>Luyện đọc từ khó</a:t>
            </a:r>
            <a:endParaRPr lang="en-US" altLang="en-US" sz="3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057814" y="2057400"/>
            <a:ext cx="33617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lòe loẹt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506678" y="2057400"/>
            <a:ext cx="3581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đỏ choen choét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990600" y="3947815"/>
            <a:ext cx="18838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xem xiếc</a:t>
            </a:r>
            <a:endParaRPr lang="en-US" altLang="en-US" sz="30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506678" y="3947815"/>
            <a:ext cx="35974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nhoẻn miệng cười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ham Thi Minh Phuong\Desktop\đ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018314" y="1175658"/>
            <a:ext cx="60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39542" y="1175658"/>
            <a:ext cx="60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75514" y="2013858"/>
            <a:ext cx="60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61114" y="3603170"/>
            <a:ext cx="60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420415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ham Thi Minh Phuong\Desktop\t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0828" y="2391802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đỏ choen choét</a:t>
            </a:r>
            <a:endParaRPr lang="vi-VN" sz="3200" b="1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2375472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quả cà chua</a:t>
            </a:r>
            <a:endParaRPr lang="vi-VN" sz="3200" b="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8484" y="4029239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lòe loẹt</a:t>
            </a:r>
            <a:endParaRPr lang="vi-VN" sz="32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9370" y="4049484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thân thiện</a:t>
            </a:r>
            <a:endParaRPr lang="vi-VN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1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ham Thi Minh Phuong\Desktop\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5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413670" y="930166"/>
            <a:ext cx="3238500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 smtClean="0">
                <a:solidFill>
                  <a:srgbClr val="000000"/>
                </a:solidFill>
                <a:latin typeface="HP001 4 hàng" pitchFamily="34" charset="-93"/>
              </a:rPr>
              <a:t>φ</a:t>
            </a:r>
            <a:r>
              <a:rPr lang="el-GR" sz="8800" b="1" smtClean="0">
                <a:solidFill>
                  <a:srgbClr val="000000"/>
                </a:solidFill>
                <a:latin typeface="HP001 4 hàng" pitchFamily="34" charset="-93"/>
              </a:rPr>
              <a:t>ϊ</a:t>
            </a:r>
            <a:r>
              <a:rPr lang="vi-VN" sz="8800" b="1" smtClean="0">
                <a:solidFill>
                  <a:srgbClr val="000000"/>
                </a:solidFill>
                <a:latin typeface="HP001 4 hàng" pitchFamily="34" charset="-93"/>
              </a:rPr>
              <a:t>n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00853" y="2717909"/>
            <a:ext cx="246209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 smtClean="0">
                <a:solidFill>
                  <a:srgbClr val="000000"/>
                </a:solidFill>
                <a:latin typeface="HP001 4 hàng" pitchFamily="34" charset="-93"/>
              </a:rPr>
              <a:t>φϊ</a:t>
            </a:r>
            <a:r>
              <a:rPr lang="vi-VN" sz="8800" b="1" smtClean="0">
                <a:solidFill>
                  <a:srgbClr val="000000"/>
                </a:solidFill>
                <a:latin typeface="HP001 4 hàng" pitchFamily="34" charset="-93"/>
              </a:rPr>
              <a:t>t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697541" y="928414"/>
            <a:ext cx="567505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nh</a:t>
            </a:r>
            <a:r>
              <a:rPr lang="el-GR" sz="9000" b="1" smtClean="0">
                <a:latin typeface="HP001 4 hàng" pitchFamily="34" charset="-93"/>
                <a:ea typeface="HP001 4H"/>
              </a:rPr>
              <a:t>φϗ</a:t>
            </a:r>
            <a:r>
              <a:rPr lang="en-US" sz="9000" b="1" smtClean="0">
                <a:latin typeface="HP001 4 hàng" pitchFamily="34" charset="-93"/>
                <a:ea typeface="HP001 4H"/>
              </a:rPr>
              <a:t>n cưƟ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691382" y="2743200"/>
            <a:ext cx="42334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kh</a:t>
            </a:r>
            <a:r>
              <a:rPr lang="el-GR" sz="8800" b="1" smtClean="0">
                <a:latin typeface="HP001 4 hàng" pitchFamily="34" charset="-93"/>
                <a:ea typeface="HP001 4H"/>
              </a:rPr>
              <a:t>φ</a:t>
            </a:r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ďt Ǉổ 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766750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77633" y="40945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>
                <a:solidFill>
                  <a:srgbClr val="000000"/>
                </a:solidFill>
                <a:latin typeface="HP001 4 hàng" pitchFamily="34" charset="-93"/>
              </a:rPr>
              <a:t>φϊ</a:t>
            </a:r>
            <a:r>
              <a:rPr lang="vi-VN" sz="8800" b="1">
                <a:solidFill>
                  <a:srgbClr val="000000"/>
                </a:solidFill>
                <a:latin typeface="HP001 4 hàng" pitchFamily="34" charset="-93"/>
              </a:rPr>
              <a:t>n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2143" y="3559885"/>
            <a:ext cx="334402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 smtClean="0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9600" b="1">
                <a:solidFill>
                  <a:srgbClr val="000000"/>
                </a:solidFill>
                <a:latin typeface="HP001 4 hàng" pitchFamily="34" charset="-93"/>
              </a:rPr>
              <a:t>φϊ</a:t>
            </a:r>
            <a:r>
              <a:rPr lang="vi-VN" sz="9600" b="1">
                <a:solidFill>
                  <a:srgbClr val="000000"/>
                </a:solidFill>
                <a:latin typeface="HP001 4 hàng" pitchFamily="34" charset="-93"/>
              </a:rPr>
              <a:t>t</a:t>
            </a:r>
            <a:endParaRPr lang="el-GR" sz="9600" b="1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  <a:p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71665" y="1839756"/>
            <a:ext cx="564813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>
                <a:latin typeface="HP001 4 hàng" pitchFamily="34" charset="-93"/>
                <a:ea typeface="HP001 4H"/>
              </a:rPr>
              <a:t>nh</a:t>
            </a:r>
            <a:r>
              <a:rPr lang="el-GR" sz="9000" b="1">
                <a:latin typeface="HP001 4 hàng" pitchFamily="34" charset="-93"/>
                <a:ea typeface="HP001 4H"/>
              </a:rPr>
              <a:t>φϗ</a:t>
            </a:r>
            <a:r>
              <a:rPr lang="en-US" sz="9000" b="1">
                <a:latin typeface="HP001 4 hàng" pitchFamily="34" charset="-93"/>
                <a:ea typeface="HP001 4H"/>
              </a:rPr>
              <a:t>n cưƟ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21224" y="5414008"/>
            <a:ext cx="516867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>
                <a:latin typeface="HP001 4 hàng" pitchFamily="34" charset="-93"/>
                <a:ea typeface="HP001 4H" pitchFamily="34" charset="-127"/>
              </a:rPr>
              <a:t>kh</a:t>
            </a:r>
            <a:r>
              <a:rPr lang="el-GR" sz="8800" b="1">
                <a:latin typeface="HP001 4 hàng" pitchFamily="34" charset="-93"/>
                <a:ea typeface="HP001 4H"/>
              </a:rPr>
              <a:t>φ</a:t>
            </a:r>
            <a:r>
              <a:rPr lang="en-US" sz="8800" b="1">
                <a:latin typeface="HP001 4 hàng" pitchFamily="34" charset="-93"/>
                <a:ea typeface="HP001 4H" pitchFamily="34" charset="-127"/>
              </a:rPr>
              <a:t>ďt Ǉổ 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0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93466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96454" y="100013"/>
            <a:ext cx="1939955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Khởi</a:t>
            </a:r>
            <a:r>
              <a:rPr lang="en-US" altLang="en-US" sz="32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endParaRPr lang="en-US" alt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914400" y="3429000"/>
            <a:ext cx="2842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huân chương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5486400" y="3429000"/>
            <a:ext cx="21868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khuân vác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914400" y="2438400"/>
            <a:ext cx="20970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mùa xuân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596410" y="2436873"/>
            <a:ext cx="17764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ảo thuật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960602" y="4579203"/>
            <a:ext cx="1845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sản xuất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486400" y="4579202"/>
            <a:ext cx="2276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nghệ thuật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ham Thi Minh Phuong\Desktop\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3276600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457200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Thứ </a:t>
            </a:r>
            <a:r>
              <a:rPr lang="vi-VN" sz="2800" smtClean="0">
                <a:solidFill>
                  <a:srgbClr val="002060"/>
                </a:solidFill>
              </a:rPr>
              <a:t>hai </a:t>
            </a:r>
            <a:r>
              <a:rPr lang="vi-VN" sz="2800">
                <a:solidFill>
                  <a:srgbClr val="002060"/>
                </a:solidFill>
              </a:rPr>
              <a:t>ngày </a:t>
            </a:r>
            <a:r>
              <a:rPr lang="vi-VN" sz="2800" smtClean="0">
                <a:solidFill>
                  <a:srgbClr val="002060"/>
                </a:solidFill>
              </a:rPr>
              <a:t>8 </a:t>
            </a:r>
            <a:r>
              <a:rPr lang="vi-VN" sz="2800">
                <a:solidFill>
                  <a:srgbClr val="002060"/>
                </a:solidFill>
              </a:rPr>
              <a:t>tháng </a:t>
            </a:r>
            <a:r>
              <a:rPr lang="vi-VN" sz="2800" smtClean="0">
                <a:solidFill>
                  <a:srgbClr val="002060"/>
                </a:solidFill>
              </a:rPr>
              <a:t>3 </a:t>
            </a:r>
            <a:r>
              <a:rPr lang="vi-VN" sz="2800">
                <a:solidFill>
                  <a:srgbClr val="002060"/>
                </a:solidFill>
              </a:rPr>
              <a:t>năm 2021</a:t>
            </a:r>
          </a:p>
          <a:p>
            <a:pPr algn="ctr"/>
            <a:r>
              <a:rPr lang="vi-VN" sz="2800" u="sng">
                <a:solidFill>
                  <a:srgbClr val="002060"/>
                </a:solidFill>
              </a:rPr>
              <a:t>Tiếng Việt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1428851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C00000"/>
                </a:solidFill>
              </a:rPr>
              <a:t>Bài </a:t>
            </a:r>
            <a:r>
              <a:rPr lang="vi-VN" sz="2800" b="1" smtClean="0">
                <a:solidFill>
                  <a:srgbClr val="C00000"/>
                </a:solidFill>
              </a:rPr>
              <a:t>124: oen, oet</a:t>
            </a:r>
            <a:endParaRPr lang="vi-VN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9664" y="901953"/>
            <a:ext cx="291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en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323" y="902882"/>
            <a:ext cx="1981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0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5161" y="27638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52400" y="1044828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21139" y="104482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8773" y="4546169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24176" y="2786157"/>
            <a:ext cx="0" cy="1761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276530" y="2737533"/>
            <a:ext cx="189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1436" y="2717553"/>
            <a:ext cx="1426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e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0717" y="901953"/>
            <a:ext cx="2506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2302" y="925509"/>
            <a:ext cx="2672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oe</a:t>
            </a:r>
            <a:r>
              <a:rPr lang="en-US" sz="96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85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0114" y="27653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797353" y="10463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966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93726" y="45476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19800" y="2765317"/>
            <a:ext cx="0" cy="1762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35280" y="2757365"/>
            <a:ext cx="144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6423" y="2763816"/>
            <a:ext cx="1381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e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803759" y="2787658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890848" y="2685397"/>
            <a:ext cx="1182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467600" y="2787658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543800" y="2743844"/>
            <a:ext cx="595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20" grpId="0"/>
      <p:bldP spid="21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838212" y="1205853"/>
            <a:ext cx="4898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oen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859982" y="3123074"/>
            <a:ext cx="4920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oet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2286000"/>
            <a:ext cx="3433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b="1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-</a:t>
            </a:r>
            <a:r>
              <a:rPr lang="en-US" sz="96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e</a:t>
            </a:r>
            <a:endParaRPr lang="en-US" sz="96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277411" y="3201728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282187" y="2300146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70939" y="1316504"/>
            <a:ext cx="31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5966" y="3017345"/>
            <a:ext cx="3119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3915" y="4648200"/>
            <a:ext cx="7939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nh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oẻn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cười</a:t>
            </a:r>
            <a:endParaRPr lang="en-US" sz="10500" b="1" dirty="0">
              <a:latin typeface="UTM Avo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5203" y="914400"/>
            <a:ext cx="5629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latin typeface="Century Gothic" pitchFamily="34" charset="0"/>
              </a:rPr>
              <a:t>n</a:t>
            </a:r>
            <a:r>
              <a:rPr lang="en-US" sz="9600" b="1" smtClean="0">
                <a:latin typeface="Century Gothic" pitchFamily="34" charset="0"/>
              </a:rPr>
              <a:t>h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oẻn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04709" y="2648784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54928" y="2780228"/>
            <a:ext cx="2189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nh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8734" y="2789620"/>
            <a:ext cx="3069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oẻn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" name="Picture 2" descr="C:\Users\Pham Thi Minh Phuong\Desktop\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657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5070" y="4415165"/>
            <a:ext cx="7438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latin typeface="Century Gothic" pitchFamily="34" charset="0"/>
                <a:cs typeface="Aharoni" pitchFamily="2" charset="-79"/>
              </a:rPr>
              <a:t>kh</a:t>
            </a:r>
            <a:r>
              <a:rPr lang="en-US" sz="88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88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é</a:t>
            </a:r>
            <a:r>
              <a:rPr lang="en-US" sz="88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t </a:t>
            </a:r>
            <a:r>
              <a:rPr lang="en-US" sz="8800" b="1" smtClean="0">
                <a:latin typeface="UTM Avo"/>
                <a:cs typeface="Aharoni" pitchFamily="2" charset="-79"/>
              </a:rPr>
              <a:t>tổ</a:t>
            </a:r>
            <a:endParaRPr lang="en-US" sz="8800" b="1" dirty="0">
              <a:latin typeface="UTM Avo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8303" y="970736"/>
            <a:ext cx="4784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latin typeface="Century Gothic" pitchFamily="34" charset="0"/>
              </a:rPr>
              <a:t>kh</a:t>
            </a:r>
            <a:r>
              <a:rPr lang="en-US" sz="8800" b="1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8800" b="1" smtClean="0">
                <a:solidFill>
                  <a:srgbClr val="FF0000"/>
                </a:solidFill>
                <a:latin typeface="UTM Avo"/>
              </a:rPr>
              <a:t>ét</a:t>
            </a:r>
            <a:r>
              <a:rPr lang="en-US" sz="88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88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8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53200" y="2626652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7198" y="2823734"/>
            <a:ext cx="220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 smtClean="0">
                <a:latin typeface="Century Gothic" pitchFamily="34" charset="0"/>
                <a:cs typeface="Aharoni" pitchFamily="2" charset="-79"/>
              </a:rPr>
              <a:t>kh</a:t>
            </a:r>
            <a:endParaRPr lang="en-US" sz="88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13716" y="2823734"/>
            <a:ext cx="3069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8800" b="1" smtClean="0">
                <a:solidFill>
                  <a:srgbClr val="FF0000"/>
                </a:solidFill>
                <a:latin typeface="UTM Avo"/>
              </a:rPr>
              <a:t>é</a:t>
            </a:r>
            <a:r>
              <a:rPr lang="en-US" sz="8800" b="1" smtClean="0">
                <a:solidFill>
                  <a:srgbClr val="FF0000"/>
                </a:solidFill>
                <a:latin typeface="UTM Avo"/>
              </a:rPr>
              <a:t>t</a:t>
            </a:r>
            <a:endParaRPr lang="en-US" sz="88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050" name="Picture 2" descr="C:\Users\Pham Thi Minh Phuong\Desktop\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3276600" cy="395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2476" y="858015"/>
            <a:ext cx="1919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oen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87346" y="858015"/>
            <a:ext cx="1994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oet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0276" y="1555512"/>
            <a:ext cx="22589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latin typeface="Century Gothic" pitchFamily="34" charset="0"/>
              </a:rPr>
              <a:t>nh</a:t>
            </a:r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oẻn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6448" y="1581117"/>
            <a:ext cx="20986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latin typeface="Century Gothic" pitchFamily="34" charset="0"/>
              </a:rPr>
              <a:t>kh</a:t>
            </a:r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oét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9505" y="2275893"/>
            <a:ext cx="37729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latin typeface="Century Gothic" pitchFamily="34" charset="0"/>
              </a:rPr>
              <a:t>kh</a:t>
            </a:r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oét tổ </a:t>
            </a:r>
            <a:endParaRPr lang="en-US" sz="5400" b="1" smtClean="0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3657600"/>
            <a:ext cx="80771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rgbClr val="002060"/>
                </a:solidFill>
              </a:rPr>
              <a:t>Tìm từ có tiếng chứa vần </a:t>
            </a:r>
            <a:r>
              <a:rPr lang="vi-VN" sz="3600" b="1" smtClean="0">
                <a:solidFill>
                  <a:srgbClr val="002060"/>
                </a:solidFill>
              </a:rPr>
              <a:t>oen, oet</a:t>
            </a:r>
            <a:endParaRPr lang="vi-VN" sz="3600" b="1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794" y="2280742"/>
            <a:ext cx="42514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latin typeface="Century Gothic" pitchFamily="34" charset="0"/>
              </a:rPr>
              <a:t>nh</a:t>
            </a:r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oẻn cười </a:t>
            </a:r>
            <a:endParaRPr lang="en-US" sz="5400" b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2" grpId="0" animBg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151</Words>
  <Application>Microsoft Office PowerPoint</Application>
  <PresentationFormat>On-screen Show (4:3)</PresentationFormat>
  <Paragraphs>64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Thi Minh Phuong</cp:lastModifiedBy>
  <cp:revision>182</cp:revision>
  <dcterms:created xsi:type="dcterms:W3CDTF">2020-10-21T22:23:20Z</dcterms:created>
  <dcterms:modified xsi:type="dcterms:W3CDTF">2021-03-07T03:02:05Z</dcterms:modified>
</cp:coreProperties>
</file>