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4" r:id="rId2"/>
    <p:sldId id="288" r:id="rId3"/>
    <p:sldId id="287" r:id="rId4"/>
    <p:sldId id="291" r:id="rId5"/>
    <p:sldId id="293" r:id="rId6"/>
    <p:sldId id="289" r:id="rId7"/>
    <p:sldId id="29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5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402B8-046A-4D3D-BE31-3529840E8235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32E4B-0682-4B05-8E7D-60DE92CEB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47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32E4B-0682-4B05-8E7D-60DE92CEB0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199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71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6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09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91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7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1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6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14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3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67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2FCBA-9BCE-4FA0-B012-93F381619F9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68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5000" y="457200"/>
            <a:ext cx="6096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>
                <a:solidFill>
                  <a:srgbClr val="002060"/>
                </a:solidFill>
              </a:rPr>
              <a:t>Thứ </a:t>
            </a:r>
            <a:r>
              <a:rPr lang="vi-VN" sz="2800" smtClean="0">
                <a:solidFill>
                  <a:srgbClr val="002060"/>
                </a:solidFill>
              </a:rPr>
              <a:t>ba ngày 16 </a:t>
            </a:r>
            <a:r>
              <a:rPr lang="vi-VN" sz="2800">
                <a:solidFill>
                  <a:srgbClr val="002060"/>
                </a:solidFill>
              </a:rPr>
              <a:t>tháng </a:t>
            </a:r>
            <a:r>
              <a:rPr lang="vi-VN" sz="2800" smtClean="0">
                <a:solidFill>
                  <a:srgbClr val="002060"/>
                </a:solidFill>
              </a:rPr>
              <a:t>3 </a:t>
            </a:r>
            <a:r>
              <a:rPr lang="vi-VN" sz="2800">
                <a:solidFill>
                  <a:srgbClr val="002060"/>
                </a:solidFill>
              </a:rPr>
              <a:t>năm 2021</a:t>
            </a:r>
          </a:p>
          <a:p>
            <a:pPr algn="ctr"/>
            <a:r>
              <a:rPr lang="vi-VN" sz="2800" u="sng" smtClean="0">
                <a:solidFill>
                  <a:srgbClr val="002060"/>
                </a:solidFill>
              </a:rPr>
              <a:t>Tập viết</a:t>
            </a:r>
            <a:endParaRPr lang="vi-VN" sz="2800" u="sng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4300" y="1514115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smtClean="0">
                <a:solidFill>
                  <a:srgbClr val="C00000"/>
                </a:solidFill>
              </a:rPr>
              <a:t>Bài 130, 131</a:t>
            </a:r>
            <a:endParaRPr lang="vi-VN" sz="28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64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ham Thi Minh Phuong\Desktop\t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629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997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787253" y="889000"/>
            <a:ext cx="37504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sz="3200" dirty="0">
              <a:solidFill>
                <a:srgbClr val="FF0000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807694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401480" y="3620652"/>
            <a:ext cx="3141242" cy="2038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8800" b="1" smtClean="0">
                <a:solidFill>
                  <a:srgbClr val="000000"/>
                </a:solidFill>
                <a:latin typeface="HP001 4 hàng" pitchFamily="34" charset="-93"/>
              </a:rPr>
              <a:t>Ξ</a:t>
            </a:r>
            <a:r>
              <a:rPr lang="en-US" sz="8800" b="1" smtClean="0">
                <a:solidFill>
                  <a:srgbClr val="000000"/>
                </a:solidFill>
                <a:latin typeface="HP001 4 hàng" pitchFamily="34" charset="-93"/>
              </a:rPr>
              <a:t>nh</a:t>
            </a:r>
            <a:endParaRPr lang="el-GR" sz="88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-50034" y="5402365"/>
            <a:ext cx="3152108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sz="9000" b="1" smtClean="0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l-GR" sz="9000" b="1" smtClean="0">
                <a:solidFill>
                  <a:srgbClr val="000000"/>
                </a:solidFill>
                <a:latin typeface="HP001 4 hàng" pitchFamily="34" charset="-93"/>
              </a:rPr>
              <a:t>Ξ</a:t>
            </a:r>
            <a:r>
              <a:rPr lang="en-US" sz="9000" b="1" smtClean="0">
                <a:solidFill>
                  <a:srgbClr val="000000"/>
                </a:solidFill>
                <a:latin typeface="HP001 4 hàng" pitchFamily="34" charset="-93"/>
              </a:rPr>
              <a:t>ch</a:t>
            </a:r>
            <a:endParaRPr lang="el-GR" sz="9000" b="1" dirty="0">
              <a:solidFill>
                <a:srgbClr val="000000"/>
              </a:solidFill>
              <a:latin typeface="HP001 4 hàng" pitchFamily="34" charset="-93"/>
              <a:ea typeface="HP001 4H" panose="020B0603050302020204" pitchFamily="34" charset="0"/>
              <a:cs typeface="HP001 4H" panose="020B0603050302020204" pitchFamily="34" charset="0"/>
            </a:endParaRPr>
          </a:p>
        </p:txBody>
      </p:sp>
      <p:sp>
        <p:nvSpPr>
          <p:cNvPr id="19" name="TextBox 3"/>
          <p:cNvSpPr txBox="1">
            <a:spLocks noChangeArrowheads="1"/>
          </p:cNvSpPr>
          <p:nvPr/>
        </p:nvSpPr>
        <p:spPr bwMode="auto">
          <a:xfrm>
            <a:off x="3570773" y="3613996"/>
            <a:ext cx="481122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9000" b="1" smtClean="0">
                <a:latin typeface="HP001 4 hàng" pitchFamily="34" charset="-93"/>
                <a:ea typeface="HP001 4H"/>
              </a:rPr>
              <a:t>kh</a:t>
            </a:r>
            <a:r>
              <a:rPr lang="el-GR" sz="9000" b="1" smtClean="0">
                <a:latin typeface="HP001 4 hàng" pitchFamily="34" charset="-93"/>
                <a:ea typeface="HP001 4H"/>
              </a:rPr>
              <a:t>Ξ</a:t>
            </a:r>
            <a:r>
              <a:rPr lang="en-US" sz="9000" b="1" smtClean="0">
                <a:latin typeface="HP001 4 hàng" pitchFamily="34" charset="-93"/>
                <a:ea typeface="HP001 4H"/>
              </a:rPr>
              <a:t>nh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3741101" y="5431913"/>
            <a:ext cx="589893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9000" b="1" smtClean="0">
                <a:latin typeface="HP001 4 hàng" pitchFamily="34" charset="-93"/>
                <a:ea typeface="HP001 4H" pitchFamily="34" charset="-127"/>
              </a:rPr>
              <a:t>Ǉhu hĲch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37" name="Text Box 1"/>
          <p:cNvSpPr txBox="1">
            <a:spLocks noChangeArrowheads="1"/>
          </p:cNvSpPr>
          <p:nvPr/>
        </p:nvSpPr>
        <p:spPr bwMode="auto">
          <a:xfrm>
            <a:off x="-39168" y="47270"/>
            <a:ext cx="3141242" cy="2038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8800" b="1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vi-VN" sz="8800" b="1" smtClean="0">
                <a:solidFill>
                  <a:srgbClr val="000000"/>
                </a:solidFill>
                <a:latin typeface="HP001 4 hàng" pitchFamily="34" charset="-93"/>
              </a:rPr>
              <a:t>ę</a:t>
            </a:r>
            <a:r>
              <a:rPr lang="en-US" sz="8800" b="1" smtClean="0">
                <a:solidFill>
                  <a:srgbClr val="000000"/>
                </a:solidFill>
                <a:latin typeface="HP001 4 hàng" pitchFamily="34" charset="-93"/>
              </a:rPr>
              <a:t>ng</a:t>
            </a:r>
            <a:endParaRPr lang="el-GR" sz="88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38" name="TextBox 3"/>
          <p:cNvSpPr txBox="1">
            <a:spLocks noChangeArrowheads="1"/>
          </p:cNvSpPr>
          <p:nvPr/>
        </p:nvSpPr>
        <p:spPr bwMode="auto">
          <a:xfrm>
            <a:off x="3705871" y="48762"/>
            <a:ext cx="554395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9000" b="1" smtClean="0">
                <a:latin typeface="HP001 4 hàng" pitchFamily="34" charset="-93"/>
                <a:ea typeface="HP001 4H"/>
              </a:rPr>
              <a:t>con hƋng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9239" y="1839226"/>
            <a:ext cx="215469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0" b="1" smtClean="0">
                <a:solidFill>
                  <a:srgbClr val="000000"/>
                </a:solidFill>
                <a:latin typeface="HP001 4 hàng" pitchFamily="34" charset="-93"/>
              </a:rPr>
              <a:t>ęc</a:t>
            </a:r>
            <a:endParaRPr lang="el-GR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23769" y="1839301"/>
            <a:ext cx="57626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0" b="1" smtClean="0">
                <a:latin typeface="HP001 4 hàng" pitchFamily="34" charset="-93"/>
                <a:ea typeface="HP001 4H" pitchFamily="34" charset="-127"/>
              </a:rPr>
              <a:t>ng</a:t>
            </a:r>
            <a:r>
              <a:rPr lang="nl" sz="9000" b="1" smtClean="0">
                <a:latin typeface="HP001 4 hàng" pitchFamily="34" charset="-93"/>
                <a:ea typeface="HP001 4H" pitchFamily="34" charset="-127"/>
              </a:rPr>
              <a:t>ĳ</a:t>
            </a:r>
            <a:r>
              <a:rPr lang="en-US" sz="9000" b="1" smtClean="0">
                <a:latin typeface="HP001 4 hàng" pitchFamily="34" charset="-93"/>
                <a:ea typeface="HP001 4H" pitchFamily="34" charset="-127"/>
              </a:rPr>
              <a:t>c tay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1214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9" grpId="0"/>
      <p:bldP spid="37" grpId="0"/>
      <p:bldP spid="38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787253" y="889000"/>
            <a:ext cx="37504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sz="3200" dirty="0">
              <a:solidFill>
                <a:srgbClr val="FF0000"/>
              </a:solidFill>
            </a:endParaRPr>
          </a:p>
        </p:txBody>
      </p:sp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807694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-39168" y="47270"/>
            <a:ext cx="3141242" cy="2038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8800" b="1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vi-VN" sz="8800" b="1" smtClean="0">
                <a:solidFill>
                  <a:srgbClr val="000000"/>
                </a:solidFill>
                <a:latin typeface="HP001 4 hàng" pitchFamily="34" charset="-93"/>
              </a:rPr>
              <a:t>ę</a:t>
            </a:r>
            <a:r>
              <a:rPr lang="en-US" sz="8800" b="1" smtClean="0">
                <a:solidFill>
                  <a:srgbClr val="000000"/>
                </a:solidFill>
                <a:latin typeface="HP001 4 hàng" pitchFamily="34" charset="-93"/>
              </a:rPr>
              <a:t>ng</a:t>
            </a:r>
            <a:endParaRPr lang="el-GR" sz="88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404621" y="1841887"/>
            <a:ext cx="554395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9000" b="1" smtClean="0">
                <a:latin typeface="HP001 4 hàng" pitchFamily="34" charset="-93"/>
                <a:ea typeface="HP001 4H"/>
              </a:rPr>
              <a:t>con hƋng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9239" y="3620476"/>
            <a:ext cx="215469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0" b="1" smtClean="0">
                <a:solidFill>
                  <a:srgbClr val="000000"/>
                </a:solidFill>
                <a:latin typeface="HP001 4 hàng" pitchFamily="34" charset="-93"/>
              </a:rPr>
              <a:t>ęc</a:t>
            </a:r>
            <a:endParaRPr lang="el-GR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894" y="5425551"/>
            <a:ext cx="57626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0" b="1" smtClean="0">
                <a:latin typeface="HP001 4 hàng" pitchFamily="34" charset="-93"/>
                <a:ea typeface="HP001 4H" pitchFamily="34" charset="-127"/>
              </a:rPr>
              <a:t>ng</a:t>
            </a:r>
            <a:r>
              <a:rPr lang="nl" sz="9000" b="1" smtClean="0">
                <a:latin typeface="HP001 4 hàng" pitchFamily="34" charset="-93"/>
                <a:ea typeface="HP001 4H" pitchFamily="34" charset="-127"/>
              </a:rPr>
              <a:t>ĳ</a:t>
            </a:r>
            <a:r>
              <a:rPr lang="en-US" sz="9000" b="1" smtClean="0">
                <a:latin typeface="HP001 4 hàng" pitchFamily="34" charset="-93"/>
                <a:ea typeface="HP001 4H" pitchFamily="34" charset="-127"/>
              </a:rPr>
              <a:t>c Ǉay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42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6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787253" y="889000"/>
            <a:ext cx="37504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sz="3200" dirty="0">
              <a:solidFill>
                <a:srgbClr val="FF0000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807694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 Box 1"/>
          <p:cNvSpPr txBox="1">
            <a:spLocks noChangeArrowheads="1"/>
          </p:cNvSpPr>
          <p:nvPr/>
        </p:nvSpPr>
        <p:spPr bwMode="auto">
          <a:xfrm>
            <a:off x="351929" y="11594"/>
            <a:ext cx="3141242" cy="2038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9000" b="1" smtClean="0">
                <a:solidFill>
                  <a:srgbClr val="000000"/>
                </a:solidFill>
                <a:latin typeface="HP001 4 hàng" pitchFamily="34" charset="-93"/>
              </a:rPr>
              <a:t>Ξ</a:t>
            </a:r>
            <a:r>
              <a:rPr lang="en-US" sz="9000" b="1" smtClean="0">
                <a:solidFill>
                  <a:srgbClr val="000000"/>
                </a:solidFill>
                <a:latin typeface="HP001 4 hàng" pitchFamily="34" charset="-93"/>
              </a:rPr>
              <a:t>nh</a:t>
            </a:r>
            <a:endParaRPr lang="el-GR" sz="90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-103984" y="3604446"/>
            <a:ext cx="3585279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sz="9000" b="1" smtClean="0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l-GR" sz="9000" b="1" smtClean="0">
                <a:solidFill>
                  <a:srgbClr val="000000"/>
                </a:solidFill>
                <a:latin typeface="HP001 4 hàng" pitchFamily="34" charset="-93"/>
              </a:rPr>
              <a:t>Ξ</a:t>
            </a:r>
            <a:r>
              <a:rPr lang="en-US" sz="9000" b="1" smtClean="0">
                <a:solidFill>
                  <a:srgbClr val="000000"/>
                </a:solidFill>
                <a:latin typeface="HP001 4 hàng" pitchFamily="34" charset="-93"/>
              </a:rPr>
              <a:t>ch</a:t>
            </a:r>
            <a:endParaRPr lang="el-GR" sz="9000" b="1" dirty="0">
              <a:solidFill>
                <a:srgbClr val="000000"/>
              </a:solidFill>
              <a:latin typeface="HP001 4 hàng" pitchFamily="34" charset="-93"/>
              <a:ea typeface="HP001 4H" panose="020B0603050302020204" pitchFamily="34" charset="0"/>
              <a:cs typeface="HP001 4H" panose="020B0603050302020204" pitchFamily="34" charset="0"/>
            </a:endParaRPr>
          </a:p>
        </p:txBody>
      </p:sp>
      <p:sp>
        <p:nvSpPr>
          <p:cNvPr id="23" name="TextBox 3"/>
          <p:cNvSpPr txBox="1">
            <a:spLocks noChangeArrowheads="1"/>
          </p:cNvSpPr>
          <p:nvPr/>
        </p:nvSpPr>
        <p:spPr bwMode="auto">
          <a:xfrm>
            <a:off x="444251" y="1843373"/>
            <a:ext cx="5499349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9000" b="1" smtClean="0">
                <a:latin typeface="HP001 4 hàng" pitchFamily="34" charset="-93"/>
                <a:ea typeface="HP001 4H"/>
              </a:rPr>
              <a:t>kh</a:t>
            </a:r>
            <a:r>
              <a:rPr lang="el-GR" sz="9000" b="1" smtClean="0">
                <a:latin typeface="HP001 4 hàng" pitchFamily="34" charset="-93"/>
                <a:ea typeface="HP001 4H"/>
              </a:rPr>
              <a:t>Ξ</a:t>
            </a:r>
            <a:r>
              <a:rPr lang="en-US" sz="9000" b="1" smtClean="0">
                <a:latin typeface="HP001 4 hàng" pitchFamily="34" charset="-93"/>
                <a:ea typeface="HP001 4H"/>
              </a:rPr>
              <a:t>nh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24" name="TextBox 3"/>
          <p:cNvSpPr txBox="1">
            <a:spLocks noChangeArrowheads="1"/>
          </p:cNvSpPr>
          <p:nvPr/>
        </p:nvSpPr>
        <p:spPr bwMode="auto">
          <a:xfrm>
            <a:off x="431836" y="5423655"/>
            <a:ext cx="589893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9000" b="1" smtClean="0">
                <a:latin typeface="HP001 4 hàng" pitchFamily="34" charset="-93"/>
                <a:ea typeface="HP001 4H" pitchFamily="34" charset="-127"/>
              </a:rPr>
              <a:t>Ǉhu hĲch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436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787253" y="889000"/>
            <a:ext cx="37504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sz="32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657566"/>
            <a:ext cx="10069286" cy="558370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-13647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5372616" y="2243409"/>
            <a:ext cx="3141242" cy="61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4400" b="1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n-US" sz="4400" b="1" smtClean="0">
                <a:solidFill>
                  <a:srgbClr val="000000"/>
                </a:solidFill>
                <a:latin typeface="HP001 4 hàng" pitchFamily="34" charset="-93"/>
              </a:rPr>
              <a:t>Ǉhu hĲch</a:t>
            </a:r>
            <a:endParaRPr lang="el-GR" sz="44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38448" y="2234077"/>
            <a:ext cx="4004952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000" b="1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n-US" sz="4400" b="1" smtClean="0">
                <a:solidFill>
                  <a:srgbClr val="000000"/>
                </a:solidFill>
                <a:latin typeface="HP001 4 hàng" pitchFamily="34" charset="-93"/>
              </a:rPr>
              <a:t>kh</a:t>
            </a:r>
            <a:r>
              <a:rPr lang="el-GR" sz="4400" b="1" smtClean="0">
                <a:solidFill>
                  <a:srgbClr val="000000"/>
                </a:solidFill>
                <a:latin typeface="HP001 4 hàng" pitchFamily="34" charset="-93"/>
              </a:rPr>
              <a:t>Ξ</a:t>
            </a:r>
            <a:r>
              <a:rPr lang="en-US" sz="4400" b="1" smtClean="0">
                <a:solidFill>
                  <a:srgbClr val="000000"/>
                </a:solidFill>
                <a:latin typeface="HP001 4 hàng" pitchFamily="34" charset="-93"/>
              </a:rPr>
              <a:t>nh bánh</a:t>
            </a:r>
            <a:endParaRPr lang="el-GR" sz="4400" b="1" dirty="0">
              <a:solidFill>
                <a:srgbClr val="000000"/>
              </a:solidFill>
              <a:latin typeface="HP001 4 hàng" pitchFamily="34" charset="-93"/>
              <a:ea typeface="HP001 4H" panose="020B0603050302020204" pitchFamily="34" charset="0"/>
              <a:cs typeface="HP001 4H" panose="020B0603050302020204" pitchFamily="34" charset="0"/>
            </a:endParaRP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503363" y="1356864"/>
            <a:ext cx="313958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400" b="1" smtClean="0">
                <a:latin typeface="HP001 4 hàng" pitchFamily="34" charset="-93"/>
                <a:ea typeface="HP001 4H"/>
              </a:rPr>
              <a:t>con hƋng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5478790" y="1364784"/>
            <a:ext cx="292287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400" b="1" smtClean="0">
                <a:latin typeface="HP001 4 hàng" pitchFamily="34" charset="-93"/>
                <a:ea typeface="HP001 4H" pitchFamily="34" charset="-127"/>
              </a:rPr>
              <a:t>ng</a:t>
            </a:r>
            <a:r>
              <a:rPr lang="nl" sz="4400" b="1" smtClean="0">
                <a:latin typeface="HP001 4 hàng" pitchFamily="34" charset="-93"/>
                <a:ea typeface="HP001 4H" pitchFamily="34" charset="-127"/>
              </a:rPr>
              <a:t>ĳ</a:t>
            </a:r>
            <a:r>
              <a:rPr lang="en-US" sz="4400" b="1" smtClean="0">
                <a:latin typeface="HP001 4 hàng" pitchFamily="34" charset="-93"/>
                <a:ea typeface="HP001 4H" pitchFamily="34" charset="-127"/>
              </a:rPr>
              <a:t>c tay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9540" y="4480606"/>
            <a:ext cx="328587" cy="978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/>
          </a:p>
        </p:txBody>
      </p:sp>
      <p:sp>
        <p:nvSpPr>
          <p:cNvPr id="2" name="Rectangle 1"/>
          <p:cNvSpPr/>
          <p:nvPr/>
        </p:nvSpPr>
        <p:spPr>
          <a:xfrm>
            <a:off x="533290" y="3153475"/>
            <a:ext cx="167385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smtClean="0">
                <a:latin typeface="HP001 4 hàng" pitchFamily="34" charset="-93"/>
                <a:ea typeface="HP001 4H"/>
              </a:rPr>
              <a:t>hƋng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62806" y="3148798"/>
            <a:ext cx="230543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smtClean="0">
                <a:latin typeface="HP001 4 hàng" pitchFamily="34" charset="-93"/>
                <a:ea typeface="HP001 4H" pitchFamily="34" charset="-127"/>
              </a:rPr>
              <a:t>kǙ hĲch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783203" y="4339361"/>
            <a:ext cx="146734" cy="1318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616278" y="3155924"/>
            <a:ext cx="15167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400" b="1" smtClean="0">
                <a:latin typeface="HP001 4 hàng" pitchFamily="34" charset="-93"/>
              </a:rPr>
              <a:t>ngǠc</a:t>
            </a:r>
            <a:endParaRPr lang="vi-VN" sz="4400" b="1">
              <a:latin typeface="HP001 4 hàng" pitchFamily="34" charset="-93"/>
            </a:endParaRPr>
          </a:p>
        </p:txBody>
      </p:sp>
    </p:spTree>
    <p:extLst>
      <p:ext uri="{BB962C8B-B14F-4D97-AF65-F5344CB8AC3E}">
        <p14:creationId xmlns:p14="http://schemas.microsoft.com/office/powerpoint/2010/main" val="36377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787253" y="889000"/>
            <a:ext cx="37504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sz="32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657566"/>
            <a:ext cx="10069286" cy="558370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-13647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29540" y="4480606"/>
            <a:ext cx="328587" cy="978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/>
          </a:p>
        </p:txBody>
      </p:sp>
      <p:sp>
        <p:nvSpPr>
          <p:cNvPr id="18" name="Rectangle 17"/>
          <p:cNvSpPr/>
          <p:nvPr/>
        </p:nvSpPr>
        <p:spPr>
          <a:xfrm>
            <a:off x="6064849" y="3506345"/>
            <a:ext cx="52580" cy="710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0" name="Text Box 1"/>
          <p:cNvSpPr txBox="1">
            <a:spLocks noChangeArrowheads="1"/>
          </p:cNvSpPr>
          <p:nvPr/>
        </p:nvSpPr>
        <p:spPr bwMode="auto">
          <a:xfrm>
            <a:off x="385116" y="4024659"/>
            <a:ext cx="3141242" cy="61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4400" b="1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n-US" sz="4400" b="1" smtClean="0">
                <a:solidFill>
                  <a:srgbClr val="000000"/>
                </a:solidFill>
                <a:latin typeface="HP001 4 hàng" pitchFamily="34" charset="-93"/>
              </a:rPr>
              <a:t>Ǉhu hĲch</a:t>
            </a:r>
            <a:endParaRPr lang="el-GR" sz="44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338448" y="3124702"/>
            <a:ext cx="4004952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000" b="1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n-US" sz="4400" b="1" smtClean="0">
                <a:solidFill>
                  <a:srgbClr val="000000"/>
                </a:solidFill>
                <a:latin typeface="HP001 4 hàng" pitchFamily="34" charset="-93"/>
              </a:rPr>
              <a:t>kh</a:t>
            </a:r>
            <a:r>
              <a:rPr lang="el-GR" sz="4400" b="1" smtClean="0">
                <a:solidFill>
                  <a:srgbClr val="000000"/>
                </a:solidFill>
                <a:latin typeface="HP001 4 hàng" pitchFamily="34" charset="-93"/>
              </a:rPr>
              <a:t>Ξ</a:t>
            </a:r>
            <a:r>
              <a:rPr lang="en-US" sz="4400" b="1" smtClean="0">
                <a:solidFill>
                  <a:srgbClr val="000000"/>
                </a:solidFill>
                <a:latin typeface="HP001 4 hàng" pitchFamily="34" charset="-93"/>
              </a:rPr>
              <a:t>nh bánh</a:t>
            </a:r>
            <a:endParaRPr lang="el-GR" sz="4400" b="1" dirty="0">
              <a:solidFill>
                <a:srgbClr val="000000"/>
              </a:solidFill>
              <a:latin typeface="HP001 4 hàng" pitchFamily="34" charset="-93"/>
              <a:ea typeface="HP001 4H" panose="020B0603050302020204" pitchFamily="34" charset="0"/>
              <a:cs typeface="HP001 4H" panose="020B0603050302020204" pitchFamily="34" charset="0"/>
            </a:endParaRPr>
          </a:p>
        </p:txBody>
      </p:sp>
      <p:sp>
        <p:nvSpPr>
          <p:cNvPr id="22" name="TextBox 3"/>
          <p:cNvSpPr txBox="1">
            <a:spLocks noChangeArrowheads="1"/>
          </p:cNvSpPr>
          <p:nvPr/>
        </p:nvSpPr>
        <p:spPr bwMode="auto">
          <a:xfrm>
            <a:off x="443988" y="1356864"/>
            <a:ext cx="313958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400" b="1" smtClean="0">
                <a:latin typeface="HP001 4 hàng" pitchFamily="34" charset="-93"/>
                <a:ea typeface="HP001 4H"/>
              </a:rPr>
              <a:t>con hƋng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25" name="TextBox 3"/>
          <p:cNvSpPr txBox="1">
            <a:spLocks noChangeArrowheads="1"/>
          </p:cNvSpPr>
          <p:nvPr/>
        </p:nvSpPr>
        <p:spPr bwMode="auto">
          <a:xfrm>
            <a:off x="515040" y="2243534"/>
            <a:ext cx="292287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400" b="1" smtClean="0">
                <a:latin typeface="HP001 4 hàng" pitchFamily="34" charset="-93"/>
                <a:ea typeface="HP001 4H" pitchFamily="34" charset="-127"/>
              </a:rPr>
              <a:t>ng</a:t>
            </a:r>
            <a:r>
              <a:rPr lang="nl" sz="4400" b="1" smtClean="0">
                <a:latin typeface="HP001 4 hàng" pitchFamily="34" charset="-93"/>
                <a:ea typeface="HP001 4H" pitchFamily="34" charset="-127"/>
              </a:rPr>
              <a:t>ĳ</a:t>
            </a:r>
            <a:r>
              <a:rPr lang="en-US" sz="4400" b="1" smtClean="0">
                <a:latin typeface="HP001 4 hàng" pitchFamily="34" charset="-93"/>
                <a:ea typeface="HP001 4H" pitchFamily="34" charset="-127"/>
              </a:rPr>
              <a:t>c tay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33290" y="4946600"/>
            <a:ext cx="167385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smtClean="0">
                <a:latin typeface="HP001 4 hàng" pitchFamily="34" charset="-93"/>
                <a:ea typeface="HP001 4H"/>
              </a:rPr>
              <a:t>hƋng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362806" y="4941923"/>
            <a:ext cx="230543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smtClean="0">
                <a:latin typeface="HP001 4 hàng" pitchFamily="34" charset="-93"/>
                <a:ea typeface="HP001 4H" pitchFamily="34" charset="-127"/>
              </a:rPr>
              <a:t>kǙ hĲch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16278" y="4937174"/>
            <a:ext cx="15167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400" b="1" smtClean="0">
                <a:latin typeface="HP001 4 hàng" pitchFamily="34" charset="-93"/>
              </a:rPr>
              <a:t>ngǠc</a:t>
            </a:r>
            <a:endParaRPr lang="vi-VN" sz="4400" b="1">
              <a:latin typeface="HP001 4 hàng" pitchFamily="34" charset="-93"/>
            </a:endParaRPr>
          </a:p>
        </p:txBody>
      </p:sp>
    </p:spTree>
    <p:extLst>
      <p:ext uri="{BB962C8B-B14F-4D97-AF65-F5344CB8AC3E}">
        <p14:creationId xmlns:p14="http://schemas.microsoft.com/office/powerpoint/2010/main" val="277565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5" grpId="0"/>
      <p:bldP spid="26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91</Words>
  <Application>Microsoft Office PowerPoint</Application>
  <PresentationFormat>On-screen Show (4:3)</PresentationFormat>
  <Paragraphs>34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Pham Thi Minh Phuong</cp:lastModifiedBy>
  <cp:revision>131</cp:revision>
  <dcterms:created xsi:type="dcterms:W3CDTF">2020-10-21T22:23:20Z</dcterms:created>
  <dcterms:modified xsi:type="dcterms:W3CDTF">2021-03-17T10:25:23Z</dcterms:modified>
</cp:coreProperties>
</file>