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50" r:id="rId2"/>
  </p:sldMasterIdLst>
  <p:notesMasterIdLst>
    <p:notesMasterId r:id="rId28"/>
  </p:notesMasterIdLst>
  <p:sldIdLst>
    <p:sldId id="283" r:id="rId3"/>
    <p:sldId id="339" r:id="rId4"/>
    <p:sldId id="284" r:id="rId5"/>
    <p:sldId id="325" r:id="rId6"/>
    <p:sldId id="340" r:id="rId7"/>
    <p:sldId id="321" r:id="rId8"/>
    <p:sldId id="341" r:id="rId9"/>
    <p:sldId id="342" r:id="rId10"/>
    <p:sldId id="343" r:id="rId11"/>
    <p:sldId id="344" r:id="rId12"/>
    <p:sldId id="345" r:id="rId13"/>
    <p:sldId id="319" r:id="rId14"/>
    <p:sldId id="333" r:id="rId15"/>
    <p:sldId id="323" r:id="rId16"/>
    <p:sldId id="330" r:id="rId17"/>
    <p:sldId id="346" r:id="rId18"/>
    <p:sldId id="337" r:id="rId19"/>
    <p:sldId id="335" r:id="rId20"/>
    <p:sldId id="336" r:id="rId21"/>
    <p:sldId id="305" r:id="rId22"/>
    <p:sldId id="348" r:id="rId23"/>
    <p:sldId id="306" r:id="rId24"/>
    <p:sldId id="347" r:id="rId25"/>
    <p:sldId id="338" r:id="rId26"/>
    <p:sldId id="309" r:id="rId27"/>
  </p:sldIdLst>
  <p:sldSz cx="12192000" cy="6858000"/>
  <p:notesSz cx="6858000" cy="9144000"/>
  <p:embeddedFontLst>
    <p:embeddedFont>
      <p:font typeface="Aharoni" panose="020B0604020202020204" charset="-79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字魂7号-温暖童稚体" panose="00000500000000000000" charset="-122"/>
      <p:regular r:id="rId36"/>
    </p:embeddedFont>
    <p:embeddedFont>
      <p:font typeface="SimSun" panose="02010600030101010101" pitchFamily="2" charset="-122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Century Gothic" panose="020B0604020202020204" charset="0"/>
      <p:regular r:id="rId40"/>
      <p:bold r:id="rId41"/>
      <p:italic r:id="rId42"/>
      <p:boldItalic r:id="rId43"/>
    </p:embeddedFont>
    <p:embeddedFont>
      <p:font typeface=".VnAvant" panose="020B720000000000000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27CD8F-C2E0-48F4-8E41-96D10F7F27F5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33969-60F7-4A15-811F-264188B083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13588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99241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63590664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23509682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25944082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91342016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11100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94358009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28313191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3237780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0463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80910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VIDEO%20TV%20HK2%20CANH%20DIEU\28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4415165"/>
            <a:ext cx="943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Century Gothic" pitchFamily="34" charset="0"/>
                <a:cs typeface="Aharoni" pitchFamily="2" charset="-79"/>
              </a:rPr>
              <a:t>chạy h</a:t>
            </a:r>
            <a:r>
              <a:rPr lang="en-US" sz="72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uỳnh </a:t>
            </a:r>
            <a:r>
              <a:rPr lang="en-US" sz="7200" b="1" smtClean="0">
                <a:latin typeface="Century Gothic" pitchFamily="34" charset="0"/>
                <a:cs typeface="Aharoni" pitchFamily="2" charset="-79"/>
              </a:rPr>
              <a:t>h</a:t>
            </a:r>
            <a:r>
              <a:rPr lang="en-US" sz="72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</a:t>
            </a:r>
            <a:r>
              <a:rPr lang="en-US" sz="7200" b="1" smtClean="0">
                <a:solidFill>
                  <a:srgbClr val="FF0000"/>
                </a:solidFill>
                <a:cs typeface="Arial" panose="020B0604020202020204" pitchFamily="34" charset="0"/>
              </a:rPr>
              <a:t>ỵ</a:t>
            </a:r>
            <a:r>
              <a:rPr lang="en-US" sz="72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ch</a:t>
            </a:r>
            <a:endParaRPr lang="en-US" sz="7200" b="1" dirty="0">
              <a:latin typeface="UTM Avo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2863" y="970736"/>
            <a:ext cx="4784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cs typeface="Arial" panose="020B0604020202020204" pitchFamily="34" charset="0"/>
              </a:rPr>
              <a:t>h</a:t>
            </a:r>
            <a:r>
              <a:rPr lang="en-US" sz="7200" b="1" smtClean="0">
                <a:solidFill>
                  <a:srgbClr val="FF0000"/>
                </a:solidFill>
                <a:cs typeface="Arial" panose="020B0604020202020204" pitchFamily="34" charset="0"/>
              </a:rPr>
              <a:t>uỵch</a:t>
            </a:r>
            <a:r>
              <a:rPr lang="en-US" sz="7200" b="1" smtClean="0">
                <a:solidFill>
                  <a:srgbClr val="002060"/>
                </a:solidFill>
                <a:cs typeface="Arial" panose="020B0604020202020204" pitchFamily="34" charset="0"/>
              </a:rPr>
              <a:t>   </a:t>
            </a:r>
            <a:r>
              <a:rPr lang="en-US" sz="720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</a:t>
            </a:r>
            <a:endParaRPr lang="en-US" sz="7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00815" y="899849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05299" y="2618837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6812538" y="899849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981277" y="89984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08911" y="440119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71558" y="2641178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61758" y="2823734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smtClean="0">
                <a:latin typeface="Century Gothic" pitchFamily="34" charset="0"/>
                <a:cs typeface="Aharoni" pitchFamily="2" charset="-79"/>
              </a:rPr>
              <a:t>h</a:t>
            </a:r>
            <a:endParaRPr lang="en-US" sz="72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5028" y="2823734"/>
            <a:ext cx="306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Century Gothic" pitchFamily="34" charset="0"/>
              </a:rPr>
              <a:t>u</a:t>
            </a:r>
            <a:r>
              <a:rPr lang="en-US" sz="7200" b="1" smtClean="0">
                <a:solidFill>
                  <a:srgbClr val="FF0000"/>
                </a:solidFill>
                <a:cs typeface="Arial" panose="020B0604020202020204" pitchFamily="34" charset="0"/>
              </a:rPr>
              <a:t>ỵ</a:t>
            </a:r>
            <a:r>
              <a:rPr lang="en-US" sz="7200" b="1" smtClean="0">
                <a:solidFill>
                  <a:srgbClr val="FF0000"/>
                </a:solidFill>
                <a:latin typeface="Century Gothic" pitchFamily="34" charset="0"/>
              </a:rPr>
              <a:t>ch</a:t>
            </a:r>
            <a:endParaRPr lang="en-US" sz="72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" y="899849"/>
            <a:ext cx="5377126" cy="345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1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8484" y="858015"/>
            <a:ext cx="1919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uynh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25930" y="858015"/>
            <a:ext cx="1994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uych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59652" y="1555512"/>
            <a:ext cx="18982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latin typeface="Century Gothic" pitchFamily="34" charset="0"/>
              </a:rPr>
              <a:t>h</a:t>
            </a:r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uynh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34984" y="1581117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latin typeface="Century Gothic" pitchFamily="34" charset="0"/>
              </a:rPr>
              <a:t>h</a:t>
            </a:r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uỵch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008" y="2321613"/>
            <a:ext cx="51732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latin typeface="Century Gothic" pitchFamily="34" charset="0"/>
              </a:rPr>
              <a:t>chạy h</a:t>
            </a:r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uỳnh</a:t>
            </a:r>
            <a:r>
              <a:rPr lang="en-US" sz="4400" b="1" smtClean="0">
                <a:latin typeface="Century Gothic" pitchFamily="34" charset="0"/>
              </a:rPr>
              <a:t> h</a:t>
            </a:r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</a:t>
            </a:r>
            <a:r>
              <a:rPr lang="en-US" sz="4400" b="1" smtClean="0">
                <a:solidFill>
                  <a:srgbClr val="FF0000"/>
                </a:solidFill>
                <a:cs typeface="Arial" panose="020B0604020202020204" pitchFamily="34" charset="0"/>
              </a:rPr>
              <a:t>ỵ</a:t>
            </a:r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" y="1759883"/>
            <a:ext cx="1077468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400" b="1" smtClean="0">
                <a:solidFill>
                  <a:srgbClr val="002060"/>
                </a:solidFill>
              </a:rPr>
              <a:t>Tìm từ có tiếng chứa vần uynh, uych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8589" y="2295993"/>
            <a:ext cx="42883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latin typeface="Century Gothic" pitchFamily="34" charset="0"/>
              </a:rPr>
              <a:t>họp phụ h</a:t>
            </a:r>
            <a:r>
              <a:rPr lang="en-US" sz="4400" b="1" smtClean="0">
                <a:solidFill>
                  <a:srgbClr val="FF0000"/>
                </a:solidFill>
                <a:latin typeface="Century Gothic" pitchFamily="34" charset="0"/>
              </a:rPr>
              <a:t>uynh</a:t>
            </a:r>
            <a:endParaRPr lang="en-US" sz="4400" b="1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558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>
                <a:solidFill>
                  <a:srgbClr val="FF0000"/>
                </a:solidFill>
                <a:latin typeface="UTM Avo" panose="02040603050506020204" pitchFamily="18" charset="0"/>
              </a:rPr>
              <a:t>Bảng gài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-61913" y="2447925"/>
            <a:ext cx="3743326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ng· huþch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237413" y="2486025"/>
            <a:ext cx="48641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®Ìn huúnh quang</a:t>
            </a: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8664575" y="6205538"/>
            <a:ext cx="2676525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huých tay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0" y="-4461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uynh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uych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200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5875" y="3111500"/>
            <a:ext cx="4043363" cy="592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381876" y="4545013"/>
            <a:ext cx="1427162" cy="19161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665788" y="3057524"/>
            <a:ext cx="3143250" cy="6461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0" y="6189663"/>
            <a:ext cx="3681413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k</a:t>
            </a:r>
            <a:r>
              <a:rPr lang="en-US" altLang="en-US" sz="3600" b="1" smtClean="0">
                <a:solidFill>
                  <a:srgbClr val="002060"/>
                </a:solidFill>
                <a:latin typeface=".VnAvant" panose="020B7200000000000000" pitchFamily="34" charset="0"/>
              </a:rPr>
              <a:t>huúnh </a:t>
            </a:r>
            <a:r>
              <a:rPr lang="en-US" alt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tay</a:t>
            </a:r>
          </a:p>
        </p:txBody>
      </p:sp>
      <p:sp>
        <p:nvSpPr>
          <p:cNvPr id="17" name="Oval 16"/>
          <p:cNvSpPr/>
          <p:nvPr/>
        </p:nvSpPr>
        <p:spPr>
          <a:xfrm>
            <a:off x="4010025" y="3630613"/>
            <a:ext cx="1978025" cy="8953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uynh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42025" y="3649663"/>
            <a:ext cx="1916113" cy="8953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uych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700088"/>
            <a:ext cx="374332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619125"/>
            <a:ext cx="47736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649663"/>
            <a:ext cx="3657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3630613"/>
            <a:ext cx="3716337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stCxn id="17" idx="3"/>
          </p:cNvCxnSpPr>
          <p:nvPr/>
        </p:nvCxnSpPr>
        <p:spPr>
          <a:xfrm flipH="1">
            <a:off x="2133600" y="4394842"/>
            <a:ext cx="2166100" cy="2066284"/>
          </a:xfrm>
          <a:prstGeom prst="line">
            <a:avLst/>
          </a:prstGeom>
          <a:ln w="57150"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8" grpId="0" animBg="1"/>
      <p:bldP spid="11270" grpId="0" animBg="1"/>
      <p:bldP spid="11278" grpId="0" animBg="1"/>
      <p:bldP spid="17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 charset="0"/>
              </a:rPr>
              <a:t>Nghỉ giải lao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3314700" y="-6032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1084897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19801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19801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33338"/>
            <a:ext cx="12387263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 bwMode="auto">
          <a:xfrm>
            <a:off x="80963" y="7937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6585071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</a:rPr>
              <a:t> ®ọc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956560" y="2971792"/>
            <a:ext cx="46953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luýnh quýnh</a:t>
            </a:r>
            <a:endParaRPr lang="en-US" altLang="en-US" sz="4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960318" y="2971792"/>
            <a:ext cx="49488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huúnh huþch</a:t>
            </a:r>
            <a:endParaRPr lang="en-US" altLang="en-US" sz="4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947574" y="2057400"/>
            <a:ext cx="44674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b·i réng</a:t>
            </a:r>
            <a:endParaRPr lang="en-US" altLang="en-US" sz="4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884118" y="2057400"/>
            <a:ext cx="47592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khuúnh ch©n</a:t>
            </a:r>
            <a:endParaRPr lang="en-US" altLang="en-US" sz="4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2880359" y="3947815"/>
            <a:ext cx="3617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r¬i huþch</a:t>
            </a:r>
            <a:endParaRPr lang="en-US" altLang="en-US" sz="4400" b="1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7101839" y="3947815"/>
            <a:ext cx="36643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  <a:latin typeface=".VnAvant" panose="020B7200000000000000" pitchFamily="34" charset="0"/>
              </a:rPr>
              <a:t>thËt tuyÖt</a:t>
            </a:r>
            <a:endParaRPr lang="en-US" altLang="en-US" sz="4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65088" y="0"/>
            <a:ext cx="2376487" cy="416867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6477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76338"/>
            <a:ext cx="152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11668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7113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7208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2145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3" y="32496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269557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37131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5854700" y="1158875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7589838" y="2203450"/>
            <a:ext cx="131762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H="1">
            <a:off x="8734425" y="1668463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H="1">
            <a:off x="719138" y="2779713"/>
            <a:ext cx="131762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3263900" y="2765425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H="1">
            <a:off x="2441575" y="3189288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22409" y="520501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1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1668463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4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84313" y="982166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3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1618" y="416867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2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7180" y="1469073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5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04561" y="1517492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6138" y="2034530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638" y="3520430"/>
            <a:ext cx="68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9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5019" y="3065283"/>
            <a:ext cx="41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12678" y="3528516"/>
            <a:ext cx="77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10</a:t>
            </a:r>
            <a:endParaRPr lang="vi-VN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33338"/>
            <a:ext cx="12387263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7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0" y="727075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0" y="1744663"/>
            <a:ext cx="412750" cy="37623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-114300" y="340360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823960" y="1149033"/>
            <a:ext cx="9753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08120" y="1682433"/>
            <a:ext cx="9753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97480" y="1668463"/>
            <a:ext cx="9753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98520" y="2785746"/>
            <a:ext cx="9753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57400" y="2764473"/>
            <a:ext cx="9753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87403" y="3296920"/>
            <a:ext cx="97536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457199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</a:rPr>
              <a:t>Thứ năm ngày </a:t>
            </a:r>
            <a:r>
              <a:rPr lang="en-US" sz="2800" dirty="0">
                <a:solidFill>
                  <a:srgbClr val="002060"/>
                </a:solidFill>
              </a:rPr>
              <a:t>9</a:t>
            </a:r>
            <a:r>
              <a:rPr lang="vi-VN" sz="2800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tháng 3 năm </a:t>
            </a:r>
            <a:r>
              <a:rPr lang="vi-VN" sz="2800" dirty="0" smtClean="0">
                <a:solidFill>
                  <a:srgbClr val="002060"/>
                </a:solidFill>
              </a:rPr>
              <a:t>202</a:t>
            </a:r>
            <a:r>
              <a:rPr lang="en-US" sz="2800" dirty="0" smtClean="0">
                <a:solidFill>
                  <a:srgbClr val="002060"/>
                </a:solidFill>
              </a:rPr>
              <a:t>3</a:t>
            </a:r>
            <a:endParaRPr lang="vi-VN" sz="2800" dirty="0" smtClean="0">
              <a:solidFill>
                <a:srgbClr val="002060"/>
              </a:solidFill>
            </a:endParaRPr>
          </a:p>
          <a:p>
            <a:pPr algn="ctr"/>
            <a:r>
              <a:rPr lang="vi-VN" sz="2800" u="sng" dirty="0" smtClean="0">
                <a:solidFill>
                  <a:srgbClr val="002060"/>
                </a:solidFill>
              </a:rPr>
              <a:t>Tiếng Việt</a:t>
            </a:r>
            <a:endParaRPr lang="vi-VN" sz="28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356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0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641350" y="2209800"/>
            <a:ext cx="109045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</a:p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975"/>
            <a:ext cx="12192000" cy="74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am Thi Minh Phuong\Desktop\s1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41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3418317" y="-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 charset="0"/>
              </a:rPr>
              <a:t>4. Tập viết</a:t>
            </a:r>
          </a:p>
        </p:txBody>
      </p:sp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28900"/>
            <a:ext cx="114966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11253" y="889000"/>
            <a:ext cx="37504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1766750"/>
            <a:ext cx="10069286" cy="5459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1"/>
            <a:ext cx="10069286" cy="5459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69515" y="930252"/>
            <a:ext cx="3894888" cy="203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6858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sz="9000" b="1">
                <a:solidFill>
                  <a:srgbClr val="000000"/>
                </a:solidFill>
                <a:latin typeface="HP001 4 hàng" pitchFamily="34" charset="-93"/>
              </a:rPr>
              <a:t> </a:t>
            </a:r>
            <a:r>
              <a:rPr lang="en-US" sz="9000" b="1" smtClean="0">
                <a:solidFill>
                  <a:srgbClr val="000000"/>
                </a:solidFill>
                <a:latin typeface="HP001 4 hàng" pitchFamily="34" charset="-93"/>
              </a:rPr>
              <a:t>Ďynh</a:t>
            </a:r>
            <a:endParaRPr lang="el-GR" sz="9000" b="1" dirty="0">
              <a:solidFill>
                <a:srgbClr val="000000"/>
              </a:solidFill>
              <a:latin typeface="HP001 4 hàng" pitchFamily="34" charset="-93"/>
              <a:ea typeface="HP001 4H" pitchFamily="34" charset="-127"/>
              <a:cs typeface="HP001 4H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4306" y="2731129"/>
            <a:ext cx="27719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0" b="1" smtClean="0">
                <a:solidFill>
                  <a:srgbClr val="000000"/>
                </a:solidFill>
                <a:latin typeface="HP001 4 hàng" pitchFamily="34" charset="-93"/>
              </a:rPr>
              <a:t>Ďych</a:t>
            </a:r>
            <a:endParaRPr lang="el-GR" b="1" dirty="0">
              <a:solidFill>
                <a:srgbClr val="000000"/>
              </a:solidFill>
              <a:latin typeface="HP001 4 hàng" pitchFamily="34" charset="-93"/>
              <a:ea typeface="HP001 4H" pitchFamily="34" charset="-127"/>
              <a:cs typeface="HP001 4H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4939" y="4520447"/>
            <a:ext cx="71538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latin typeface="HP001 4 hàng" pitchFamily="34" charset="-93"/>
                <a:ea typeface="HP001 4H" pitchFamily="34" charset="-127"/>
              </a:rPr>
              <a:t>huỳnh huỵch</a:t>
            </a:r>
            <a:endParaRPr lang="vi-VN" sz="8800" b="1" dirty="0">
              <a:latin typeface="HP001 4 hàng" pitchFamily="34" charset="-93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23185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40663" y="1828800"/>
            <a:ext cx="3773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Rçng tuÕch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5124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83400" y="633413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15150" y="1898650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15150" y="3178175"/>
            <a:ext cx="4259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29438" y="4483100"/>
            <a:ext cx="4259262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anose="02040603050506020204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40663" y="3162300"/>
            <a:ext cx="3338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t</a:t>
            </a:r>
            <a:r>
              <a:rPr lang="en-US" altLang="zh-CN" sz="3600" smtClean="0">
                <a:latin typeface=".VnAvant" panose="020B7200000000000000" pitchFamily="34" charset="0"/>
                <a:ea typeface="字魂17号-萌趣果冻体"/>
                <a:cs typeface="字魂17号-萌趣果冻体"/>
              </a:rPr>
              <a:t>rèng </a:t>
            </a:r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huÕch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4357688"/>
            <a:ext cx="3940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huªnh hoang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623175" y="715963"/>
            <a:ext cx="3773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x</a:t>
            </a:r>
            <a:r>
              <a:rPr lang="en-US" altLang="zh-CN" sz="3600" smtClean="0">
                <a:latin typeface=".VnAvant" panose="020B7200000000000000" pitchFamily="34" charset="0"/>
                <a:ea typeface="字魂17号-萌趣果冻体"/>
                <a:cs typeface="字魂17号-萌趣果冻体"/>
              </a:rPr>
              <a:t>uÒnh </a:t>
            </a:r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xoµng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99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056" y="457200"/>
            <a:ext cx="61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</a:rPr>
              <a:t>Thứ </a:t>
            </a:r>
            <a:r>
              <a:rPr lang="vi-VN" sz="2800" smtClean="0">
                <a:solidFill>
                  <a:srgbClr val="002060"/>
                </a:solidFill>
              </a:rPr>
              <a:t>năm </a:t>
            </a:r>
            <a:r>
              <a:rPr lang="vi-VN" sz="2800">
                <a:solidFill>
                  <a:srgbClr val="002060"/>
                </a:solidFill>
              </a:rPr>
              <a:t>ngày </a:t>
            </a:r>
            <a:r>
              <a:rPr lang="vi-VN" sz="2800" smtClean="0">
                <a:solidFill>
                  <a:srgbClr val="002060"/>
                </a:solidFill>
              </a:rPr>
              <a:t>10 </a:t>
            </a:r>
            <a:r>
              <a:rPr lang="vi-VN" sz="2800">
                <a:solidFill>
                  <a:srgbClr val="002060"/>
                </a:solidFill>
              </a:rPr>
              <a:t>tháng </a:t>
            </a:r>
            <a:r>
              <a:rPr lang="vi-VN" sz="2800" smtClean="0">
                <a:solidFill>
                  <a:srgbClr val="002060"/>
                </a:solidFill>
              </a:rPr>
              <a:t>3 </a:t>
            </a:r>
            <a:r>
              <a:rPr lang="vi-VN" sz="2800">
                <a:solidFill>
                  <a:srgbClr val="002060"/>
                </a:solidFill>
              </a:rPr>
              <a:t>năm </a:t>
            </a:r>
            <a:r>
              <a:rPr lang="vi-VN" sz="2800" smtClean="0">
                <a:solidFill>
                  <a:srgbClr val="002060"/>
                </a:solidFill>
              </a:rPr>
              <a:t>2022</a:t>
            </a:r>
            <a:endParaRPr lang="vi-VN" sz="2800">
              <a:solidFill>
                <a:srgbClr val="002060"/>
              </a:solidFill>
            </a:endParaRPr>
          </a:p>
          <a:p>
            <a:pPr algn="ctr"/>
            <a:r>
              <a:rPr lang="vi-VN" sz="2800" u="sng">
                <a:solidFill>
                  <a:srgbClr val="002060"/>
                </a:solidFill>
              </a:rPr>
              <a:t>Tiếng Việt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5656" y="142885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C00000"/>
                </a:solidFill>
              </a:rPr>
              <a:t>Bài 133: uynh, uych</a:t>
            </a:r>
            <a:endParaRPr lang="vi-VN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734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/>
          <p:cNvSpPr>
            <a:spLocks noChangeArrowheads="1"/>
          </p:cNvSpPr>
          <p:nvPr/>
        </p:nvSpPr>
        <p:spPr bwMode="auto">
          <a:xfrm>
            <a:off x="5983288" y="2951163"/>
            <a:ext cx="60166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  <a:ea typeface="字魂7号-温暖童稚体" charset="-122"/>
                <a:sym typeface="Lato Regular"/>
              </a:rPr>
              <a:t>Làm quen</a:t>
            </a:r>
            <a:endParaRPr lang="zh-CN" altLang="en-US" sz="6600" b="1">
              <a:solidFill>
                <a:srgbClr val="FF0000"/>
              </a:solidFill>
              <a:latin typeface="UTM Avo" panose="02040603050506020204" pitchFamily="18" charset="0"/>
              <a:ea typeface="字魂7号-温暖童稚体" charset="-122"/>
              <a:sym typeface="Lato Regular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562" y="937866"/>
            <a:ext cx="291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inh</a:t>
            </a:r>
            <a:r>
              <a:rPr lang="en-US" sz="9600" b="1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8276" y="937866"/>
            <a:ext cx="1981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</a:t>
            </a:r>
            <a:r>
              <a:rPr lang="en-US" sz="9600" smtClean="0">
                <a:solidFill>
                  <a:srgbClr val="002060"/>
                </a:solidFill>
                <a:latin typeface="UTM Avo"/>
              </a:rPr>
              <a:t>                            </a:t>
            </a:r>
            <a:endParaRPr lang="en-US" sz="9600" dirty="0">
              <a:solidFill>
                <a:srgbClr val="002060"/>
              </a:solidFill>
              <a:latin typeface="UTM Avo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98803" y="1057185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03287" y="2776173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1610526" y="1057185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12957" y="1043475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606899" y="4558526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2302" y="2798514"/>
            <a:ext cx="0" cy="17615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1596" y="2749890"/>
            <a:ext cx="1898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8732" y="2770142"/>
            <a:ext cx="1947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UTM Avo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y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1565" y="1018761"/>
            <a:ext cx="250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ch</a:t>
            </a:r>
            <a:r>
              <a:rPr lang="en-US" sz="9600" b="1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2184" y="1025252"/>
            <a:ext cx="2672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</a:t>
            </a:r>
            <a:r>
              <a:rPr lang="en-US" sz="9600" smtClean="0">
                <a:solidFill>
                  <a:srgbClr val="002060"/>
                </a:solidFill>
                <a:latin typeface="UTM Avo"/>
              </a:rPr>
              <a:t>                            </a:t>
            </a:r>
            <a:endParaRPr lang="en-US" sz="9600" dirty="0">
              <a:solidFill>
                <a:srgbClr val="002060"/>
              </a:solidFill>
              <a:latin typeface="UTM Avo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3756" y="105868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48240" y="277767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255479" y="105868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24218" y="105868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251852" y="456002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94208" y="2792410"/>
            <a:ext cx="0" cy="1762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93406" y="2769722"/>
            <a:ext cx="1447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6717" y="2784142"/>
            <a:ext cx="2361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UTM Avo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y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187544" y="2807621"/>
            <a:ext cx="0" cy="17600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187544" y="2708357"/>
            <a:ext cx="1882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cs typeface="Arial" panose="020B0604020202020204" pitchFamily="34" charset="0"/>
              </a:rPr>
              <a:t>nh</a:t>
            </a:r>
            <a:endParaRPr lang="en-US" sz="9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830279" y="2793488"/>
            <a:ext cx="0" cy="17600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789149" y="2783988"/>
            <a:ext cx="17123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ch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67953" y="949326"/>
            <a:ext cx="23775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ynh</a:t>
            </a:r>
            <a:endParaRPr lang="vi-VN" sz="9600"/>
          </a:p>
        </p:txBody>
      </p:sp>
    </p:spTree>
    <p:extLst>
      <p:ext uri="{BB962C8B-B14F-4D97-AF65-F5344CB8AC3E}">
        <p14:creationId xmlns:p14="http://schemas.microsoft.com/office/powerpoint/2010/main" val="10209065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0" grpId="0"/>
      <p:bldP spid="11" grpId="0"/>
      <p:bldP spid="12" grpId="0"/>
      <p:bldP spid="13" grpId="0"/>
      <p:bldP spid="20" grpId="0"/>
      <p:bldP spid="21" grpId="0"/>
      <p:bldP spid="23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3" y="1205853"/>
            <a:ext cx="4898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C0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uynh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02773" y="3123074"/>
            <a:ext cx="4920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C0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uych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9105" y="2286000"/>
            <a:ext cx="3433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C00000"/>
                </a:solidFill>
                <a:latin typeface="UTM Avo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</a:t>
            </a:r>
            <a:r>
              <a:rPr lang="en-US" sz="9600" b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-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y</a:t>
            </a:r>
            <a:endParaRPr lang="en-US" sz="9600" b="1" dirty="0">
              <a:solidFill>
                <a:srgbClr val="FF0000"/>
              </a:solidFill>
              <a:latin typeface="UTM Avo"/>
              <a:cs typeface="Aharoni" pitchFamily="2" charset="-79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58220" y="3201728"/>
            <a:ext cx="1712042" cy="719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762996" y="2300146"/>
            <a:ext cx="1559642" cy="8900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643" y="1175535"/>
            <a:ext cx="3168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C0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nh 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6676" y="2886164"/>
            <a:ext cx="3119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ch 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91276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799" y="4648200"/>
            <a:ext cx="7939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Century Gothic" pitchFamily="34" charset="0"/>
                <a:cs typeface="Aharoni" pitchFamily="2" charset="-79"/>
              </a:rPr>
              <a:t>họp phụ h</a:t>
            </a:r>
            <a:r>
              <a:rPr lang="en-US" sz="6000" b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uynh</a:t>
            </a:r>
            <a:endParaRPr lang="en-US" sz="6000" b="1" dirty="0">
              <a:latin typeface="UTM Avo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0035" y="914400"/>
            <a:ext cx="5629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Century Gothic" pitchFamily="34" charset="0"/>
              </a:rPr>
              <a:t>h</a:t>
            </a:r>
            <a:r>
              <a:rPr lang="en-US" sz="6000" b="1" smtClean="0">
                <a:solidFill>
                  <a:srgbClr val="FF0000"/>
                </a:solidFill>
                <a:latin typeface="Century Gothic" pitchFamily="34" charset="0"/>
              </a:rPr>
              <a:t>uynh</a:t>
            </a:r>
            <a:r>
              <a:rPr lang="en-US" sz="6000" b="1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600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60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91087" y="899849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695571" y="2618837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6702810" y="899849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871549" y="89984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699183" y="440119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9541" y="2648784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39760" y="2780228"/>
            <a:ext cx="218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000" b="1" smtClean="0">
                <a:latin typeface="Century Gothic" pitchFamily="34" charset="0"/>
                <a:cs typeface="Aharoni" pitchFamily="2" charset="-79"/>
              </a:rPr>
              <a:t>h</a:t>
            </a:r>
            <a:endParaRPr lang="en-US" sz="60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8414" y="2789620"/>
            <a:ext cx="3069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Century Gothic" pitchFamily="34" charset="0"/>
              </a:rPr>
              <a:t>uynh</a:t>
            </a:r>
            <a:endParaRPr lang="en-US" sz="60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597408"/>
            <a:ext cx="5205904" cy="401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008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3835</TotalTime>
  <Words>193</Words>
  <Application>Microsoft Office PowerPoint</Application>
  <PresentationFormat>Widescreen</PresentationFormat>
  <Paragraphs>87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UTM Avo</vt:lpstr>
      <vt:lpstr>Aharoni</vt:lpstr>
      <vt:lpstr>Calibri Light</vt:lpstr>
      <vt:lpstr>Times New Roman</vt:lpstr>
      <vt:lpstr>字魂17号-萌趣果冻体</vt:lpstr>
      <vt:lpstr>Calibri</vt:lpstr>
      <vt:lpstr>等线</vt:lpstr>
      <vt:lpstr>Arial</vt:lpstr>
      <vt:lpstr>Lato Regular</vt:lpstr>
      <vt:lpstr>字魂7号-温暖童稚体</vt:lpstr>
      <vt:lpstr>SimSun</vt:lpstr>
      <vt:lpstr>HP001 4 hàng</vt:lpstr>
      <vt:lpstr>HP001 4H</vt:lpstr>
      <vt:lpstr>Century Gothic</vt:lpstr>
      <vt:lpstr>.VnAvant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PowerPoint Presentation</vt:lpstr>
      <vt:lpstr>LuyÖn ®ọc tõ khã</vt:lpstr>
      <vt:lpstr>Tập đọc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Pham Thi Minh Phuong</cp:lastModifiedBy>
  <cp:revision>18</cp:revision>
  <dcterms:created xsi:type="dcterms:W3CDTF">2019-03-29T12:25:33Z</dcterms:created>
  <dcterms:modified xsi:type="dcterms:W3CDTF">2023-03-11T12:50:09Z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