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303" r:id="rId3"/>
    <p:sldId id="279" r:id="rId4"/>
    <p:sldId id="297" r:id="rId5"/>
    <p:sldId id="257" r:id="rId6"/>
    <p:sldId id="259" r:id="rId7"/>
    <p:sldId id="260" r:id="rId8"/>
    <p:sldId id="261" r:id="rId9"/>
    <p:sldId id="294" r:id="rId10"/>
    <p:sldId id="280" r:id="rId11"/>
    <p:sldId id="300" r:id="rId12"/>
    <p:sldId id="290" r:id="rId13"/>
    <p:sldId id="281" r:id="rId14"/>
    <p:sldId id="302" r:id="rId15"/>
    <p:sldId id="299" r:id="rId16"/>
    <p:sldId id="272" r:id="rId17"/>
    <p:sldId id="287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303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300"/>
            <p14:sldId id="290"/>
            <p14:sldId id="281"/>
            <p14:sldId id="302"/>
            <p14:sldId id="299"/>
            <p14:sldId id="272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5840" autoAdjust="0"/>
  </p:normalViewPr>
  <p:slideViewPr>
    <p:cSldViewPr>
      <p:cViewPr varScale="1">
        <p:scale>
          <a:sx n="63" d="100"/>
          <a:sy n="63" d="100"/>
        </p:scale>
        <p:origin x="816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837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u="sng" dirty="0">
              <a:solidFill>
                <a:srgbClr val="002060"/>
              </a:solidFill>
            </a:endParaRPr>
          </a:p>
          <a:p>
            <a:pPr algn="ctr"/>
            <a:r>
              <a:rPr lang="vi-VN" sz="2800" u="sng" dirty="0">
                <a:solidFill>
                  <a:srgbClr val="002060"/>
                </a:solidFill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3084"/>
          <p:cNvSpPr>
            <a:spLocks noChangeShapeType="1"/>
          </p:cNvSpPr>
          <p:nvPr/>
        </p:nvSpPr>
        <p:spPr bwMode="auto">
          <a:xfrm>
            <a:off x="7510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12191999" cy="91440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latin typeface=".VnAvant"/>
              </a:rPr>
              <a:t>2. </a:t>
            </a:r>
            <a:r>
              <a:rPr lang="en-US" sz="2800" b="1" dirty="0" err="1" smtClean="0">
                <a:latin typeface=".VnAvant"/>
              </a:rPr>
              <a:t>TiÕng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dirty="0" err="1" smtClean="0">
                <a:latin typeface=".VnAvant"/>
              </a:rPr>
              <a:t>nµo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dirty="0" err="1" smtClean="0">
                <a:latin typeface=".VnAvant"/>
              </a:rPr>
              <a:t>cã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dirty="0" err="1" smtClean="0">
                <a:latin typeface=".VnAvant"/>
              </a:rPr>
              <a:t>vÇn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/>
              </a:rPr>
              <a:t>uªnh</a:t>
            </a:r>
            <a:r>
              <a:rPr lang="en-US" sz="2800" b="1" dirty="0">
                <a:latin typeface=".VnAvant"/>
              </a:rPr>
              <a:t>? </a:t>
            </a:r>
            <a:r>
              <a:rPr lang="en-US" sz="2800" b="1" dirty="0" err="1" smtClean="0">
                <a:latin typeface=".VnAvant"/>
              </a:rPr>
              <a:t>TiÕng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dirty="0" err="1" smtClean="0">
                <a:latin typeface=".VnAvant"/>
              </a:rPr>
              <a:t>nµo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dirty="0" err="1" smtClean="0">
                <a:latin typeface=".VnAvant"/>
              </a:rPr>
              <a:t>cã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dirty="0" err="1" smtClean="0">
                <a:latin typeface=".VnAvant"/>
              </a:rPr>
              <a:t>vÇn</a:t>
            </a:r>
            <a:r>
              <a:rPr lang="en-US" sz="2800" b="1" dirty="0" smtClean="0">
                <a:latin typeface=".VnAvan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/>
              </a:rPr>
              <a:t>uªch</a:t>
            </a:r>
            <a:r>
              <a:rPr lang="en-US" sz="2800" b="1" dirty="0">
                <a:latin typeface=".VnAvant"/>
              </a:rPr>
              <a:t>?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199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7121684" y="1746250"/>
            <a:ext cx="7775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FF0000"/>
                </a:solidFill>
              </a:rPr>
              <a:t>v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10363200" y="2559050"/>
            <a:ext cx="7775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</a:rPr>
              <a:t>v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10465276" y="5980113"/>
            <a:ext cx="58562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</a:rPr>
              <a:t>v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7121684" y="5165726"/>
            <a:ext cx="7775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</a:rPr>
              <a:t>v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10417650" y="3443288"/>
            <a:ext cx="7775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</a:rPr>
              <a:t>v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10493850" y="4373563"/>
            <a:ext cx="7775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</a:rPr>
              <a:t>v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1120"/>
            <a:ext cx="1638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3919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2590800" y="2971792"/>
            <a:ext cx="2677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huênh hoang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6106878" y="2971792"/>
            <a:ext cx="15584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biết tay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52400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581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thích lắm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30678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miệng rộng huếch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514601" y="3947815"/>
            <a:ext cx="19607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trắng nõn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248401" y="3947815"/>
            <a:ext cx="20553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đắng ngắt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0600" cy="106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1" y="33041"/>
            <a:ext cx="1638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302" y="755302"/>
            <a:ext cx="47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215" y="3352800"/>
            <a:ext cx="50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1433" y="2514600"/>
            <a:ext cx="45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77400" y="173106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1787" y="17793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6980" y="17615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9074" y="890291"/>
            <a:ext cx="4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90260" y="4267200"/>
            <a:ext cx="5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8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96800" cy="1158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" y="0"/>
            <a:ext cx="1638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33400" y="1066800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447359" y="3733800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36242" y="2667000"/>
            <a:ext cx="118775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86600" y="2667000"/>
            <a:ext cx="2438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0197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71" y="5568083"/>
            <a:ext cx="1769707" cy="177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832428" y="1918138"/>
            <a:ext cx="8440140" cy="10803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Vì bác nông dân khỏe hơn gấu.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37684" y="3879202"/>
            <a:ext cx="8629007" cy="9484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Vì bác nông dân làm đúng lời hứa.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42086" y="295474"/>
            <a:ext cx="9220200" cy="7069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gấu tức mà không làm gì được? Chọn ý đúng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93284" y="295475"/>
            <a:ext cx="554336" cy="4271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2428" y="1948527"/>
            <a:ext cx="8440140" cy="10803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53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11254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807695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2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1925480" y="40952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π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łnh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712495" y="1815048"/>
            <a:ext cx="257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>
                <a:solidFill>
                  <a:srgbClr val="000000"/>
                </a:solidFill>
                <a:latin typeface="HP001 4 hàng" pitchFamily="34" charset="-93"/>
              </a:rPr>
              <a:t>π</a:t>
            </a:r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łch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999406" y="3634974"/>
            <a:ext cx="71103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h</a:t>
            </a:r>
            <a:r>
              <a:rPr lang="el-GR" sz="9000" b="1">
                <a:latin typeface="HP001 4 hàng" pitchFamily="34" charset="-93"/>
                <a:ea typeface="HP001 4H"/>
              </a:rPr>
              <a:t>π</a:t>
            </a:r>
            <a:r>
              <a:rPr lang="en-US" sz="9000" b="1">
                <a:latin typeface="HP001 4 hàng" pitchFamily="34" charset="-93"/>
                <a:ea typeface="HP001 4H"/>
              </a:rPr>
              <a:t>łnh h</a:t>
            </a:r>
            <a:r>
              <a:rPr lang="el-GR" sz="9000" b="1">
                <a:latin typeface="HP001 4 hàng" pitchFamily="34" charset="-93"/>
                <a:ea typeface="HP001 4H"/>
              </a:rPr>
              <a:t>Ξ</a:t>
            </a:r>
            <a:r>
              <a:rPr lang="en-US" sz="9000" b="1">
                <a:latin typeface="HP001 4 hàng" pitchFamily="34" charset="-93"/>
                <a:ea typeface="HP001 4H"/>
              </a:rPr>
              <a:t>ng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900820" y="5432869"/>
            <a:ext cx="699871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ng</a:t>
            </a:r>
            <a:r>
              <a:rPr lang="el-GR" sz="8800" b="1">
                <a:latin typeface="HP001 4 hàng" pitchFamily="34" charset="-93"/>
                <a:ea typeface="HP001 4H" pitchFamily="34" charset="-127"/>
              </a:rPr>
              <a:t>π</a:t>
            </a:r>
            <a:r>
              <a:rPr lang="en-US" sz="8800" b="1">
                <a:latin typeface="HP001 4 hàng" pitchFamily="34" charset="-93"/>
                <a:ea typeface="HP001 4H" pitchFamily="34" charset="-127"/>
              </a:rPr>
              <a:t>ǝch ngĲc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11254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76675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2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926838" y="33398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π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łnh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23129" y="3599964"/>
            <a:ext cx="257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>
                <a:solidFill>
                  <a:srgbClr val="000000"/>
                </a:solidFill>
                <a:latin typeface="HP001 4 hàng" pitchFamily="34" charset="-93"/>
              </a:rPr>
              <a:t>π</a:t>
            </a:r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łch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984218" y="1825001"/>
            <a:ext cx="79217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h</a:t>
            </a:r>
            <a:r>
              <a:rPr lang="el-GR" sz="9000" b="1">
                <a:latin typeface="HP001 4 hàng" pitchFamily="34" charset="-93"/>
                <a:ea typeface="HP001 4H"/>
              </a:rPr>
              <a:t>Μ</a:t>
            </a:r>
            <a:r>
              <a:rPr lang="en-US" sz="9000" b="1">
                <a:latin typeface="HP001 4 hàng" pitchFamily="34" charset="-93"/>
                <a:ea typeface="HP001 4H"/>
              </a:rPr>
              <a:t>łnh h</a:t>
            </a:r>
            <a:r>
              <a:rPr lang="el-GR" sz="9000" b="1">
                <a:latin typeface="HP001 4 hàng" pitchFamily="34" charset="-93"/>
                <a:ea typeface="HP001 4H"/>
              </a:rPr>
              <a:t>Ξ</a:t>
            </a:r>
            <a:r>
              <a:rPr lang="en-US" sz="9000" b="1">
                <a:latin typeface="HP001 4 hàng" pitchFamily="34" charset="-93"/>
                <a:ea typeface="HP001 4H"/>
              </a:rPr>
              <a:t>ng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924392" y="5411890"/>
            <a:ext cx="80394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ng</a:t>
            </a:r>
            <a:r>
              <a:rPr lang="el-GR" sz="8800" b="1">
                <a:latin typeface="HP001 4 hàng" pitchFamily="34" charset="-93"/>
                <a:ea typeface="HP001 4H" pitchFamily="34" charset="-127"/>
              </a:rPr>
              <a:t>π</a:t>
            </a:r>
            <a:r>
              <a:rPr lang="vi-VN" sz="8800" b="1">
                <a:latin typeface="HP001 4 hàng" pitchFamily="34" charset="-93"/>
                <a:ea typeface="HP001 4H" pitchFamily="34" charset="-127"/>
              </a:rPr>
              <a:t>ǝ</a:t>
            </a:r>
            <a:r>
              <a:rPr lang="en-US" sz="8800" b="1">
                <a:latin typeface="HP001 4 hàng" pitchFamily="34" charset="-93"/>
                <a:ea typeface="HP001 4H" pitchFamily="34" charset="-127"/>
              </a:rPr>
              <a:t>ch ngĲc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1" y="339090"/>
            <a:ext cx="12344400" cy="590931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dirty="0" err="1">
                <a:latin typeface="Arial" pitchFamily="34" charset="0"/>
                <a:cs typeface="Arial" pitchFamily="34" charset="0"/>
              </a:rPr>
              <a:t>ưu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ươu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uê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uơ,oa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oe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uy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uya</a:t>
            </a:r>
            <a:endParaRPr lang="en-US" sz="5400" dirty="0">
              <a:latin typeface="Arial" pitchFamily="34" charset="0"/>
              <a:cs typeface="Arial" pitchFamily="34" charset="0"/>
            </a:endParaRPr>
          </a:p>
          <a:p>
            <a:r>
              <a:rPr lang="en-US" sz="5400" dirty="0" err="1">
                <a:latin typeface="Arial" pitchFamily="34" charset="0"/>
                <a:cs typeface="Arial" pitchFamily="34" charset="0"/>
              </a:rPr>
              <a:t>oen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oet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uyên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uyêt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uyn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uyt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5400" dirty="0" err="1">
                <a:latin typeface="Arial" pitchFamily="34" charset="0"/>
                <a:cs typeface="Arial" pitchFamily="34" charset="0"/>
              </a:rPr>
              <a:t>oang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oac,oanh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oach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5400" dirty="0">
              <a:latin typeface="Arial" pitchFamily="34" charset="0"/>
              <a:cs typeface="Arial" pitchFamily="34" charset="0"/>
            </a:endParaRPr>
          </a:p>
          <a:p>
            <a:r>
              <a:rPr lang="en-US" sz="5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oanh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trại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ngoắc</a:t>
            </a:r>
            <a:r>
              <a:rPr lang="en-US" sz="5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5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buýt,chim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oanh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dầu</a:t>
            </a:r>
            <a:r>
              <a:rPr lang="en-US" sz="5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luyn</a:t>
            </a:r>
            <a:r>
              <a:rPr lang="en-US" sz="5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toanh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khoanh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giò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loạch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xoạch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oạch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loạch</a:t>
            </a:r>
            <a:r>
              <a:rPr lang="en-US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xoạch</a:t>
            </a:r>
            <a:endParaRPr lang="en-US" sz="5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17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12039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457201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u="sng" dirty="0">
              <a:solidFill>
                <a:srgbClr val="002060"/>
              </a:solidFill>
            </a:endParaRPr>
          </a:p>
          <a:p>
            <a:pPr algn="ctr"/>
            <a:r>
              <a:rPr lang="vi-VN" sz="2800" u="sng" dirty="0">
                <a:solidFill>
                  <a:srgbClr val="002060"/>
                </a:solidFill>
              </a:rPr>
              <a:t>Tiếng 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428851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Bài 132: uênh, uêch</a:t>
            </a: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9073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ênh</a:t>
            </a:r>
            <a:r>
              <a:rPr lang="en-US" sz="96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224" y="925509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r>
              <a:rPr lang="en-US" sz="960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64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69161" y="27638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676401" y="10448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878831" y="103111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72773" y="45461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48176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7471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5971" y="2725112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2562" y="1066179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</a:t>
            </a:r>
            <a:r>
              <a:rPr lang="en-US" sz="96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0601" y="1110321"/>
            <a:ext cx="2672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uê</a:t>
            </a:r>
            <a:r>
              <a:rPr lang="en-US" sz="960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309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14114" y="276531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321354" y="104633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490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17726" y="454767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43800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59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5723" y="2752408"/>
            <a:ext cx="1180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231646" y="2773133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44448" y="2696000"/>
            <a:ext cx="19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717187" y="2795265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782283" y="2767968"/>
            <a:ext cx="1620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5788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uênh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018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uêch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9160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</a:t>
            </a:r>
            <a:r>
              <a:rPr lang="en-US" sz="9600" b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ê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047075" y="3201729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51851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08849" y="1175535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nh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09009" y="2886164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09125" y="4648201"/>
            <a:ext cx="793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Century Gothic" pitchFamily="34" charset="0"/>
                <a:cs typeface="Aharoni" pitchFamily="2" charset="-79"/>
              </a:rPr>
              <a:t>nói h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uênh </a:t>
            </a:r>
            <a:r>
              <a:rPr lang="en-US" sz="6000" b="1">
                <a:latin typeface="Century Gothic" pitchFamily="34" charset="0"/>
                <a:cs typeface="Aharoni" pitchFamily="2" charset="-79"/>
              </a:rPr>
              <a:t>hoang</a:t>
            </a:r>
            <a:endParaRPr lang="en-US" sz="6000" b="1" dirty="0">
              <a:latin typeface="UTM Avo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9203" y="914401"/>
            <a:ext cx="5629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entury Gothic" pitchFamily="34" charset="0"/>
              </a:rPr>
              <a:t>h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</a:rPr>
              <a:t>uênh</a:t>
            </a:r>
            <a:r>
              <a:rPr lang="en-US" sz="60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60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6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30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34739" y="261883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141979" y="89985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310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138351" y="440119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28709" y="264878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78929" y="2780229"/>
            <a:ext cx="2189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latin typeface="Century Gothic" pitchFamily="34" charset="0"/>
                <a:cs typeface="Aharoni" pitchFamily="2" charset="-79"/>
              </a:rPr>
              <a:t>h</a:t>
            </a:r>
            <a:endParaRPr lang="en-US" sz="60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61919" y="2789621"/>
            <a:ext cx="3069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</a:rPr>
              <a:t>uênh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1"/>
            <a:ext cx="4343401" cy="40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99070" y="4415166"/>
            <a:ext cx="8135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Century Gothic" pitchFamily="34" charset="0"/>
                <a:cs typeface="Aharoni" pitchFamily="2" charset="-79"/>
              </a:rPr>
              <a:t>vẽ ng</a:t>
            </a:r>
            <a:r>
              <a:rPr lang="en-US" sz="72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uệch </a:t>
            </a:r>
            <a:r>
              <a:rPr lang="en-US" sz="7200" b="1">
                <a:latin typeface="Century Gothic" pitchFamily="34" charset="0"/>
                <a:cs typeface="Aharoni" pitchFamily="2" charset="-79"/>
              </a:rPr>
              <a:t>ngoạc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5126" y="970737"/>
            <a:ext cx="478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atin typeface="Century Gothic" pitchFamily="34" charset="0"/>
              </a:rPr>
              <a:t>ng</a:t>
            </a:r>
            <a:r>
              <a:rPr lang="en-US" sz="7200" b="1">
                <a:solidFill>
                  <a:srgbClr val="FF0000"/>
                </a:solidFill>
                <a:latin typeface="Century Gothic" pitchFamily="34" charset="0"/>
              </a:rPr>
              <a:t>uệch</a:t>
            </a:r>
            <a:r>
              <a:rPr lang="en-US" sz="72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72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7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130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34739" y="261883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141979" y="89985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310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38351" y="440119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00998" y="264117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1198" y="2823735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>
                <a:latin typeface="Century Gothic" pitchFamily="34" charset="0"/>
                <a:cs typeface="Aharoni" pitchFamily="2" charset="-79"/>
              </a:rPr>
              <a:t>ng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69477" y="2823735"/>
            <a:ext cx="306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>
                <a:solidFill>
                  <a:srgbClr val="FF0000"/>
                </a:solidFill>
                <a:latin typeface="Century Gothic" pitchFamily="34" charset="0"/>
              </a:rPr>
              <a:t>uệch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57201"/>
            <a:ext cx="4290351" cy="395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3644" y="858016"/>
            <a:ext cx="191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uênh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2850" y="858016"/>
            <a:ext cx="199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uêch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1013" y="1555513"/>
            <a:ext cx="1588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h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uênh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9505" y="1581118"/>
            <a:ext cx="1872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ng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uệch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2994" y="2275894"/>
            <a:ext cx="4204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vẽ ng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uệch </a:t>
            </a:r>
            <a:r>
              <a:rPr lang="en-US" sz="3600" b="1">
                <a:latin typeface="Century Gothic" pitchFamily="34" charset="0"/>
              </a:rPr>
              <a:t>ngoạc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en-US" sz="3600" b="1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2201844"/>
            <a:ext cx="8534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2060"/>
                </a:solidFill>
              </a:rPr>
              <a:t>Tìm từ có tiếng chứa vần uênh, uêch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0630" y="2295994"/>
            <a:ext cx="3990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nói h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uênh hoang</a:t>
            </a:r>
            <a:endParaRPr lang="en-US" sz="36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2" grpId="0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244</Words>
  <Application>Microsoft Office PowerPoint</Application>
  <PresentationFormat>Widescreen</PresentationFormat>
  <Paragraphs>77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宋体</vt:lpstr>
      <vt:lpstr>.VnAvant</vt:lpstr>
      <vt:lpstr>Aharoni</vt:lpstr>
      <vt:lpstr>Arial</vt:lpstr>
      <vt:lpstr>Calibri</vt:lpstr>
      <vt:lpstr>Century Gothic</vt:lpstr>
      <vt:lpstr>HP001 4 hàng</vt:lpstr>
      <vt:lpstr>HP001 4H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 JP</cp:lastModifiedBy>
  <cp:revision>234</cp:revision>
  <dcterms:created xsi:type="dcterms:W3CDTF">2020-10-21T22:23:20Z</dcterms:created>
  <dcterms:modified xsi:type="dcterms:W3CDTF">2025-03-11T08:04:25Z</dcterms:modified>
</cp:coreProperties>
</file>