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8" r:id="rId2"/>
    <p:sldId id="289" r:id="rId3"/>
    <p:sldId id="279" r:id="rId4"/>
    <p:sldId id="297" r:id="rId5"/>
    <p:sldId id="257" r:id="rId6"/>
    <p:sldId id="259" r:id="rId7"/>
    <p:sldId id="260" r:id="rId8"/>
    <p:sldId id="261" r:id="rId9"/>
    <p:sldId id="294" r:id="rId10"/>
    <p:sldId id="280" r:id="rId11"/>
    <p:sldId id="300" r:id="rId12"/>
    <p:sldId id="298" r:id="rId13"/>
    <p:sldId id="290" r:id="rId14"/>
    <p:sldId id="281" r:id="rId15"/>
    <p:sldId id="302" r:id="rId16"/>
    <p:sldId id="299" r:id="rId17"/>
    <p:sldId id="287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B3B8176-08C7-445C-B806-ACD93D6E51CF}">
          <p14:sldIdLst>
            <p14:sldId id="288"/>
            <p14:sldId id="289"/>
            <p14:sldId id="279"/>
            <p14:sldId id="297"/>
            <p14:sldId id="257"/>
            <p14:sldId id="259"/>
            <p14:sldId id="260"/>
            <p14:sldId id="261"/>
            <p14:sldId id="294"/>
            <p14:sldId id="280"/>
            <p14:sldId id="300"/>
            <p14:sldId id="298"/>
            <p14:sldId id="290"/>
            <p14:sldId id="281"/>
            <p14:sldId id="302"/>
            <p14:sldId id="299"/>
            <p14:sldId id="287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5840" autoAdjust="0"/>
  </p:normalViewPr>
  <p:slideViewPr>
    <p:cSldViewPr>
      <p:cViewPr varScale="1">
        <p:scale>
          <a:sx n="63" d="100"/>
          <a:sy n="63" d="100"/>
        </p:scale>
        <p:origin x="780" y="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402B8-046A-4D3D-BE31-3529840E8235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32E4B-0682-4B05-8E7D-60DE92CE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4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32E4B-0682-4B05-8E7D-60DE92CEB0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49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32E4B-0682-4B05-8E7D-60DE92CEB0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14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7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09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688167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9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7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1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6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1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3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6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2FCBA-9BCE-4FA0-B012-93F381619F99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8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4572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002060"/>
              </a:solidFill>
            </a:endParaRPr>
          </a:p>
          <a:p>
            <a:pPr algn="ctr"/>
            <a:r>
              <a:rPr lang="vi-VN" sz="2800" u="sng" dirty="0">
                <a:solidFill>
                  <a:srgbClr val="002060"/>
                </a:solidFill>
              </a:rPr>
              <a:t>Tiếng Việt</a:t>
            </a:r>
            <a:endParaRPr lang="vi-VN" sz="2800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7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814513" y="2479908"/>
            <a:ext cx="2145841" cy="52322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2060"/>
                </a:solidFill>
              </a:rPr>
              <a:t>doanh </a:t>
            </a:r>
            <a:r>
              <a:rPr lang="en-US" altLang="en-US" sz="2800" b="1">
                <a:solidFill>
                  <a:srgbClr val="002060"/>
                </a:solidFill>
              </a:rPr>
              <a:t>trại</a:t>
            </a:r>
            <a:endParaRPr lang="en-US" altLang="en-US" sz="2800" b="1">
              <a:solidFill>
                <a:srgbClr val="002060"/>
              </a:solidFill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7712076" y="2696535"/>
            <a:ext cx="2955925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002060"/>
                </a:solidFill>
              </a:rPr>
              <a:t>Làm kế hoạch nhỏ</a:t>
            </a:r>
            <a:endParaRPr lang="en-US" altLang="en-US" sz="2400" b="1">
              <a:solidFill>
                <a:srgbClr val="002060"/>
              </a:solidFill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1981200" y="5687080"/>
            <a:ext cx="2364544" cy="52322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2060"/>
                </a:solidFill>
              </a:rPr>
              <a:t>c</a:t>
            </a:r>
            <a:r>
              <a:rPr lang="en-US" altLang="en-US" sz="2800" b="1">
                <a:solidFill>
                  <a:srgbClr val="002060"/>
                </a:solidFill>
              </a:rPr>
              <a:t>him </a:t>
            </a:r>
            <a:r>
              <a:rPr lang="en-US" altLang="en-US" sz="2800" b="1">
                <a:solidFill>
                  <a:srgbClr val="002060"/>
                </a:solidFill>
              </a:rPr>
              <a:t>oanh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524001" y="-38286"/>
            <a:ext cx="9265444" cy="726141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iếng nào có vần 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oanh</a:t>
            </a: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?Tiếng nào có vần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oach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7910306" y="5815921"/>
            <a:ext cx="2698973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002060"/>
                </a:solidFill>
              </a:rPr>
              <a:t>giày mới </a:t>
            </a:r>
            <a:r>
              <a:rPr lang="en-US" altLang="en-US" sz="2400" b="1">
                <a:solidFill>
                  <a:srgbClr val="002060"/>
                </a:solidFill>
              </a:rPr>
              <a:t>toanh</a:t>
            </a:r>
          </a:p>
        </p:txBody>
      </p:sp>
      <p:sp>
        <p:nvSpPr>
          <p:cNvPr id="18" name="Oval 17"/>
          <p:cNvSpPr/>
          <p:nvPr/>
        </p:nvSpPr>
        <p:spPr>
          <a:xfrm>
            <a:off x="5229171" y="4056747"/>
            <a:ext cx="2233612" cy="1006475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oanh</a:t>
            </a:r>
            <a:endParaRPr lang="en-US" sz="40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1" y="838244"/>
            <a:ext cx="34639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069" y="687855"/>
            <a:ext cx="3796317" cy="205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76" y="3415620"/>
            <a:ext cx="34294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586" y="3778250"/>
            <a:ext cx="281641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Oval 58"/>
          <p:cNvSpPr/>
          <p:nvPr/>
        </p:nvSpPr>
        <p:spPr>
          <a:xfrm>
            <a:off x="4983635" y="2091233"/>
            <a:ext cx="2500312" cy="1006475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oach</a:t>
            </a:r>
            <a:endParaRPr lang="en-US" sz="40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>
            <a:stCxn id="59" idx="6"/>
          </p:cNvCxnSpPr>
          <p:nvPr/>
        </p:nvCxnSpPr>
        <p:spPr>
          <a:xfrm>
            <a:off x="7483947" y="2594471"/>
            <a:ext cx="1852912" cy="36613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127376" y="4893498"/>
            <a:ext cx="1369256" cy="91871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75" name="Straight Connector 3074"/>
          <p:cNvCxnSpPr/>
          <p:nvPr/>
        </p:nvCxnSpPr>
        <p:spPr>
          <a:xfrm>
            <a:off x="7239000" y="4835526"/>
            <a:ext cx="2590800" cy="105727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971800" y="2741518"/>
            <a:ext cx="2438400" cy="1525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48189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6" grpId="0" animBg="1"/>
      <p:bldP spid="18" grpId="0" animBg="1"/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75"/>
            <a:ext cx="9144000" cy="68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524001" y="1"/>
            <a:ext cx="2347487" cy="6445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>
                <a:solidFill>
                  <a:srgbClr val="FF0000"/>
                </a:solidFill>
                <a:latin typeface="UTM Avo" panose="02040603050506020204"/>
              </a:rPr>
              <a:t>Tập đọc</a:t>
            </a:r>
            <a:endParaRPr lang="en-US" sz="3200" b="1" dirty="0">
              <a:solidFill>
                <a:srgbClr val="FF0000"/>
              </a:solidFill>
              <a:latin typeface="UTM Avo" panose="02040603050506020204"/>
            </a:endParaRPr>
          </a:p>
        </p:txBody>
      </p:sp>
    </p:spTree>
    <p:extLst>
      <p:ext uri="{BB962C8B-B14F-4D97-AF65-F5344CB8AC3E}">
        <p14:creationId xmlns:p14="http://schemas.microsoft.com/office/powerpoint/2010/main" val="318439190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1"/>
            <a:ext cx="12192000" cy="668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61232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720233"/>
            <a:ext cx="10515600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12"/>
          <p:cNvSpPr txBox="1">
            <a:spLocks noChangeArrowheads="1"/>
          </p:cNvSpPr>
          <p:nvPr/>
        </p:nvSpPr>
        <p:spPr bwMode="auto">
          <a:xfrm>
            <a:off x="2590801" y="2971792"/>
            <a:ext cx="16882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Century Gothic" pitchFamily="34" charset="0"/>
              </a:rPr>
              <a:t>chạy tới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5365" name="TextBox 15"/>
          <p:cNvSpPr txBox="1">
            <a:spLocks noChangeArrowheads="1"/>
          </p:cNvSpPr>
          <p:nvPr/>
        </p:nvSpPr>
        <p:spPr bwMode="auto">
          <a:xfrm>
            <a:off x="6252949" y="2962812"/>
            <a:ext cx="239360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Century Gothic" pitchFamily="34" charset="0"/>
              </a:rPr>
              <a:t>trồng củ cải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5366" name="TextBox 17"/>
          <p:cNvSpPr txBox="1">
            <a:spLocks noChangeArrowheads="1"/>
          </p:cNvSpPr>
          <p:nvPr/>
        </p:nvSpPr>
        <p:spPr bwMode="auto">
          <a:xfrm>
            <a:off x="1524000" y="54114"/>
            <a:ext cx="3657600" cy="55399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 từ khó</a:t>
            </a:r>
            <a:endParaRPr lang="en-US" alt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2581814" y="2057400"/>
            <a:ext cx="33617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Century Gothic" pitchFamily="34" charset="0"/>
              </a:rPr>
              <a:t>ngoảnh lại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248400" y="2057400"/>
            <a:ext cx="3581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Century Gothic" pitchFamily="34" charset="0"/>
              </a:rPr>
              <a:t>bình tĩnh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2514600" y="3947815"/>
            <a:ext cx="224933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000" b="1">
                <a:solidFill>
                  <a:srgbClr val="FF0000"/>
                </a:solidFill>
                <a:latin typeface="Century Gothic" pitchFamily="34" charset="0"/>
              </a:rPr>
              <a:t>khoảnh đất</a:t>
            </a:r>
            <a:endParaRPr lang="en-US" altLang="en-US" sz="3000" b="1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6248401" y="3947815"/>
            <a:ext cx="20377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000" b="1">
                <a:solidFill>
                  <a:srgbClr val="FF0000"/>
                </a:solidFill>
                <a:latin typeface="Century Gothic" pitchFamily="34" charset="0"/>
              </a:rPr>
              <a:t>thu hoạch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2581814" y="4800600"/>
            <a:ext cx="177965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000" b="1">
                <a:solidFill>
                  <a:srgbClr val="FF0000"/>
                </a:solidFill>
                <a:latin typeface="Century Gothic" pitchFamily="34" charset="0"/>
              </a:rPr>
              <a:t>thuộc về</a:t>
            </a:r>
            <a:endParaRPr lang="en-US" altLang="en-US" sz="3000" b="1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6315614" y="4800600"/>
            <a:ext cx="183415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000" b="1">
                <a:solidFill>
                  <a:srgbClr val="FF0000"/>
                </a:solidFill>
                <a:latin typeface="Century Gothic" pitchFamily="34" charset="0"/>
              </a:rPr>
              <a:t>cuốc đất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24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" grpId="0"/>
      <p:bldP spid="16" grpId="0"/>
      <p:bldP spid="17" grpId="0"/>
      <p:bldP spid="18" grpId="0"/>
      <p:bldP spid="14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1"/>
            <a:ext cx="12115800" cy="668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838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1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7700" y="3778568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5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14400" y="295622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86200" y="2286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480" y="1447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66800" y="444672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6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210800" y="4677559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7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24400" y="5334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8</a:t>
            </a:r>
            <a:endParaRPr lang="vi-VN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20415"/>
      </p:ext>
    </p:extLst>
  </p:cSld>
  <p:clrMapOvr>
    <a:masterClrMapping/>
  </p:clrMapOvr>
  <p:transition spd="slow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1"/>
            <a:ext cx="11963400" cy="668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0" y="971452"/>
            <a:ext cx="450850" cy="42545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5B44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107334" y="3205162"/>
            <a:ext cx="450850" cy="42545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5B44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07334" y="4800600"/>
            <a:ext cx="450850" cy="42545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5B44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01970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7"/>
          <p:cNvGrpSpPr>
            <a:grpSpLocks/>
          </p:cNvGrpSpPr>
          <p:nvPr/>
        </p:nvGrpSpPr>
        <p:grpSpPr bwMode="auto">
          <a:xfrm>
            <a:off x="1917700" y="361950"/>
            <a:ext cx="8547100" cy="2743990"/>
            <a:chOff x="2046832" y="13141"/>
            <a:chExt cx="6410630" cy="2056601"/>
          </a:xfrm>
        </p:grpSpPr>
        <p:sp>
          <p:nvSpPr>
            <p:cNvPr id="6" name="任意多边形 6"/>
            <p:cNvSpPr/>
            <p:nvPr/>
          </p:nvSpPr>
          <p:spPr>
            <a:xfrm>
              <a:off x="4175771" y="13141"/>
              <a:ext cx="2164659" cy="907833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zh-CN" altLang="en-US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7" name="矩形 3"/>
            <p:cNvSpPr/>
            <p:nvPr/>
          </p:nvSpPr>
          <p:spPr>
            <a:xfrm>
              <a:off x="2046832" y="920974"/>
              <a:ext cx="6410630" cy="114876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defTabSz="1219170">
                <a:lnSpc>
                  <a:spcPct val="130000"/>
                </a:lnSpc>
                <a:defRPr/>
              </a:pPr>
              <a:r>
                <a:rPr lang="en-AU" altLang="zh-CN" sz="3600" kern="0">
                  <a:solidFill>
                    <a:srgbClr val="FFFFFF"/>
                  </a:solidFill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rPr>
                <a:t>Nói tiếp để hoàn thành câu bác nông dân  nói với gấu</a:t>
              </a:r>
              <a:r>
                <a:rPr lang="en-AU" altLang="zh-CN" sz="3600" kern="0" dirty="0">
                  <a:solidFill>
                    <a:srgbClr val="FFFFFF"/>
                  </a:solidFill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rPr>
                <a:t>?</a:t>
              </a:r>
              <a:endParaRPr lang="zh-CN" altLang="en-US" sz="3600" kern="0" dirty="0">
                <a:solidFill>
                  <a:srgbClr val="FFFFFF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8" name="椭圆 4"/>
            <p:cNvSpPr/>
            <p:nvPr/>
          </p:nvSpPr>
          <p:spPr>
            <a:xfrm>
              <a:off x="4104330" y="791283"/>
              <a:ext cx="307196" cy="22249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zh-CN" altLang="en-US" sz="3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9" name="椭圆 5"/>
            <p:cNvSpPr/>
            <p:nvPr/>
          </p:nvSpPr>
          <p:spPr>
            <a:xfrm>
              <a:off x="6264226" y="841256"/>
              <a:ext cx="291717" cy="31530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zh-CN" altLang="en-US" sz="3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2209801" y="842963"/>
            <a:ext cx="557213" cy="557212"/>
          </a:xfrm>
          <a:prstGeom prst="ellipse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?</a:t>
            </a:r>
          </a:p>
        </p:txBody>
      </p:sp>
      <p:sp>
        <p:nvSpPr>
          <p:cNvPr id="12" name="矩形 3"/>
          <p:cNvSpPr/>
          <p:nvPr/>
        </p:nvSpPr>
        <p:spPr bwMode="auto">
          <a:xfrm>
            <a:off x="1916112" y="3397251"/>
            <a:ext cx="8548688" cy="15327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1219170">
              <a:lnSpc>
                <a:spcPct val="130000"/>
              </a:lnSpc>
              <a:defRPr/>
            </a:pPr>
            <a:r>
              <a:rPr lang="en-AU" altLang="zh-CN" sz="3600" kern="0">
                <a:solidFill>
                  <a:schemeClr val="tx1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Lúc </a:t>
            </a:r>
            <a:r>
              <a:rPr lang="en-AU" altLang="zh-CN" sz="3600" kern="0" err="1">
                <a:solidFill>
                  <a:schemeClr val="tx1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thu</a:t>
            </a:r>
            <a:r>
              <a:rPr lang="en-AU" altLang="zh-CN" sz="3600" kern="0">
                <a:solidFill>
                  <a:schemeClr val="tx1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AU" altLang="zh-CN" sz="3600" kern="0">
                <a:solidFill>
                  <a:schemeClr val="tx1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hoạch</a:t>
            </a:r>
            <a:r>
              <a:rPr lang="en-AU" altLang="zh-CN" sz="3600" kern="0">
                <a:solidFill>
                  <a:schemeClr val="tx1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, </a:t>
            </a:r>
            <a:r>
              <a:rPr lang="en-AU" altLang="zh-CN" sz="3600" kern="0">
                <a:solidFill>
                  <a:schemeClr val="tx1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tôi chỉ lấy</a:t>
            </a:r>
            <a:r>
              <a:rPr lang="en-AU" altLang="zh-CN" sz="3600" kern="0" dirty="0">
                <a:solidFill>
                  <a:schemeClr val="tx1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…</a:t>
            </a:r>
          </a:p>
          <a:p>
            <a:pPr defTabSz="1219170">
              <a:lnSpc>
                <a:spcPct val="130000"/>
              </a:lnSpc>
              <a:defRPr/>
            </a:pPr>
            <a:r>
              <a:rPr lang="en-AU" altLang="zh-CN" sz="3600" kern="0">
                <a:solidFill>
                  <a:schemeClr val="tx1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Tất cả phần còn lại </a:t>
            </a:r>
            <a:r>
              <a:rPr lang="en-AU" altLang="zh-CN" sz="3600" kern="0" dirty="0">
                <a:solidFill>
                  <a:schemeClr val="tx1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…</a:t>
            </a:r>
            <a:endParaRPr lang="zh-CN" altLang="en-US" sz="3600" kern="0" dirty="0">
              <a:solidFill>
                <a:schemeClr val="tx1"/>
              </a:solidFill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7724846" y="3416110"/>
            <a:ext cx="1301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>
                <a:solidFill>
                  <a:srgbClr val="FF0000"/>
                </a:solidFill>
              </a:rPr>
              <a:t>gốc</a:t>
            </a:r>
            <a:endParaRPr lang="en-US" altLang="en-US" sz="3600">
              <a:solidFill>
                <a:srgbClr val="FF0000"/>
              </a:solidFill>
            </a:endParaRPr>
          </a:p>
        </p:txBody>
      </p:sp>
      <p:sp>
        <p:nvSpPr>
          <p:cNvPr id="14" name="TextBox 29"/>
          <p:cNvSpPr txBox="1">
            <a:spLocks noChangeArrowheads="1"/>
          </p:cNvSpPr>
          <p:nvPr/>
        </p:nvSpPr>
        <p:spPr bwMode="auto">
          <a:xfrm>
            <a:off x="6553201" y="4163218"/>
            <a:ext cx="3317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>
                <a:solidFill>
                  <a:srgbClr val="FF0000"/>
                </a:solidFill>
              </a:rPr>
              <a:t>thuộc về ông</a:t>
            </a:r>
            <a:endParaRPr lang="en-US" altLang="en-US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31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311254" y="889000"/>
            <a:ext cx="37504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14" y="1807695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14" y="2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1120248" y="931996"/>
            <a:ext cx="3141242" cy="203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8800" b="1">
                <a:solidFill>
                  <a:srgbClr val="000000"/>
                </a:solidFill>
                <a:latin typeface="HP001 4 hàng" pitchFamily="34" charset="-93"/>
              </a:rPr>
              <a:t>Ξ</a:t>
            </a:r>
            <a:r>
              <a:rPr lang="en-US" sz="8800" b="1">
                <a:solidFill>
                  <a:srgbClr val="000000"/>
                </a:solidFill>
                <a:latin typeface="HP001 4 hàng" pitchFamily="34" charset="-93"/>
              </a:rPr>
              <a:t>nh</a:t>
            </a:r>
            <a:endParaRPr lang="el-GR" sz="8800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68734" y="2700062"/>
            <a:ext cx="322598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9000" b="1"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el-GR" sz="9000" b="1">
                <a:solidFill>
                  <a:srgbClr val="000000"/>
                </a:solidFill>
                <a:latin typeface="HP001 4 hàng" pitchFamily="34" charset="-93"/>
              </a:rPr>
              <a:t>Ξ</a:t>
            </a:r>
            <a:r>
              <a:rPr lang="en-US" sz="9000" b="1">
                <a:solidFill>
                  <a:srgbClr val="000000"/>
                </a:solidFill>
                <a:latin typeface="HP001 4 hàng" pitchFamily="34" charset="-93"/>
              </a:rPr>
              <a:t>ch</a:t>
            </a:r>
            <a:endParaRPr lang="el-GR" sz="9000" b="1" dirty="0">
              <a:solidFill>
                <a:srgbClr val="000000"/>
              </a:solidFill>
              <a:latin typeface="HP001 4 hàng" pitchFamily="34" charset="-93"/>
              <a:ea typeface="HP001 4H" panose="020B0603050302020204" pitchFamily="34" charset="0"/>
              <a:cs typeface="HP001 4H" panose="020B0603050302020204" pitchFamily="34" charset="0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4316838" y="952636"/>
            <a:ext cx="459856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>
                <a:latin typeface="HP001 4 hàng" pitchFamily="34" charset="-93"/>
                <a:ea typeface="HP001 4H"/>
              </a:rPr>
              <a:t>kh</a:t>
            </a:r>
            <a:r>
              <a:rPr lang="el-GR" sz="9000" b="1">
                <a:latin typeface="HP001 4 hàng" pitchFamily="34" charset="-93"/>
                <a:ea typeface="HP001 4H"/>
              </a:rPr>
              <a:t>Ξ</a:t>
            </a:r>
            <a:r>
              <a:rPr lang="en-US" sz="9000" b="1">
                <a:latin typeface="HP001 4 hàng" pitchFamily="34" charset="-93"/>
                <a:ea typeface="HP001 4H"/>
              </a:rPr>
              <a:t>nh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457560" y="2717734"/>
            <a:ext cx="589893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>
                <a:latin typeface="HP001 4 hàng" pitchFamily="34" charset="-93"/>
                <a:ea typeface="HP001 4H" pitchFamily="34" charset="-127"/>
              </a:rPr>
              <a:t>Ǉhu hĲch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13442" y="952636"/>
            <a:ext cx="32008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0" b="1">
                <a:latin typeface="HP001 4 hàng" pitchFamily="34" charset="-93"/>
                <a:ea typeface="HP001 4H"/>
              </a:rPr>
              <a:t>bánh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214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311254" y="889000"/>
            <a:ext cx="37504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14" y="1766751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14" y="2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1875929" y="11594"/>
            <a:ext cx="3141242" cy="203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9000" b="1">
                <a:solidFill>
                  <a:srgbClr val="000000"/>
                </a:solidFill>
                <a:latin typeface="HP001 4 hàng" pitchFamily="34" charset="-93"/>
              </a:rPr>
              <a:t>Ξ</a:t>
            </a:r>
            <a:r>
              <a:rPr lang="en-US" sz="9000" b="1">
                <a:solidFill>
                  <a:srgbClr val="000000"/>
                </a:solidFill>
                <a:latin typeface="HP001 4 hàng" pitchFamily="34" charset="-93"/>
              </a:rPr>
              <a:t>nh</a:t>
            </a:r>
            <a:endParaRPr lang="el-GR" sz="9000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431892" y="3604447"/>
            <a:ext cx="397830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9000" b="1"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el-GR" sz="9000" b="1">
                <a:solidFill>
                  <a:srgbClr val="000000"/>
                </a:solidFill>
                <a:latin typeface="HP001 4 hàng" pitchFamily="34" charset="-93"/>
              </a:rPr>
              <a:t>Ξ</a:t>
            </a:r>
            <a:r>
              <a:rPr lang="en-US" sz="9000" b="1">
                <a:solidFill>
                  <a:srgbClr val="000000"/>
                </a:solidFill>
                <a:latin typeface="HP001 4 hàng" pitchFamily="34" charset="-93"/>
              </a:rPr>
              <a:t>ch</a:t>
            </a:r>
            <a:endParaRPr lang="el-GR" sz="9000" b="1" dirty="0">
              <a:solidFill>
                <a:srgbClr val="000000"/>
              </a:solidFill>
              <a:latin typeface="HP001 4 hàng" pitchFamily="34" charset="-93"/>
              <a:ea typeface="HP001 4H" panose="020B0603050302020204" pitchFamily="34" charset="0"/>
              <a:cs typeface="HP001 4H" panose="020B0603050302020204" pitchFamily="34" charset="0"/>
            </a:endParaRP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1968252" y="1843373"/>
            <a:ext cx="466114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>
                <a:latin typeface="HP001 4 hàng" pitchFamily="34" charset="-93"/>
                <a:ea typeface="HP001 4H"/>
              </a:rPr>
              <a:t>kh</a:t>
            </a:r>
            <a:r>
              <a:rPr lang="el-GR" sz="9000" b="1">
                <a:latin typeface="HP001 4 hàng" pitchFamily="34" charset="-93"/>
                <a:ea typeface="HP001 4H"/>
              </a:rPr>
              <a:t>Ξ</a:t>
            </a:r>
            <a:r>
              <a:rPr lang="en-US" sz="9000" b="1">
                <a:latin typeface="HP001 4 hàng" pitchFamily="34" charset="-93"/>
                <a:ea typeface="HP001 4H"/>
              </a:rPr>
              <a:t>nh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1950886" y="5382711"/>
            <a:ext cx="589893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>
                <a:latin typeface="HP001 4 hàng" pitchFamily="34" charset="-93"/>
                <a:ea typeface="HP001 4H" pitchFamily="34" charset="-127"/>
              </a:rPr>
              <a:t>Ǉhu hĲch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39216" y="1843373"/>
            <a:ext cx="3581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0" b="1">
                <a:latin typeface="HP001 4 hàng" pitchFamily="34" charset="-93"/>
                <a:ea typeface="HP001 4H"/>
              </a:rPr>
              <a:t>bánh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0090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793466"/>
            <a:ext cx="10515600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17"/>
          <p:cNvSpPr txBox="1">
            <a:spLocks noChangeArrowheads="1"/>
          </p:cNvSpPr>
          <p:nvPr/>
        </p:nvSpPr>
        <p:spPr bwMode="auto">
          <a:xfrm>
            <a:off x="1720455" y="100014"/>
            <a:ext cx="2071401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2438401" y="3429001"/>
            <a:ext cx="31373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 ngoặc đơn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6705601" y="3429001"/>
            <a:ext cx="30508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 ngoặc kép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2438400" y="2438401"/>
            <a:ext cx="25282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ngoắc sừng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6635297" y="2406876"/>
            <a:ext cx="23679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 ngoẵng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2484602" y="4579204"/>
            <a:ext cx="36647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hạy loăng quăng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6741994" y="4579203"/>
            <a:ext cx="23679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hoẵng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98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344400" cy="640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127948" y="969037"/>
            <a:ext cx="450850" cy="42545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5B44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4300" y="4106840"/>
            <a:ext cx="495300" cy="42545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5B44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5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9000" y="457201"/>
            <a:ext cx="617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u="sng" dirty="0">
              <a:solidFill>
                <a:srgbClr val="002060"/>
              </a:solidFill>
            </a:endParaRPr>
          </a:p>
          <a:p>
            <a:pPr algn="ctr"/>
            <a:r>
              <a:rPr lang="vi-VN" sz="2800" u="sng" dirty="0">
                <a:solidFill>
                  <a:srgbClr val="002060"/>
                </a:solidFill>
              </a:rPr>
              <a:t>Tiếng </a:t>
            </a:r>
            <a:r>
              <a:rPr lang="vi-VN" sz="2800" u="sng" dirty="0">
                <a:solidFill>
                  <a:srgbClr val="002060"/>
                </a:solidFill>
              </a:rPr>
              <a:t>Việt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1428851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C00000"/>
                </a:solidFill>
              </a:rPr>
              <a:t>Bài 131: oanh, oach</a:t>
            </a:r>
            <a:endParaRPr lang="vi-VN" sz="28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3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3665" y="901953"/>
            <a:ext cx="2915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anh</a:t>
            </a:r>
            <a:r>
              <a:rPr lang="en-US" sz="9600" b="1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3224" y="925509"/>
            <a:ext cx="1981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r>
              <a:rPr lang="en-US" sz="9600">
                <a:solidFill>
                  <a:srgbClr val="002060"/>
                </a:solidFill>
                <a:latin typeface="UTM Avo"/>
              </a:rPr>
              <a:t>                            </a:t>
            </a:r>
            <a:endParaRPr lang="en-US" sz="9600" dirty="0">
              <a:solidFill>
                <a:srgbClr val="002060"/>
              </a:solidFill>
              <a:latin typeface="UTM Avo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64677" y="1044828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669161" y="276381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1676401" y="104482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878831" y="1031118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672773" y="454617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48176" y="2786157"/>
            <a:ext cx="0" cy="17615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47471" y="2737533"/>
            <a:ext cx="1898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95436" y="2717553"/>
            <a:ext cx="2538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FF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70859" y="1032597"/>
            <a:ext cx="25061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ch</a:t>
            </a:r>
            <a:r>
              <a:rPr lang="en-US" sz="9600" b="1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34780" y="1046329"/>
            <a:ext cx="26729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oa</a:t>
            </a:r>
            <a:r>
              <a:rPr lang="en-US" sz="9600">
                <a:solidFill>
                  <a:srgbClr val="002060"/>
                </a:solidFill>
                <a:latin typeface="UTM Avo"/>
              </a:rPr>
              <a:t>                            </a:t>
            </a:r>
            <a:endParaRPr lang="en-US" sz="9600" dirty="0">
              <a:solidFill>
                <a:srgbClr val="002060"/>
              </a:solidFill>
              <a:latin typeface="UTM Avo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309630" y="104632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314114" y="2765318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6321354" y="1046330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490092" y="104632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317726" y="4547671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611546" y="2765317"/>
            <a:ext cx="0" cy="1762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59280" y="2757365"/>
            <a:ext cx="1447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80724" y="2788343"/>
            <a:ext cx="2361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rgbClr val="FF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4233921" y="2795265"/>
            <a:ext cx="0" cy="17600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233921" y="2722872"/>
            <a:ext cx="20253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nh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8839200" y="2780054"/>
            <a:ext cx="0" cy="17600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8802593" y="2771631"/>
            <a:ext cx="162095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ch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2" grpId="0"/>
      <p:bldP spid="13" grpId="0"/>
      <p:bldP spid="20" grpId="0"/>
      <p:bldP spid="21" grpId="0"/>
      <p:bldP spid="24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85788" y="1205853"/>
            <a:ext cx="4898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oanh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5778" y="3123074"/>
            <a:ext cx="49203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oach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90920" y="2286000"/>
            <a:ext cx="3433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C0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r>
              <a:rPr lang="en-US" sz="9600" b="1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-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</a:t>
            </a:r>
            <a:endParaRPr lang="en-US" sz="96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7320035" y="3201729"/>
            <a:ext cx="1712042" cy="7197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324811" y="2300146"/>
            <a:ext cx="1559642" cy="890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840865" y="1175535"/>
            <a:ext cx="3168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nh 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90897" y="2886164"/>
            <a:ext cx="3119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ch 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809125" y="4648201"/>
            <a:ext cx="7939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atin typeface="Century Gothic" pitchFamily="34" charset="0"/>
                <a:cs typeface="Aharoni" pitchFamily="2" charset="-79"/>
              </a:rPr>
              <a:t> kh</a:t>
            </a:r>
            <a:r>
              <a:rPr lang="en-US" sz="60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oanh </a:t>
            </a:r>
            <a:r>
              <a:rPr lang="en-US" sz="6000" b="1">
                <a:latin typeface="Century Gothic" pitchFamily="34" charset="0"/>
                <a:cs typeface="Aharoni" pitchFamily="2" charset="-79"/>
              </a:rPr>
              <a:t>bánh</a:t>
            </a:r>
            <a:endParaRPr lang="en-US" sz="6000" b="1" dirty="0">
              <a:latin typeface="UTM Avo"/>
              <a:cs typeface="Aharoni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9203" y="914401"/>
            <a:ext cx="5629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Century Gothic" pitchFamily="34" charset="0"/>
              </a:rPr>
              <a:t>kh</a:t>
            </a:r>
            <a:r>
              <a:rPr lang="en-US" sz="6000" b="1">
                <a:solidFill>
                  <a:srgbClr val="FF0000"/>
                </a:solidFill>
                <a:latin typeface="Century Gothic" pitchFamily="34" charset="0"/>
              </a:rPr>
              <a:t>oanh</a:t>
            </a:r>
            <a:r>
              <a:rPr lang="en-US" sz="6000" b="1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600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60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130255" y="89984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134739" y="2618838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6141979" y="899850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310717" y="89984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138351" y="4401191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828709" y="2648784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78929" y="2780229"/>
            <a:ext cx="21894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6000" b="1">
                <a:latin typeface="Century Gothic" pitchFamily="34" charset="0"/>
                <a:cs typeface="Aharoni" pitchFamily="2" charset="-79"/>
              </a:rPr>
              <a:t>kh</a:t>
            </a:r>
            <a:endParaRPr lang="en-US" sz="60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52735" y="2789621"/>
            <a:ext cx="3069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6000" b="1">
                <a:solidFill>
                  <a:srgbClr val="FF0000"/>
                </a:solidFill>
                <a:latin typeface="Century Gothic" pitchFamily="34" charset="0"/>
              </a:rPr>
              <a:t>oanh</a:t>
            </a:r>
            <a:endParaRPr lang="en-US" sz="60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791" y="533400"/>
            <a:ext cx="4153810" cy="383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999070" y="4415166"/>
            <a:ext cx="5087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latin typeface="Century Gothic" pitchFamily="34" charset="0"/>
                <a:cs typeface="Aharoni" pitchFamily="2" charset="-79"/>
              </a:rPr>
              <a:t>thu h</a:t>
            </a:r>
            <a:r>
              <a:rPr lang="en-US" sz="72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oạch</a:t>
            </a:r>
            <a:endParaRPr lang="en-US" sz="7200" b="1" dirty="0">
              <a:latin typeface="UTM Avo"/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42303" y="970737"/>
            <a:ext cx="4784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latin typeface="Century Gothic" pitchFamily="34" charset="0"/>
              </a:rPr>
              <a:t>h</a:t>
            </a:r>
            <a:r>
              <a:rPr lang="en-US" sz="7200" b="1">
                <a:solidFill>
                  <a:srgbClr val="FF0000"/>
                </a:solidFill>
                <a:latin typeface="Century Gothic" pitchFamily="34" charset="0"/>
              </a:rPr>
              <a:t>oạch</a:t>
            </a:r>
            <a:r>
              <a:rPr lang="en-US" sz="7200" b="1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720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72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130255" y="89984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134739" y="2618838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6141979" y="899850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0310717" y="89984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138351" y="4401191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000998" y="2641178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91198" y="2823735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>
                <a:latin typeface="Century Gothic" pitchFamily="34" charset="0"/>
                <a:cs typeface="Aharoni" pitchFamily="2" charset="-79"/>
              </a:rPr>
              <a:t>h</a:t>
            </a:r>
            <a:endParaRPr lang="en-US" sz="72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42181" y="2823735"/>
            <a:ext cx="3069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>
                <a:solidFill>
                  <a:srgbClr val="FF0000"/>
                </a:solidFill>
                <a:latin typeface="Century Gothic" pitchFamily="34" charset="0"/>
              </a:rPr>
              <a:t>oạch</a:t>
            </a:r>
            <a:endParaRPr lang="en-US" sz="72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pic>
        <p:nvPicPr>
          <p:cNvPr id="2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180" y="544776"/>
            <a:ext cx="4373621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1374" y="951527"/>
            <a:ext cx="1919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entury Gothic" pitchFamily="34" charset="0"/>
              </a:rPr>
              <a:t>oanh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29440" y="934787"/>
            <a:ext cx="1994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entury Gothic" pitchFamily="34" charset="0"/>
              </a:rPr>
              <a:t>oach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1" y="1632426"/>
            <a:ext cx="20136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latin typeface="Century Gothic" pitchFamily="34" charset="0"/>
              </a:rPr>
              <a:t>kh</a:t>
            </a:r>
            <a:r>
              <a:rPr lang="en-US" sz="3600" b="1">
                <a:solidFill>
                  <a:srgbClr val="FF0000"/>
                </a:solidFill>
                <a:latin typeface="Century Gothic" pitchFamily="34" charset="0"/>
              </a:rPr>
              <a:t>oanh 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68256" y="1581118"/>
            <a:ext cx="1585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latin typeface="Century Gothic" pitchFamily="34" charset="0"/>
              </a:rPr>
              <a:t>h</a:t>
            </a:r>
            <a:r>
              <a:rPr lang="en-US" sz="3600" b="1">
                <a:solidFill>
                  <a:srgbClr val="FF0000"/>
                </a:solidFill>
                <a:latin typeface="Century Gothic" pitchFamily="34" charset="0"/>
              </a:rPr>
              <a:t>oạch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02561" y="2275894"/>
            <a:ext cx="24080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latin typeface="Century Gothic" pitchFamily="34" charset="0"/>
              </a:rPr>
              <a:t>thu h</a:t>
            </a:r>
            <a:r>
              <a:rPr lang="en-US" sz="3600" b="1">
                <a:solidFill>
                  <a:srgbClr val="FF0000"/>
                </a:solidFill>
                <a:latin typeface="Century Gothic" pitchFamily="34" charset="0"/>
              </a:rPr>
              <a:t>oạch</a:t>
            </a:r>
            <a:endParaRPr lang="en-US" sz="3600" b="1"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400" y="1685847"/>
            <a:ext cx="8610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002060"/>
                </a:solidFill>
              </a:rPr>
              <a:t>Tìm từ có tiếng chứa vần oanh, oach</a:t>
            </a:r>
            <a:endParaRPr lang="vi-VN" sz="3600" b="1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20692" y="2303745"/>
            <a:ext cx="30572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latin typeface="Century Gothic" pitchFamily="34" charset="0"/>
              </a:rPr>
              <a:t>kh</a:t>
            </a:r>
            <a:r>
              <a:rPr lang="en-US" sz="3600" b="1">
                <a:solidFill>
                  <a:srgbClr val="FF0000"/>
                </a:solidFill>
                <a:latin typeface="Century Gothic" pitchFamily="34" charset="0"/>
              </a:rPr>
              <a:t>oanh </a:t>
            </a:r>
            <a:r>
              <a:rPr lang="en-US" sz="3600" b="1">
                <a:latin typeface="Century Gothic" pitchFamily="34" charset="0"/>
              </a:rPr>
              <a:t>bánh</a:t>
            </a:r>
            <a:endParaRPr lang="en-US" sz="3600" b="1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01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2" grpId="0" animBg="1"/>
      <p:bldP spid="8" grpId="0"/>
      <p:bldP spid="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2433</TotalTime>
  <Words>199</Words>
  <Application>Microsoft Office PowerPoint</Application>
  <PresentationFormat>Widescreen</PresentationFormat>
  <Paragraphs>90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宋体</vt:lpstr>
      <vt:lpstr>.VnAvant</vt:lpstr>
      <vt:lpstr>.黑体-日本语</vt:lpstr>
      <vt:lpstr>Aharoni</vt:lpstr>
      <vt:lpstr>Arial</vt:lpstr>
      <vt:lpstr>Calibri</vt:lpstr>
      <vt:lpstr>Century Gothic</vt:lpstr>
      <vt:lpstr>HP001 4 hàng</vt:lpstr>
      <vt:lpstr>HP001 4H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LAP JP</cp:lastModifiedBy>
  <cp:revision>238</cp:revision>
  <dcterms:created xsi:type="dcterms:W3CDTF">2020-10-21T22:23:20Z</dcterms:created>
  <dcterms:modified xsi:type="dcterms:W3CDTF">2025-03-11T00:46:58Z</dcterms:modified>
</cp:coreProperties>
</file>