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90" r:id="rId2"/>
    <p:sldId id="376" r:id="rId3"/>
    <p:sldId id="370" r:id="rId4"/>
    <p:sldId id="375" r:id="rId5"/>
    <p:sldId id="381" r:id="rId6"/>
    <p:sldId id="377" r:id="rId7"/>
    <p:sldId id="378" r:id="rId8"/>
    <p:sldId id="373" r:id="rId9"/>
    <p:sldId id="380" r:id="rId10"/>
    <p:sldId id="382" r:id="rId11"/>
    <p:sldId id="383" r:id="rId12"/>
    <p:sldId id="384" r:id="rId13"/>
    <p:sldId id="385" r:id="rId14"/>
    <p:sldId id="356" r:id="rId15"/>
    <p:sldId id="387" r:id="rId16"/>
    <p:sldId id="388" r:id="rId17"/>
    <p:sldId id="396" r:id="rId18"/>
    <p:sldId id="386" r:id="rId19"/>
    <p:sldId id="390" r:id="rId20"/>
    <p:sldId id="391" r:id="rId21"/>
    <p:sldId id="392" r:id="rId22"/>
    <p:sldId id="394" r:id="rId23"/>
    <p:sldId id="278" r:id="rId24"/>
    <p:sldId id="393" r:id="rId25"/>
    <p:sldId id="395" r:id="rId26"/>
    <p:sldId id="270" r:id="rId27"/>
  </p:sldIdLst>
  <p:sldSz cx="12192000" cy="6858000"/>
  <p:notesSz cx="6858000" cy="9144000"/>
  <p:embeddedFontLst>
    <p:embeddedFont>
      <p:font typeface="等线" panose="020B0604020202020204" charset="-122"/>
      <p:regular r:id="rId29"/>
      <p:bold r:id="rId30"/>
    </p:embeddedFont>
    <p:embeddedFont>
      <p:font typeface="SimSun" panose="02010600030101010101" pitchFamily="2" charset="-122"/>
      <p:regular r:id="rId31"/>
    </p:embeddedFont>
    <p:embeddedFont>
      <p:font typeface="Aharoni" panose="020B0604020202020204" charset="-79"/>
      <p:bold r:id="rId32"/>
    </p:embeddedFont>
    <p:embeddedFont>
      <p:font typeface=".VnAvant" panose="020B7200000000000000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6699"/>
    <a:srgbClr val="FF99CC"/>
    <a:srgbClr val="9B21AF"/>
    <a:srgbClr val="FF7707"/>
    <a:srgbClr val="FF8119"/>
    <a:srgbClr val="404040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772" autoAdjust="0"/>
  </p:normalViewPr>
  <p:slideViewPr>
    <p:cSldViewPr snapToGrid="0">
      <p:cViewPr varScale="1">
        <p:scale>
          <a:sx n="63" d="100"/>
          <a:sy n="63" d="100"/>
        </p:scale>
        <p:origin x="8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F7543-4117-4F70-8272-CFA51F3D516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7D0E8-92A8-41E4-BBCD-90F2E9AEF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6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từng hình ảnh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7D0E8-92A8-41E4-BBCD-90F2E9AEFD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3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5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149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800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901955"/>
      </p:ext>
    </p:extLst>
  </p:cSld>
  <p:clrMapOvr>
    <a:masterClrMapping/>
  </p:clrMapOvr>
  <p:transition spd="slow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5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7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0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9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BA53E78-D9D8-4BE5-A46F-D6C59A1823A6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4853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82686" y="1648606"/>
            <a:ext cx="722665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130: oăng – oăc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556" y="3912830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h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o½ng</a:t>
            </a:r>
            <a:r>
              <a:rPr lang="en-US" sz="6600" b="1" dirty="0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93785" y="3927728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o½ng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720" y="4383981"/>
            <a:ext cx="5298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con ho½ng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7E017F-E9AB-4CB9-8B64-B7F214A0AD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7249" r="33922" b="22752"/>
          <a:stretch/>
        </p:blipFill>
        <p:spPr>
          <a:xfrm>
            <a:off x="1135963" y="1130532"/>
            <a:ext cx="3395006" cy="31322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D48A6B-C7C9-482D-A7AC-26EFDD57C2A5}"/>
              </a:ext>
            </a:extLst>
          </p:cNvPr>
          <p:cNvSpPr txBox="1"/>
          <p:nvPr/>
        </p:nvSpPr>
        <p:spPr>
          <a:xfrm>
            <a:off x="406720" y="4388605"/>
            <a:ext cx="5298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con h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o½ng</a:t>
            </a:r>
            <a:r>
              <a:rPr lang="en-US" sz="6000" b="1" dirty="0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15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556" y="3912830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ng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ng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o¾c</a:t>
            </a:r>
            <a:r>
              <a:rPr lang="en-US" sz="6600" b="1" dirty="0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93785" y="3927728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o¾c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720" y="4383981"/>
            <a:ext cx="5298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ngo¾c </a:t>
            </a:r>
            <a:r>
              <a:rPr lang="en-US" sz="6000" b="1" dirty="0" err="1">
                <a:latin typeface=".VnAvant" pitchFamily="34" charset="0"/>
              </a:rPr>
              <a:t>tay</a:t>
            </a:r>
            <a:r>
              <a:rPr lang="en-US" sz="6000" b="1" dirty="0">
                <a:latin typeface=".VnAvant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FE9E22-6B69-459C-BD38-B4758CC65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7" t="16085" r="34981" b="24266"/>
          <a:stretch/>
        </p:blipFill>
        <p:spPr>
          <a:xfrm>
            <a:off x="889483" y="1505536"/>
            <a:ext cx="3609078" cy="29612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48084B-8764-49BB-BF9B-B50B0CA2DF5C}"/>
              </a:ext>
            </a:extLst>
          </p:cNvPr>
          <p:cNvSpPr txBox="1"/>
          <p:nvPr/>
        </p:nvSpPr>
        <p:spPr>
          <a:xfrm>
            <a:off x="406720" y="4380449"/>
            <a:ext cx="5298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ng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o¾c </a:t>
            </a:r>
            <a:r>
              <a:rPr lang="en-US" sz="6000" b="1" dirty="0" err="1">
                <a:latin typeface=".VnAvant" pitchFamily="34" charset="0"/>
              </a:rPr>
              <a:t>tay</a:t>
            </a:r>
            <a:r>
              <a:rPr lang="en-US" sz="6000" b="1" dirty="0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2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40280" y="2064998"/>
            <a:ext cx="30302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¨ng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7098" y="2963917"/>
            <a:ext cx="41386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smtClean="0">
                <a:latin typeface=".VnAvant" pitchFamily="34" charset="0"/>
              </a:rPr>
              <a:t>h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o½ng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9222" y="2118396"/>
            <a:ext cx="2353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5196" y="3003673"/>
            <a:ext cx="41156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itchFamily="34" charset="0"/>
              </a:rPr>
              <a:t>  </a:t>
            </a:r>
            <a:r>
              <a:rPr lang="en-US" sz="6600" b="1" dirty="0" smtClean="0">
                <a:latin typeface=".VnAvant" pitchFamily="34" charset="0"/>
              </a:rPr>
              <a:t>ng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o¾c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1819" y="3947442"/>
            <a:ext cx="4964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itchFamily="34" charset="0"/>
              </a:rPr>
              <a:t>n</a:t>
            </a:r>
            <a:r>
              <a:rPr lang="en-US" sz="6600" b="1" dirty="0" smtClean="0">
                <a:latin typeface=".VnAvant" pitchFamily="34" charset="0"/>
              </a:rPr>
              <a:t>g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o¾c </a:t>
            </a:r>
            <a:r>
              <a:rPr lang="en-US" sz="6600" b="1" dirty="0" err="1">
                <a:latin typeface=".VnAvant" pitchFamily="34" charset="0"/>
              </a:rPr>
              <a:t>tay</a:t>
            </a:r>
            <a:r>
              <a:rPr lang="en-US" sz="6600" b="1" dirty="0">
                <a:latin typeface=".VnAvant" pitchFamily="34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81436" y="3934190"/>
            <a:ext cx="5115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itchFamily="34" charset="0"/>
              </a:rPr>
              <a:t> con </a:t>
            </a:r>
            <a:r>
              <a:rPr lang="en-US" sz="6600" b="1" dirty="0" smtClean="0">
                <a:latin typeface=".VnAvant" pitchFamily="34" charset="0"/>
              </a:rPr>
              <a:t>h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o½ng </a:t>
            </a:r>
            <a:endParaRPr lang="en-US" sz="6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26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99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19612D-D3FD-4B5A-B593-3C40F3A7E3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55538" r="64872" b="11046"/>
          <a:stretch/>
        </p:blipFill>
        <p:spPr>
          <a:xfrm>
            <a:off x="85776" y="4002206"/>
            <a:ext cx="3124638" cy="2386288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D3A513-E15D-453A-983A-C5756FEC8B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9" t="7396" r="28748" b="8825"/>
          <a:stretch/>
        </p:blipFill>
        <p:spPr>
          <a:xfrm>
            <a:off x="3398871" y="767582"/>
            <a:ext cx="4789786" cy="5735144"/>
          </a:xfrm>
          <a:prstGeom prst="trapezoid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DB33F3-C577-4923-8868-DFD329B1A7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7" t="5955" r="6915" b="58209"/>
          <a:stretch/>
        </p:blipFill>
        <p:spPr>
          <a:xfrm>
            <a:off x="7737687" y="1014349"/>
            <a:ext cx="3175378" cy="2287897"/>
          </a:xfrm>
          <a:prstGeom prst="ellipse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68A9DE-4FE2-42A4-AC96-1643BE201845}"/>
              </a:ext>
            </a:extLst>
          </p:cNvPr>
          <p:cNvCxnSpPr>
            <a:cxnSpLocks/>
          </p:cNvCxnSpPr>
          <p:nvPr/>
        </p:nvCxnSpPr>
        <p:spPr>
          <a:xfrm flipV="1">
            <a:off x="6881856" y="1875491"/>
            <a:ext cx="1321735" cy="145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35CC77-91D6-4776-986E-42FA61934598}"/>
              </a:ext>
            </a:extLst>
          </p:cNvPr>
          <p:cNvCxnSpPr>
            <a:cxnSpLocks/>
          </p:cNvCxnSpPr>
          <p:nvPr/>
        </p:nvCxnSpPr>
        <p:spPr>
          <a:xfrm>
            <a:off x="2784143" y="5254388"/>
            <a:ext cx="1091692" cy="7429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083D61-85B3-4DE3-AA7A-3D99FF5135F1}"/>
              </a:ext>
            </a:extLst>
          </p:cNvPr>
          <p:cNvCxnSpPr>
            <a:cxnSpLocks/>
          </p:cNvCxnSpPr>
          <p:nvPr/>
        </p:nvCxnSpPr>
        <p:spPr>
          <a:xfrm>
            <a:off x="2853208" y="1941887"/>
            <a:ext cx="1601106" cy="8340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CAF8AC-5811-4703-987B-590AEDAEBE02}"/>
              </a:ext>
            </a:extLst>
          </p:cNvPr>
          <p:cNvCxnSpPr>
            <a:cxnSpLocks/>
          </p:cNvCxnSpPr>
          <p:nvPr/>
        </p:nvCxnSpPr>
        <p:spPr>
          <a:xfrm flipV="1">
            <a:off x="7359665" y="3718373"/>
            <a:ext cx="1154428" cy="2555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824427-0C83-45A5-81B2-281738A5C333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7542723" y="4890052"/>
            <a:ext cx="1137832" cy="456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5A67EFC-2589-4783-A41C-6AFE22DDECAA}"/>
              </a:ext>
            </a:extLst>
          </p:cNvPr>
          <p:cNvGrpSpPr/>
          <p:nvPr/>
        </p:nvGrpSpPr>
        <p:grpSpPr>
          <a:xfrm>
            <a:off x="3210414" y="23791"/>
            <a:ext cx="8077785" cy="1476001"/>
            <a:chOff x="3172017" y="8346"/>
            <a:chExt cx="8077785" cy="117430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025185-D3FE-41D5-BD05-A4E6C1C89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0" t="14225" r="2342" b="18523"/>
            <a:stretch/>
          </p:blipFill>
          <p:spPr>
            <a:xfrm>
              <a:off x="3172017" y="8346"/>
              <a:ext cx="8077785" cy="1174305"/>
            </a:xfrm>
            <a:prstGeom prst="cloud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10EA3E-EB36-4AFA-83AA-D74C5C7E4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8" t="3238" r="59433" b="88446"/>
            <a:stretch/>
          </p:blipFill>
          <p:spPr>
            <a:xfrm>
              <a:off x="4169133" y="270311"/>
              <a:ext cx="4771931" cy="71341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DFDC1BE-DB8F-4C83-B1C8-70AFF712F2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9586" r="60767" b="54435"/>
          <a:stretch/>
        </p:blipFill>
        <p:spPr>
          <a:xfrm>
            <a:off x="400903" y="1283939"/>
            <a:ext cx="2983034" cy="2172356"/>
          </a:xfrm>
          <a:prstGeom prst="teardrop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EAA161-A4F8-4E53-A97D-B87A279DC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3" t="41546" r="9842" b="36481"/>
          <a:stretch/>
        </p:blipFill>
        <p:spPr>
          <a:xfrm>
            <a:off x="8034960" y="3177079"/>
            <a:ext cx="2462554" cy="1426755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76C34-4CB5-445B-B467-14F66EBD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9" t="63895" r="6217" b="2689"/>
          <a:stretch/>
        </p:blipFill>
        <p:spPr>
          <a:xfrm>
            <a:off x="8680555" y="4411058"/>
            <a:ext cx="2448686" cy="18700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72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450937" y="876925"/>
            <a:ext cx="116026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tiÕng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ngoµi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bµi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cã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vÇn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lang="en-US" sz="4400" b="1" noProof="0" dirty="0" err="1" smtClean="0">
                <a:solidFill>
                  <a:srgbClr val="FF0000"/>
                </a:solidFill>
                <a:latin typeface=".VnAvant" pitchFamily="34" charset="0"/>
              </a:rPr>
              <a:t>o¨ng</a:t>
            </a:r>
            <a:r>
              <a:rPr lang="en-US" sz="4400" b="1" noProof="0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400" b="1" noProof="0" dirty="0" err="1" smtClean="0">
                <a:solidFill>
                  <a:srgbClr val="FF0000"/>
                </a:solidFill>
                <a:latin typeface=".VnAvant" pitchFamily="34" charset="0"/>
              </a:rPr>
              <a:t>o¨c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¨ng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0" y="2408317"/>
            <a:ext cx="4802871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11500" b="1" noProof="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20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725930" y="448349"/>
            <a:ext cx="8740140" cy="64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88365" y="3236126"/>
            <a:ext cx="54184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THƯ GIÃN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464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155243" y="3022768"/>
            <a:ext cx="4483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TẬP ĐỌC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42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F7CF95-2F77-4672-80C3-9A1FF536A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0" t="62271" r="8004" b="1922"/>
          <a:stretch/>
        </p:blipFill>
        <p:spPr>
          <a:xfrm>
            <a:off x="150313" y="2137350"/>
            <a:ext cx="11857597" cy="4208698"/>
          </a:xfrm>
          <a:prstGeom prst="snip1Rect">
            <a:avLst>
              <a:gd name="adj" fmla="val 47731"/>
            </a:avLst>
          </a:prstGeom>
        </p:spPr>
      </p:pic>
    </p:spTree>
    <p:extLst>
      <p:ext uri="{BB962C8B-B14F-4D97-AF65-F5344CB8AC3E}">
        <p14:creationId xmlns:p14="http://schemas.microsoft.com/office/powerpoint/2010/main" val="195836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4205" y="1859630"/>
            <a:ext cx="5895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08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1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377B8A2-F96C-47E5-B895-73173BC42476}"/>
              </a:ext>
            </a:extLst>
          </p:cNvPr>
          <p:cNvCxnSpPr>
            <a:cxnSpLocks/>
          </p:cNvCxnSpPr>
          <p:nvPr/>
        </p:nvCxnSpPr>
        <p:spPr>
          <a:xfrm>
            <a:off x="703956" y="2162032"/>
            <a:ext cx="12913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77B8A2-F96C-47E5-B895-73173BC42476}"/>
              </a:ext>
            </a:extLst>
          </p:cNvPr>
          <p:cNvCxnSpPr>
            <a:cxnSpLocks/>
          </p:cNvCxnSpPr>
          <p:nvPr/>
        </p:nvCxnSpPr>
        <p:spPr>
          <a:xfrm>
            <a:off x="2245778" y="2166804"/>
            <a:ext cx="21168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83B1E3-836E-41D5-873E-514EE4294229}"/>
              </a:ext>
            </a:extLst>
          </p:cNvPr>
          <p:cNvCxnSpPr>
            <a:cxnSpLocks/>
          </p:cNvCxnSpPr>
          <p:nvPr/>
        </p:nvCxnSpPr>
        <p:spPr>
          <a:xfrm>
            <a:off x="4864905" y="2170144"/>
            <a:ext cx="7446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77B8A2-F96C-47E5-B895-73173BC42476}"/>
              </a:ext>
            </a:extLst>
          </p:cNvPr>
          <p:cNvCxnSpPr>
            <a:cxnSpLocks/>
          </p:cNvCxnSpPr>
          <p:nvPr/>
        </p:nvCxnSpPr>
        <p:spPr>
          <a:xfrm>
            <a:off x="8733703" y="3630401"/>
            <a:ext cx="21168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77B8A2-F96C-47E5-B895-73173BC42476}"/>
              </a:ext>
            </a:extLst>
          </p:cNvPr>
          <p:cNvCxnSpPr>
            <a:cxnSpLocks/>
          </p:cNvCxnSpPr>
          <p:nvPr/>
        </p:nvCxnSpPr>
        <p:spPr>
          <a:xfrm>
            <a:off x="270836" y="4380988"/>
            <a:ext cx="21168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77B8A2-F96C-47E5-B895-73173BC42476}"/>
              </a:ext>
            </a:extLst>
          </p:cNvPr>
          <p:cNvCxnSpPr>
            <a:cxnSpLocks/>
          </p:cNvCxnSpPr>
          <p:nvPr/>
        </p:nvCxnSpPr>
        <p:spPr>
          <a:xfrm>
            <a:off x="703956" y="5096364"/>
            <a:ext cx="2600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77B8A2-F96C-47E5-B895-73173BC42476}"/>
              </a:ext>
            </a:extLst>
          </p:cNvPr>
          <p:cNvCxnSpPr>
            <a:cxnSpLocks/>
          </p:cNvCxnSpPr>
          <p:nvPr/>
        </p:nvCxnSpPr>
        <p:spPr>
          <a:xfrm>
            <a:off x="8890690" y="5096364"/>
            <a:ext cx="22683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77B8A2-F96C-47E5-B895-73173BC42476}"/>
              </a:ext>
            </a:extLst>
          </p:cNvPr>
          <p:cNvCxnSpPr>
            <a:cxnSpLocks/>
          </p:cNvCxnSpPr>
          <p:nvPr/>
        </p:nvCxnSpPr>
        <p:spPr>
          <a:xfrm>
            <a:off x="2530258" y="6585708"/>
            <a:ext cx="19164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97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OM\Desktop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1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348988" y="752994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348988" y="1505987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9379907" y="1505987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3170093" y="2163688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6644986" y="2163688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4974537" y="2950321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383016" y="4413900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8636625" y="4413899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1893447" y="5185894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9321453" y="5180091"/>
            <a:ext cx="726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4481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OM\Desktop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-61414" y="915554"/>
            <a:ext cx="790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  <a:r>
              <a:rPr lang="en-US" sz="2600" b="1" dirty="0" smtClean="0">
                <a:solidFill>
                  <a:srgbClr val="FF0000"/>
                </a:solidFill>
                <a:latin typeface="UTM Avo" panose="02040603050506020204"/>
              </a:rPr>
              <a:t>1</a:t>
            </a:r>
            <a:endParaRPr lang="en-US" sz="26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-61414" y="1680060"/>
            <a:ext cx="957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® 2</a:t>
            </a:r>
            <a:endParaRPr lang="en-US" sz="2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70666" y="4677260"/>
            <a:ext cx="957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® 3</a:t>
            </a:r>
            <a:endParaRPr lang="en-US" sz="2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3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64AAC8-6E77-4F3C-A334-97009757D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26136" r="64445" b="57100"/>
          <a:stretch/>
        </p:blipFill>
        <p:spPr>
          <a:xfrm>
            <a:off x="45493" y="1872975"/>
            <a:ext cx="3411939" cy="9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069986-1071-4E6F-B21B-3631286E0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2" t="60826" r="6595" b="21763"/>
          <a:stretch/>
        </p:blipFill>
        <p:spPr>
          <a:xfrm>
            <a:off x="3976046" y="4223189"/>
            <a:ext cx="8215954" cy="1030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26A6E2-4EF8-4365-BA54-DF00253DC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t="42465" r="64724" b="40771"/>
          <a:stretch/>
        </p:blipFill>
        <p:spPr>
          <a:xfrm>
            <a:off x="-1" y="3034426"/>
            <a:ext cx="3411939" cy="99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CC6095-2BA3-440E-8F5F-22E2773BD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t="61308" r="64724" b="21928"/>
          <a:stretch/>
        </p:blipFill>
        <p:spPr>
          <a:xfrm>
            <a:off x="0" y="4273743"/>
            <a:ext cx="3411939" cy="9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13DE84-6E8E-4794-8838-A1DD0865D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4484" r="10073" b="75276"/>
          <a:stretch/>
        </p:blipFill>
        <p:spPr>
          <a:xfrm>
            <a:off x="0" y="453837"/>
            <a:ext cx="11540963" cy="111340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FF7F03-4FBC-48C1-BD05-4F758DF5AC64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702257" y="2309416"/>
            <a:ext cx="1273789" cy="24290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DE7DA5-76C5-4607-AF11-58028B51F5AD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2702257" y="2350799"/>
            <a:ext cx="1228296" cy="1256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07D7C9-70A8-46A5-AC9D-A5244DAFEC9C}"/>
              </a:ext>
            </a:extLst>
          </p:cNvPr>
          <p:cNvCxnSpPr>
            <a:cxnSpLocks/>
          </p:cNvCxnSpPr>
          <p:nvPr/>
        </p:nvCxnSpPr>
        <p:spPr>
          <a:xfrm flipV="1">
            <a:off x="2702257" y="3607248"/>
            <a:ext cx="1273789" cy="12039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B8C4100-218F-45B3-925A-B22D7C873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3" t="41818" r="6894" b="38675"/>
          <a:stretch/>
        </p:blipFill>
        <p:spPr>
          <a:xfrm>
            <a:off x="3976046" y="2991307"/>
            <a:ext cx="8215954" cy="115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7D1F1E-E7C3-4043-B03B-50BE7167A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78438" r="40050" b="6219"/>
          <a:stretch/>
        </p:blipFill>
        <p:spPr>
          <a:xfrm>
            <a:off x="1588579" y="5613275"/>
            <a:ext cx="9014841" cy="11020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F11098-0DBB-4D42-9BAB-E13DFE347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24113" r="7039" b="56380"/>
          <a:stretch/>
        </p:blipFill>
        <p:spPr>
          <a:xfrm>
            <a:off x="3930553" y="1773406"/>
            <a:ext cx="8215954" cy="115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9401 -0.351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-175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0.09401 0.1752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875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9401 0.175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196591" y="1719258"/>
            <a:ext cx="3899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1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" y="2492680"/>
            <a:ext cx="11962355" cy="151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685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99570" y="1430887"/>
            <a:ext cx="12417825" cy="517064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600" dirty="0" err="1">
                <a:latin typeface="Arial" pitchFamily="34" charset="0"/>
                <a:cs typeface="Arial" pitchFamily="34" charset="0"/>
              </a:rPr>
              <a:t>ưu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ươu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uê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uơ,oa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oe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uy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uya</a:t>
            </a:r>
            <a:endParaRPr lang="en-US" sz="6600" dirty="0">
              <a:latin typeface="Arial" pitchFamily="34" charset="0"/>
              <a:cs typeface="Arial" pitchFamily="34" charset="0"/>
            </a:endParaRPr>
          </a:p>
          <a:p>
            <a:r>
              <a:rPr lang="en-US" sz="6600" dirty="0" err="1">
                <a:latin typeface="Arial" pitchFamily="34" charset="0"/>
                <a:cs typeface="Arial" pitchFamily="34" charset="0"/>
              </a:rPr>
              <a:t>oen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oet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uyên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uyêt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uyn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uyt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6600" dirty="0" err="1">
                <a:latin typeface="Arial" pitchFamily="34" charset="0"/>
                <a:cs typeface="Arial" pitchFamily="34" charset="0"/>
              </a:rPr>
              <a:t>oang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oac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6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66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hoẵng</a:t>
            </a:r>
            <a:r>
              <a:rPr lang="en-US" sz="6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ngoắc</a:t>
            </a:r>
            <a:r>
              <a:rPr lang="en-US" sz="6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6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xe</a:t>
            </a:r>
            <a:r>
              <a:rPr lang="en-US" sz="6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buýt</a:t>
            </a:r>
            <a:r>
              <a:rPr lang="en-US" sz="6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dầu</a:t>
            </a:r>
            <a:r>
              <a:rPr lang="en-US" sz="6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luyn</a:t>
            </a:r>
            <a:r>
              <a:rPr lang="en-US" sz="6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duyệt</a:t>
            </a:r>
            <a:r>
              <a:rPr lang="en-US" sz="6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6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66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tuyết</a:t>
            </a:r>
            <a:r>
              <a:rPr lang="en-US" sz="6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rơi</a:t>
            </a:r>
            <a:endParaRPr lang="en-US" sz="66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6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DC083A-618E-4270-BE2E-96765620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872" r="-110" b="-3147"/>
          <a:stretch/>
        </p:blipFill>
        <p:spPr>
          <a:xfrm>
            <a:off x="435270" y="228600"/>
            <a:ext cx="115062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1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023" y="1563138"/>
            <a:ext cx="9450405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2833097" y="2425870"/>
            <a:ext cx="88685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>
                <a:solidFill>
                  <a:prstClr val="white"/>
                </a:solidFill>
                <a:latin typeface="UTM Avo" panose="02040603050506020204" pitchFamily="18" charset="0"/>
              </a:rPr>
              <a:t>Bài 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130</a:t>
            </a:r>
            <a:r>
              <a:rPr lang="vi-VN" sz="6000" b="1">
                <a:solidFill>
                  <a:prstClr val="white"/>
                </a:solidFill>
                <a:latin typeface="UTM Avo" panose="02040603050506020204" pitchFamily="18" charset="0"/>
              </a:rPr>
              <a:t>: 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oăng - oăc</a:t>
            </a:r>
            <a:endParaRPr lang="en-US" sz="6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78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794" y="3781056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4206" y="2364915"/>
            <a:ext cx="3084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o¨ng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</p:txBody>
      </p:sp>
      <p:pic>
        <p:nvPicPr>
          <p:cNvPr id="19" name="Picture 18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1659616" y="2466828"/>
            <a:ext cx="4133618" cy="2657544"/>
            <a:chOff x="1842955" y="503585"/>
            <a:chExt cx="3523120" cy="2657544"/>
          </a:xfrm>
        </p:grpSpPr>
        <p:sp>
          <p:nvSpPr>
            <p:cNvPr id="2" name="TextBox 1"/>
            <p:cNvSpPr txBox="1"/>
            <p:nvPr/>
          </p:nvSpPr>
          <p:spPr>
            <a:xfrm>
              <a:off x="1853340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85730" y="1832969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30071" y="1837690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54" y="3775881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532" y="3796212"/>
            <a:ext cx="1600950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ng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031" y="3850089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35492" y="2433948"/>
            <a:ext cx="2787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o¨c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691" y="3844914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9493" y="3865245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c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096220" y="2496413"/>
            <a:ext cx="4153638" cy="2663535"/>
            <a:chOff x="1814597" y="486928"/>
            <a:chExt cx="3540183" cy="2663535"/>
          </a:xfrm>
        </p:grpSpPr>
        <p:sp>
          <p:nvSpPr>
            <p:cNvPr id="25" name="TextBox 24"/>
            <p:cNvSpPr txBox="1"/>
            <p:nvPr/>
          </p:nvSpPr>
          <p:spPr>
            <a:xfrm>
              <a:off x="1814597" y="486928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42955" y="1825768"/>
              <a:ext cx="1167098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74435" y="1819717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91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/>
      <p:bldP spid="31" grpId="0"/>
      <p:bldP spid="32" grpId="0"/>
      <p:bldP spid="33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89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Box 1"/>
          <p:cNvSpPr txBox="1">
            <a:spLocks noChangeArrowheads="1"/>
          </p:cNvSpPr>
          <p:nvPr/>
        </p:nvSpPr>
        <p:spPr bwMode="auto">
          <a:xfrm>
            <a:off x="1484356" y="1508125"/>
            <a:ext cx="27368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  <a:latin typeface="UTM Avo"/>
                <a:ea typeface="Aharoni"/>
                <a:cs typeface="Aharoni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oăng</a:t>
            </a:r>
            <a:endParaRPr lang="en-US" sz="8000" dirty="0">
              <a:solidFill>
                <a:srgbClr val="FF0000"/>
              </a:solidFill>
              <a:latin typeface="UTM Avo"/>
              <a:ea typeface="Aharoni"/>
              <a:cs typeface="Aharoni"/>
            </a:endParaRPr>
          </a:p>
        </p:txBody>
      </p:sp>
      <p:sp>
        <p:nvSpPr>
          <p:cNvPr id="115715" name="TextBox 2"/>
          <p:cNvSpPr txBox="1">
            <a:spLocks noChangeArrowheads="1"/>
          </p:cNvSpPr>
          <p:nvPr/>
        </p:nvSpPr>
        <p:spPr bwMode="auto">
          <a:xfrm>
            <a:off x="704154" y="3087688"/>
            <a:ext cx="40195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oăc</a:t>
            </a:r>
            <a:endParaRPr lang="en-US" sz="8000" dirty="0">
              <a:solidFill>
                <a:srgbClr val="FF0000"/>
              </a:solidFill>
              <a:latin typeface="UTM Avo"/>
              <a:ea typeface="Aharoni"/>
              <a:cs typeface="Aharoni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90614" y="3082925"/>
            <a:ext cx="1597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  <a:latin typeface="UTM Avo"/>
                <a:ea typeface="Aharoni"/>
                <a:cs typeface="Aharoni"/>
              </a:rPr>
              <a:t> </a:t>
            </a:r>
            <a:r>
              <a:rPr lang="en-US" sz="8000" dirty="0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c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2525" y="1492250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 o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40435" y="3098974"/>
            <a:ext cx="18113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 ă </a:t>
            </a:r>
          </a:p>
        </p:txBody>
      </p:sp>
      <p:grpSp>
        <p:nvGrpSpPr>
          <p:cNvPr id="115719" name="Group 7"/>
          <p:cNvGrpSpPr>
            <a:grpSpLocks/>
          </p:cNvGrpSpPr>
          <p:nvPr/>
        </p:nvGrpSpPr>
        <p:grpSpPr bwMode="auto">
          <a:xfrm>
            <a:off x="7483475" y="2139950"/>
            <a:ext cx="1963738" cy="1436688"/>
            <a:chOff x="3280" y="2363"/>
            <a:chExt cx="586" cy="488"/>
          </a:xfrm>
        </p:grpSpPr>
        <p:sp>
          <p:nvSpPr>
            <p:cNvPr id="115720" name="Line 8"/>
            <p:cNvSpPr>
              <a:spLocks noChangeShapeType="1"/>
            </p:cNvSpPr>
            <p:nvPr/>
          </p:nvSpPr>
          <p:spPr bwMode="auto">
            <a:xfrm flipV="1">
              <a:off x="3290" y="2363"/>
              <a:ext cx="557" cy="30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21" name="Line 9"/>
            <p:cNvSpPr>
              <a:spLocks noChangeShapeType="1"/>
            </p:cNvSpPr>
            <p:nvPr/>
          </p:nvSpPr>
          <p:spPr bwMode="auto">
            <a:xfrm>
              <a:off x="3280" y="2685"/>
              <a:ext cx="586" cy="166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532802" y="1496839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ng</a:t>
            </a:r>
            <a:r>
              <a:rPr lang="en-US" sz="8000" dirty="0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 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703736" y="1498774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 ă </a:t>
            </a:r>
          </a:p>
        </p:txBody>
      </p:sp>
      <p:sp>
        <p:nvSpPr>
          <p:cNvPr id="115724" name="Line 12"/>
          <p:cNvSpPr>
            <a:spLocks noChangeShapeType="1"/>
          </p:cNvSpPr>
          <p:nvPr/>
        </p:nvSpPr>
        <p:spPr bwMode="auto">
          <a:xfrm>
            <a:off x="5543550" y="3087688"/>
            <a:ext cx="6492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550988" y="3090863"/>
            <a:ext cx="13065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UTM Avo"/>
                <a:ea typeface="Aharoni"/>
                <a:cs typeface="Aharoni"/>
              </a:rPr>
              <a:t> o </a:t>
            </a:r>
          </a:p>
        </p:txBody>
      </p:sp>
    </p:spTree>
    <p:extLst>
      <p:ext uri="{BB962C8B-B14F-4D97-AF65-F5344CB8AC3E}">
        <p14:creationId xmlns:p14="http://schemas.microsoft.com/office/powerpoint/2010/main" val="372525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509E-6 -4.44444E-6 L 0.2031 0.129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0" y="6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4549E-6 3.7037E-6 L 0.18969 -0.103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2.12766E-7 L 0.32904 0.1216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56" y="608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39621E-6 L 0.3164 -0.107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0" y="-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5335E-6 L 0.53099 -0.0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80166E-6 L 0.54063 -0.006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39194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6927</TotalTime>
  <Words>173</Words>
  <Application>Microsoft Office PowerPoint</Application>
  <PresentationFormat>Widescreen</PresentationFormat>
  <Paragraphs>67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Lato Regular</vt:lpstr>
      <vt:lpstr>等线</vt:lpstr>
      <vt:lpstr>Arial</vt:lpstr>
      <vt:lpstr>UTM Avo</vt:lpstr>
      <vt:lpstr>字魂7号-温暖童稚体</vt:lpstr>
      <vt:lpstr>汉仪喵小姐简</vt:lpstr>
      <vt:lpstr>SimSun</vt:lpstr>
      <vt:lpstr>Aharoni</vt:lpstr>
      <vt:lpstr>.VnAvant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LAP JP</cp:lastModifiedBy>
  <cp:revision>121</cp:revision>
  <dcterms:created xsi:type="dcterms:W3CDTF">2021-11-01T08:16:43Z</dcterms:created>
  <dcterms:modified xsi:type="dcterms:W3CDTF">2025-03-10T01:13:12Z</dcterms:modified>
</cp:coreProperties>
</file>