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90" r:id="rId2"/>
    <p:sldMasterId id="2147483702" r:id="rId3"/>
  </p:sldMasterIdLst>
  <p:notesMasterIdLst>
    <p:notesMasterId r:id="rId28"/>
  </p:notesMasterIdLst>
  <p:sldIdLst>
    <p:sldId id="4319" r:id="rId4"/>
    <p:sldId id="4295" r:id="rId5"/>
    <p:sldId id="4296" r:id="rId6"/>
    <p:sldId id="4297" r:id="rId7"/>
    <p:sldId id="4298" r:id="rId8"/>
    <p:sldId id="4320" r:id="rId9"/>
    <p:sldId id="4299" r:id="rId10"/>
    <p:sldId id="4300" r:id="rId11"/>
    <p:sldId id="4303" r:id="rId12"/>
    <p:sldId id="4325" r:id="rId13"/>
    <p:sldId id="4304" r:id="rId14"/>
    <p:sldId id="4324" r:id="rId15"/>
    <p:sldId id="4311" r:id="rId16"/>
    <p:sldId id="4312" r:id="rId17"/>
    <p:sldId id="4313" r:id="rId18"/>
    <p:sldId id="4314" r:id="rId19"/>
    <p:sldId id="4169" r:id="rId20"/>
    <p:sldId id="4315" r:id="rId21"/>
    <p:sldId id="4317" r:id="rId22"/>
    <p:sldId id="4271" r:id="rId23"/>
    <p:sldId id="4281" r:id="rId24"/>
    <p:sldId id="4282" r:id="rId25"/>
    <p:sldId id="4321" r:id="rId26"/>
    <p:sldId id="4322" r:id="rId27"/>
  </p:sldIdLst>
  <p:sldSz cx="12192000" cy="6858000"/>
  <p:notesSz cx="6858000" cy="9144000"/>
  <p:embeddedFontLst>
    <p:embeddedFont>
      <p:font typeface="Roboto Black" panose="020B0604020202020204" charset="0"/>
      <p:regular r:id="rId29"/>
      <p:bold r:id="rId30"/>
      <p:boldItalic r:id="rId31"/>
    </p:embeddedFont>
    <p:embeddedFont>
      <p:font typeface="Calibri Light" panose="020F0302020204030204" pitchFamily="34" charset="0"/>
      <p:regular r:id="rId32"/>
      <p:italic r:id="rId33"/>
    </p:embeddedFont>
    <p:embeddedFont>
      <p:font typeface="Roboto" panose="020B0604020202020204" charset="0"/>
      <p:regular r:id="rId34"/>
      <p:bold r:id="rId35"/>
      <p:italic r:id="rId36"/>
      <p:boldItalic r:id="rId37"/>
    </p:embeddedFont>
    <p:embeddedFont>
      <p:font typeface="Calibri" panose="020F0502020204030204" pitchFamily="34" charset="0"/>
      <p:regular r:id="rId38"/>
      <p:bold r:id="rId39"/>
      <p:italic r:id="rId40"/>
      <p:boldItalic r:id="rId4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624C"/>
    <a:srgbClr val="E3E9EA"/>
    <a:srgbClr val="AAE1FA"/>
    <a:srgbClr val="F19054"/>
    <a:srgbClr val="EE1D25"/>
    <a:srgbClr val="81A7D4"/>
    <a:srgbClr val="BB8CBF"/>
    <a:srgbClr val="FEF26C"/>
    <a:srgbClr val="31B778"/>
    <a:srgbClr val="EF66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87" autoAdjust="0"/>
    <p:restoredTop sz="94061" autoAdjust="0"/>
  </p:normalViewPr>
  <p:slideViewPr>
    <p:cSldViewPr snapToGrid="0">
      <p:cViewPr varScale="1">
        <p:scale>
          <a:sx n="99" d="100"/>
          <a:sy n="99" d="100"/>
        </p:scale>
        <p:origin x="110" y="149"/>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pPr/>
              <a:t>18/02/2025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pPr/>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B516E-07DC-497B-9789-361D47A843FC}" type="slidenum">
              <a:rPr lang="vi-VN" smtClean="0"/>
              <a:pPr/>
              <a:t>4</a:t>
            </a:fld>
            <a:endParaRPr lang="vi-VN"/>
          </a:p>
        </p:txBody>
      </p:sp>
    </p:spTree>
    <p:extLst>
      <p:ext uri="{BB962C8B-B14F-4D97-AF65-F5344CB8AC3E}">
        <p14:creationId xmlns:p14="http://schemas.microsoft.com/office/powerpoint/2010/main" val="768091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B516E-07DC-497B-9789-361D47A843FC}" type="slidenum">
              <a:rPr lang="vi-VN" smtClean="0"/>
              <a:pPr/>
              <a:t>8</a:t>
            </a:fld>
            <a:endParaRPr lang="vi-VN"/>
          </a:p>
        </p:txBody>
      </p:sp>
    </p:spTree>
    <p:extLst>
      <p:ext uri="{BB962C8B-B14F-4D97-AF65-F5344CB8AC3E}">
        <p14:creationId xmlns:p14="http://schemas.microsoft.com/office/powerpoint/2010/main" val="3315354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EB516E-07DC-497B-9789-361D47A843FC}" type="slidenum">
              <a:rPr lang="vi-VN" smtClean="0"/>
              <a:pPr/>
              <a:t>12</a:t>
            </a:fld>
            <a:endParaRPr lang="vi-VN"/>
          </a:p>
        </p:txBody>
      </p:sp>
    </p:spTree>
    <p:extLst>
      <p:ext uri="{BB962C8B-B14F-4D97-AF65-F5344CB8AC3E}">
        <p14:creationId xmlns:p14="http://schemas.microsoft.com/office/powerpoint/2010/main" val="1145747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BEB516E-07DC-497B-9789-361D47A843FC}" type="slidenum">
              <a:rPr lang="vi-VN" smtClean="0"/>
              <a:pPr/>
              <a:t>15</a:t>
            </a:fld>
            <a:endParaRPr lang="vi-VN"/>
          </a:p>
        </p:txBody>
      </p:sp>
    </p:spTree>
    <p:extLst>
      <p:ext uri="{BB962C8B-B14F-4D97-AF65-F5344CB8AC3E}">
        <p14:creationId xmlns:p14="http://schemas.microsoft.com/office/powerpoint/2010/main" val="1471216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438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dirty="0"/>
              <a:t>, </a:t>
            </a:r>
            <a:r>
              <a:rPr lang="en-US" baseline="0" dirty="0" err="1"/>
              <a:t>trong</a:t>
            </a:r>
            <a:r>
              <a:rPr lang="en-US" baseline="0" dirty="0"/>
              <a:t>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HS </a:t>
            </a:r>
            <a:r>
              <a:rPr lang="en-US" baseline="0" dirty="0" err="1"/>
              <a:t>cách</a:t>
            </a:r>
            <a:r>
              <a:rPr lang="en-US" baseline="0" dirty="0"/>
              <a:t> </a:t>
            </a:r>
            <a:r>
              <a:rPr lang="en-US" baseline="0" dirty="0" err="1"/>
              <a:t>làm</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hình</a:t>
            </a:r>
            <a:r>
              <a:rPr lang="en-US" baseline="0" dirty="0"/>
              <a:t> </a:t>
            </a:r>
            <a:r>
              <a:rPr lang="en-US" baseline="0" dirty="0" err="1"/>
              <a:t>vẽ</a:t>
            </a:r>
            <a:r>
              <a:rPr lang="en-US" baseline="0" dirty="0"/>
              <a:t>, </a:t>
            </a:r>
            <a:r>
              <a:rPr lang="en-US" baseline="0" err="1"/>
              <a:t>cắt</a:t>
            </a:r>
            <a:r>
              <a:rPr lang="en-US" baseline="0"/>
              <a:t> dán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3735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9500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3532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003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065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393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145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58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891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038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061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720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473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41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57393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wmf"/><Relationship Id="rId1" Type="http://schemas.openxmlformats.org/officeDocument/2006/relationships/slideLayout" Target="../slideLayouts/slideLayout23.xml"/><Relationship Id="rId6" Type="http://schemas.openxmlformats.org/officeDocument/2006/relationships/image" Target="../media/image7.wmf"/><Relationship Id="rId5" Type="http://schemas.openxmlformats.org/officeDocument/2006/relationships/image" Target="../media/image6.gif"/><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slideLayout" Target="../slideLayouts/slideLayout29.xml"/><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13.png"/><Relationship Id="rId2" Type="http://schemas.openxmlformats.org/officeDocument/2006/relationships/slideLayout" Target="../slideLayouts/slideLayout29.xml"/><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slideLayout" Target="../slideLayouts/slideLayout29.xml"/><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7350" y="4907071"/>
            <a:ext cx="2187972" cy="1918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1436451" y="3811895"/>
            <a:ext cx="9319098" cy="1215138"/>
          </a:xfrm>
          <a:prstGeom prst="rect">
            <a:avLst/>
          </a:prstGeom>
          <a:noFill/>
          <a:ln>
            <a:noFill/>
          </a:ln>
          <a:effec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spcBef>
                <a:spcPts val="1348"/>
              </a:spcBef>
              <a:defRPr/>
            </a:pPr>
            <a:r>
              <a:rPr lang="en-US" sz="719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HỌC STEM</a:t>
            </a:r>
          </a:p>
        </p:txBody>
      </p:sp>
      <p:sp>
        <p:nvSpPr>
          <p:cNvPr id="11" name="Text Box 17"/>
          <p:cNvSpPr txBox="1">
            <a:spLocks noChangeArrowheads="1"/>
          </p:cNvSpPr>
          <p:nvPr/>
        </p:nvSpPr>
        <p:spPr bwMode="auto">
          <a:xfrm>
            <a:off x="1130849" y="1545442"/>
            <a:ext cx="10502267" cy="1768494"/>
          </a:xfrm>
          <a:prstGeom prst="rect">
            <a:avLst/>
          </a:prstGeom>
          <a:noFill/>
          <a:ln>
            <a:noFill/>
          </a:ln>
          <a:effec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defRPr/>
            </a:pPr>
            <a:r>
              <a:rPr lang="en-US" sz="5393"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1087940" eaLnBrk="1" hangingPunct="1">
              <a:defRPr/>
            </a:pPr>
            <a:r>
              <a:rPr lang="en-US" sz="5393" b="1" dirty="0">
                <a:solidFill>
                  <a:srgbClr val="0000CC"/>
                </a:solidFill>
                <a:effectLst>
                  <a:outerShdw blurRad="38100" dist="38100" dir="2700000" algn="tl">
                    <a:srgbClr val="000000">
                      <a:alpha val="43137"/>
                    </a:srgbClr>
                  </a:outerShdw>
                </a:effectLst>
                <a:latin typeface="Times New Roman" pitchFamily="18" charset="0"/>
              </a:rPr>
              <a:t>VỀ DỰ GIỜ </a:t>
            </a:r>
            <a:r>
              <a:rPr lang="en-US" sz="5393" b="1" dirty="0" err="1">
                <a:solidFill>
                  <a:srgbClr val="0000CC"/>
                </a:solidFill>
                <a:effectLst>
                  <a:outerShdw blurRad="38100" dist="38100" dir="2700000" algn="tl">
                    <a:srgbClr val="000000">
                      <a:alpha val="43137"/>
                    </a:srgbClr>
                  </a:outerShdw>
                </a:effectLst>
                <a:latin typeface="Times New Roman" pitchFamily="18" charset="0"/>
              </a:rPr>
              <a:t>THĂM</a:t>
            </a:r>
            <a:r>
              <a:rPr lang="en-US" sz="5393" b="1" dirty="0">
                <a:solidFill>
                  <a:srgbClr val="0000CC"/>
                </a:solidFill>
                <a:effectLst>
                  <a:outerShdw blurRad="38100" dist="38100" dir="2700000" algn="tl">
                    <a:srgbClr val="000000">
                      <a:alpha val="43137"/>
                    </a:srgbClr>
                  </a:outerShdw>
                </a:effectLst>
                <a:latin typeface="Times New Roman" pitchFamily="18" charset="0"/>
              </a:rPr>
              <a:t> </a:t>
            </a:r>
            <a:r>
              <a:rPr lang="en-US" sz="5393" b="1" dirty="0" err="1">
                <a:solidFill>
                  <a:srgbClr val="0000CC"/>
                </a:solidFill>
                <a:effectLst>
                  <a:outerShdw blurRad="38100" dist="38100" dir="2700000" algn="tl">
                    <a:srgbClr val="000000">
                      <a:alpha val="43137"/>
                    </a:srgbClr>
                  </a:outerShdw>
                </a:effectLst>
                <a:latin typeface="Times New Roman" pitchFamily="18" charset="0"/>
              </a:rPr>
              <a:t>LỚP</a:t>
            </a:r>
            <a:r>
              <a:rPr lang="vi-VN" sz="5393" b="1" dirty="0">
                <a:solidFill>
                  <a:srgbClr val="0000CC"/>
                </a:solidFill>
                <a:effectLst>
                  <a:outerShdw blurRad="38100" dist="38100" dir="2700000" algn="tl">
                    <a:srgbClr val="000000">
                      <a:alpha val="43137"/>
                    </a:srgbClr>
                  </a:outerShdw>
                </a:effectLst>
                <a:latin typeface="Times New Roman" pitchFamily="18" charset="0"/>
              </a:rPr>
              <a:t> 3A</a:t>
            </a:r>
            <a:endParaRPr lang="en-US" sz="5393"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2053"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127" y="4970094"/>
            <a:ext cx="4207090"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291576">
            <a:off x="9228725" y="5062845"/>
            <a:ext cx="870432" cy="1135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1535149" y="4456396"/>
            <a:ext cx="800274" cy="58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1005263" y="-77701"/>
            <a:ext cx="1035720" cy="123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54509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222" y="158455"/>
            <a:ext cx="10972800" cy="1143000"/>
          </a:xfrm>
        </p:spPr>
        <p:txBody>
          <a:bodyPr/>
          <a:lstStyle/>
          <a:p>
            <a:r>
              <a:rPr lang="vi-VN" dirty="0"/>
              <a:t> </a:t>
            </a:r>
            <a:r>
              <a:rPr lang="vi-VN" b="1" dirty="0"/>
              <a:t>Nêu </a:t>
            </a:r>
            <a:r>
              <a:rPr lang="vi-VN" b="1" dirty="0" smtClean="0"/>
              <a:t>ích </a:t>
            </a:r>
            <a:r>
              <a:rPr lang="vi-VN" b="1" dirty="0"/>
              <a:t>lợi của một số loại </a:t>
            </a:r>
            <a:r>
              <a:rPr lang="vi-VN" b="1" dirty="0" smtClean="0"/>
              <a:t>cây mà em biết?</a:t>
            </a:r>
            <a:endParaRPr lang="en-US" b="1" dirty="0"/>
          </a:p>
        </p:txBody>
      </p:sp>
      <p:pic>
        <p:nvPicPr>
          <p:cNvPr id="4" name="Picture 3">
            <a:extLst>
              <a:ext uri="{FF2B5EF4-FFF2-40B4-BE49-F238E27FC236}">
                <a16:creationId xmlns:a16="http://schemas.microsoft.com/office/drawing/2014/main" xmlns="" id="{DA232D94-9A8E-A978-E827-27A3C1079D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472"/>
            <a:ext cx="1451866" cy="1411357"/>
          </a:xfrm>
          <a:prstGeom prst="rect">
            <a:avLst/>
          </a:prstGeom>
          <a:effectLst>
            <a:outerShdw blurRad="63500" sx="102000" sy="102000" algn="ctr" rotWithShape="0">
              <a:prstClr val="black">
                <a:alpha val="40000"/>
              </a:prstClr>
            </a:outerShdw>
          </a:effectLst>
        </p:spPr>
      </p:pic>
      <p:sp>
        <p:nvSpPr>
          <p:cNvPr id="5" name="Title 1"/>
          <p:cNvSpPr txBox="1">
            <a:spLocks/>
          </p:cNvSpPr>
          <p:nvPr/>
        </p:nvSpPr>
        <p:spPr>
          <a:xfrm>
            <a:off x="725933" y="1628874"/>
            <a:ext cx="10972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07000"/>
              </a:lnSpc>
              <a:spcBef>
                <a:spcPts val="375"/>
              </a:spcBef>
              <a:spcAft>
                <a:spcPts val="375"/>
              </a:spcAft>
            </a:pPr>
            <a:r>
              <a:rPr lang="vi-VN" sz="3200" b="1" dirty="0">
                <a:solidFill>
                  <a:srgbClr val="FF0000"/>
                </a:solidFill>
                <a:ea typeface="Times New Roman" panose="02020603050405020304" pitchFamily="18" charset="0"/>
                <a:cs typeface="Times New Roman" panose="02020603050405020304" pitchFamily="18" charset="0"/>
              </a:rPr>
              <a:t>=&gt; </a:t>
            </a:r>
            <a:r>
              <a:rPr lang="vi-VN" sz="3200" b="1" i="1" dirty="0">
                <a:solidFill>
                  <a:srgbClr val="FF0000"/>
                </a:solidFill>
                <a:ea typeface="Times New Roman" panose="02020603050405020304" pitchFamily="18" charset="0"/>
                <a:cs typeface="Times New Roman" panose="02020603050405020304" pitchFamily="18" charset="0"/>
              </a:rPr>
              <a:t>Thực </a:t>
            </a:r>
            <a:r>
              <a:rPr lang="vi-VN" sz="3200" b="1" i="1" dirty="0" smtClean="0">
                <a:solidFill>
                  <a:srgbClr val="FF0000"/>
                </a:solidFill>
                <a:ea typeface="Times New Roman" panose="02020603050405020304" pitchFamily="18" charset="0"/>
                <a:cs typeface="Times New Roman" panose="02020603050405020304" pitchFamily="18" charset="0"/>
              </a:rPr>
              <a:t>vật cung</a:t>
            </a:r>
            <a:r>
              <a:rPr lang="vi-VN" sz="3200" b="1" dirty="0" smtClean="0">
                <a:solidFill>
                  <a:srgbClr val="FF0000"/>
                </a:solidFill>
                <a:ea typeface="Times New Roman" panose="02020603050405020304" pitchFamily="18" charset="0"/>
                <a:cs typeface="Times New Roman" panose="02020603050405020304" pitchFamily="18" charset="0"/>
              </a:rPr>
              <a:t> </a:t>
            </a:r>
            <a:r>
              <a:rPr lang="vi-VN" sz="3200" b="1" i="1" dirty="0">
                <a:solidFill>
                  <a:srgbClr val="FF0000"/>
                </a:solidFill>
                <a:ea typeface="Times New Roman" panose="02020603050405020304" pitchFamily="18" charset="0"/>
                <a:cs typeface="Times New Roman" panose="02020603050405020304" pitchFamily="18" charset="0"/>
              </a:rPr>
              <a:t>cấp khí ô xi, làm sạch không khí, cho bóng mát, hoa, quả, rau, cảnh quan thêm đẹp, </a:t>
            </a:r>
            <a:r>
              <a:rPr lang="vi-VN" sz="3200" b="1" i="1" dirty="0" smtClean="0">
                <a:solidFill>
                  <a:srgbClr val="FF0000"/>
                </a:solidFill>
                <a:ea typeface="Times New Roman" panose="02020603050405020304" pitchFamily="18" charset="0"/>
                <a:cs typeface="Times New Roman" panose="02020603050405020304" pitchFamily="18" charset="0"/>
              </a:rPr>
              <a:t>làm </a:t>
            </a:r>
            <a:r>
              <a:rPr lang="vi-VN" sz="3200" b="1" i="1" dirty="0">
                <a:solidFill>
                  <a:srgbClr val="FF0000"/>
                </a:solidFill>
                <a:ea typeface="Times New Roman" panose="02020603050405020304" pitchFamily="18" charset="0"/>
                <a:cs typeface="Times New Roman" panose="02020603050405020304" pitchFamily="18" charset="0"/>
              </a:rPr>
              <a:t>nước hoa, làm thuốc, ướp chè,...</a:t>
            </a:r>
            <a:endParaRPr lang="en-US" sz="3200" b="1" dirty="0">
              <a:solidFill>
                <a:srgbClr val="FF0000"/>
              </a:solidFill>
              <a:ea typeface="Calibri" panose="020F0502020204030204" pitchFamily="34" charset="0"/>
              <a:cs typeface="Times New Roman" panose="02020603050405020304" pitchFamily="18" charset="0"/>
            </a:endParaRPr>
          </a:p>
          <a:p>
            <a:pPr algn="l" fontAlgn="base">
              <a:lnSpc>
                <a:spcPct val="107000"/>
              </a:lnSpc>
              <a:spcBef>
                <a:spcPts val="375"/>
              </a:spcBef>
              <a:spcAft>
                <a:spcPts val="375"/>
              </a:spcAft>
            </a:pPr>
            <a:r>
              <a:rPr lang="vi-VN" sz="3200" b="1" i="1" dirty="0">
                <a:solidFill>
                  <a:srgbClr val="FF0000"/>
                </a:solidFill>
                <a:ea typeface="Times New Roman" panose="02020603050405020304" pitchFamily="18" charset="0"/>
                <a:cs typeface="Arial" panose="020B0604020202020204" pitchFamily="34" charset="0"/>
              </a:rPr>
              <a:t>- </a:t>
            </a:r>
            <a:r>
              <a:rPr lang="vi-VN" sz="3200" b="1" i="1" dirty="0">
                <a:solidFill>
                  <a:srgbClr val="FF0000"/>
                </a:solidFill>
                <a:ea typeface="Times New Roman" panose="02020603050405020304" pitchFamily="18" charset="0"/>
                <a:cs typeface="Times New Roman" panose="02020603050405020304" pitchFamily="18" charset="0"/>
              </a:rPr>
              <a:t>C</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hống</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xói</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mòn</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vi-VN" sz="3200" b="1" i="1" dirty="0">
                <a:solidFill>
                  <a:srgbClr val="FF0000"/>
                </a:solidFill>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tia</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cực</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tím</a:t>
            </a:r>
            <a:endPar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725933" y="3280717"/>
            <a:ext cx="10368322" cy="750975"/>
          </a:xfrm>
          <a:prstGeom prst="rect">
            <a:avLst/>
          </a:prstGeom>
        </p:spPr>
        <p:txBody>
          <a:bodyPr wrap="square">
            <a:spAutoFit/>
          </a:bodyPr>
          <a:lstStyle/>
          <a:p>
            <a:pPr>
              <a:lnSpc>
                <a:spcPct val="107000"/>
              </a:lnSpc>
              <a:spcBef>
                <a:spcPts val="375"/>
              </a:spcBef>
              <a:spcAft>
                <a:spcPts val="375"/>
              </a:spcAft>
            </a:pPr>
            <a:r>
              <a:rPr lang="vi-VN" sz="3200" b="1" dirty="0" smtClean="0">
                <a:latin typeface="+mj-lt"/>
                <a:ea typeface="Times New Roman" panose="02020603050405020304" pitchFamily="18" charset="0"/>
                <a:cs typeface="Times New Roman" panose="02020603050405020304" pitchFamily="18" charset="0"/>
              </a:rPr>
              <a:t>     </a:t>
            </a:r>
            <a:r>
              <a:rPr lang="vi-VN" sz="4000" b="1" dirty="0" smtClean="0">
                <a:latin typeface="+mj-lt"/>
                <a:ea typeface="Times New Roman" panose="02020603050405020304" pitchFamily="18" charset="0"/>
                <a:cs typeface="Times New Roman" panose="02020603050405020304" pitchFamily="18" charset="0"/>
              </a:rPr>
              <a:t>Em </a:t>
            </a:r>
            <a:r>
              <a:rPr lang="vi-VN" sz="4000" b="1" dirty="0">
                <a:latin typeface="+mj-lt"/>
                <a:ea typeface="Times New Roman" panose="02020603050405020304" pitchFamily="18" charset="0"/>
                <a:cs typeface="Times New Roman" panose="02020603050405020304" pitchFamily="18" charset="0"/>
              </a:rPr>
              <a:t>làm gì để bảo vệ thực </a:t>
            </a:r>
            <a:r>
              <a:rPr lang="vi-VN" sz="4000" b="1" dirty="0" smtClean="0">
                <a:latin typeface="+mj-lt"/>
                <a:ea typeface="Times New Roman" panose="02020603050405020304" pitchFamily="18" charset="0"/>
                <a:cs typeface="Times New Roman" panose="02020603050405020304" pitchFamily="18" charset="0"/>
              </a:rPr>
              <a:t>vật?</a:t>
            </a:r>
            <a:endParaRPr lang="en-US" sz="4000" b="1" dirty="0">
              <a:effectLst/>
              <a:latin typeface="+mj-lt"/>
              <a:ea typeface="Calibri" panose="020F0502020204030204" pitchFamily="34" charset="0"/>
              <a:cs typeface="Times New Roman" panose="02020603050405020304" pitchFamily="18" charset="0"/>
            </a:endParaRPr>
          </a:p>
        </p:txBody>
      </p:sp>
      <p:sp>
        <p:nvSpPr>
          <p:cNvPr id="6" name="Rectangle 5"/>
          <p:cNvSpPr/>
          <p:nvPr/>
        </p:nvSpPr>
        <p:spPr>
          <a:xfrm>
            <a:off x="818142" y="4193833"/>
            <a:ext cx="10368322" cy="1146211"/>
          </a:xfrm>
          <a:prstGeom prst="rect">
            <a:avLst/>
          </a:prstGeom>
        </p:spPr>
        <p:txBody>
          <a:bodyPr wrap="square">
            <a:spAutoFit/>
          </a:bodyPr>
          <a:lstStyle/>
          <a:p>
            <a:pPr>
              <a:lnSpc>
                <a:spcPct val="107000"/>
              </a:lnSpc>
              <a:spcBef>
                <a:spcPts val="375"/>
              </a:spcBef>
              <a:spcAft>
                <a:spcPts val="375"/>
              </a:spcAft>
            </a:pPr>
            <a:r>
              <a:rPr lang="vi-VN" sz="3200" b="1" i="1" dirty="0" smtClean="0">
                <a:solidFill>
                  <a:srgbClr val="FF0000"/>
                </a:solidFill>
                <a:latin typeface="+mj-lt"/>
                <a:ea typeface="Times New Roman" panose="02020603050405020304" pitchFamily="18" charset="0"/>
                <a:cs typeface="Times New Roman" panose="02020603050405020304" pitchFamily="18" charset="0"/>
              </a:rPr>
              <a:t>=&gt; Chúng </a:t>
            </a:r>
            <a:r>
              <a:rPr lang="vi-VN" sz="3200" b="1" i="1" dirty="0">
                <a:solidFill>
                  <a:srgbClr val="FF0000"/>
                </a:solidFill>
                <a:latin typeface="+mj-lt"/>
                <a:ea typeface="Times New Roman" panose="02020603050405020304" pitchFamily="18" charset="0"/>
                <a:cs typeface="Times New Roman" panose="02020603050405020304" pitchFamily="18" charset="0"/>
              </a:rPr>
              <a:t>ta cần chăm sóc và bảo vệ thực vật để bảo vệ môi trường và cuộc sống của chúng ta..</a:t>
            </a:r>
            <a:endParaRPr lang="en-US" sz="3200" b="1" dirty="0">
              <a:solidFill>
                <a:srgbClr val="FF000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943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err="1"/>
              <a:t>Hoạt</a:t>
            </a:r>
            <a:r>
              <a:rPr lang="en-US" sz="4900" b="1" dirty="0"/>
              <a:t> </a:t>
            </a:r>
            <a:r>
              <a:rPr lang="en-US" sz="4900" b="1" dirty="0" err="1"/>
              <a:t>động</a:t>
            </a:r>
            <a:r>
              <a:rPr lang="en-US" sz="4900" b="1" dirty="0"/>
              <a:t> 2</a:t>
            </a:r>
            <a:r>
              <a:rPr lang="vi-VN" sz="4900" b="1" dirty="0"/>
              <a:t>: Phân loại động vật</a:t>
            </a:r>
            <a:r>
              <a:rPr lang="en-US" dirty="0"/>
              <a:t/>
            </a:r>
            <a:br>
              <a:rPr lang="en-US" dirty="0"/>
            </a:br>
            <a:endParaRPr lang="en-US" dirty="0"/>
          </a:p>
        </p:txBody>
      </p:sp>
      <p:sp>
        <p:nvSpPr>
          <p:cNvPr id="3" name="Content Placeholder 2"/>
          <p:cNvSpPr>
            <a:spLocks noGrp="1"/>
          </p:cNvSpPr>
          <p:nvPr>
            <p:ph idx="1"/>
          </p:nvPr>
        </p:nvSpPr>
        <p:spPr>
          <a:xfrm>
            <a:off x="986828" y="1488495"/>
            <a:ext cx="9749073" cy="441959"/>
          </a:xfrm>
        </p:spPr>
        <p:txBody>
          <a:bodyPr>
            <a:noAutofit/>
          </a:bodyPr>
          <a:lstStyle/>
          <a:p>
            <a:pPr>
              <a:buNone/>
            </a:pPr>
            <a:r>
              <a:rPr lang="en-US" sz="6600" b="1" dirty="0">
                <a:solidFill>
                  <a:srgbClr val="FF0000"/>
                </a:solidFill>
              </a:rPr>
              <a:t>T</a:t>
            </a:r>
            <a:r>
              <a:rPr lang="vi-VN" sz="6600" b="1" dirty="0">
                <a:solidFill>
                  <a:srgbClr val="FF0000"/>
                </a:solidFill>
              </a:rPr>
              <a:t>rò chơi: Ai nhanh hơn</a:t>
            </a:r>
            <a:endParaRPr lang="en-US" sz="6600" b="1" dirty="0">
              <a:solidFill>
                <a:srgbClr val="FF0000"/>
              </a:solidFill>
            </a:endParaRPr>
          </a:p>
        </p:txBody>
      </p:sp>
      <p:pic>
        <p:nvPicPr>
          <p:cNvPr id="4" name="Picture 3">
            <a:extLst>
              <a:ext uri="{FF2B5EF4-FFF2-40B4-BE49-F238E27FC236}">
                <a16:creationId xmlns:a16="http://schemas.microsoft.com/office/drawing/2014/main" xmlns="" id="{DA232D94-9A8E-A978-E827-27A3C1079D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75" y="-17199"/>
            <a:ext cx="1604266" cy="1144960"/>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7A1BD96-3385-4C33-977D-C8438CDF12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5143"/>
            <a:ext cx="1390906" cy="1411357"/>
          </a:xfrm>
          <a:prstGeom prst="rect">
            <a:avLst/>
          </a:prstGeom>
          <a:effectLst>
            <a:outerShdw blurRad="63500" sx="102000" sy="102000" algn="ctr" rotWithShape="0">
              <a:prstClr val="black">
                <a:alpha val="40000"/>
              </a:prstClr>
            </a:outerShdw>
          </a:effectLst>
        </p:spPr>
      </p:pic>
      <p:sp>
        <p:nvSpPr>
          <p:cNvPr id="6" name="Title 1">
            <a:extLst>
              <a:ext uri="{FF2B5EF4-FFF2-40B4-BE49-F238E27FC236}">
                <a16:creationId xmlns:a16="http://schemas.microsoft.com/office/drawing/2014/main" xmlns="" id="{1CACCC53-AED9-F8D4-A870-75E8EF9521FE}"/>
              </a:ext>
            </a:extLst>
          </p:cNvPr>
          <p:cNvSpPr>
            <a:spLocks noGrp="1"/>
          </p:cNvSpPr>
          <p:nvPr>
            <p:ph type="title"/>
          </p:nvPr>
        </p:nvSpPr>
        <p:spPr>
          <a:xfrm>
            <a:off x="2792089" y="116114"/>
            <a:ext cx="7701739" cy="420914"/>
          </a:xfrm>
          <a:solidFill>
            <a:schemeClr val="tx2">
              <a:lumMod val="60000"/>
              <a:lumOff val="40000"/>
            </a:schemeClr>
          </a:solidFill>
        </p:spPr>
        <p:txBody>
          <a:bodyPr>
            <a:normAutofit fontScale="90000"/>
          </a:bodyPr>
          <a:lstStyle/>
          <a:p>
            <a:r>
              <a:rPr lang="nl-NL" sz="3600" b="1">
                <a:solidFill>
                  <a:schemeClr val="bg1"/>
                </a:solidFill>
                <a:latin typeface="Times New Roman" panose="02020603050405020304" pitchFamily="18" charset="0"/>
                <a:cs typeface="Times New Roman" panose="02020603050405020304" pitchFamily="18" charset="0"/>
              </a:rPr>
              <a:t>CÁCH ĐỂ PHÂN LOẠI ĐỘNG VẬT</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707CC1F2-9494-7039-4C1F-6583D5532B8B}"/>
              </a:ext>
            </a:extLst>
          </p:cNvPr>
          <p:cNvSpPr/>
          <p:nvPr/>
        </p:nvSpPr>
        <p:spPr>
          <a:xfrm>
            <a:off x="161081" y="3453568"/>
            <a:ext cx="1714318" cy="1330036"/>
          </a:xfrm>
          <a:prstGeom prst="roundRect">
            <a:avLst/>
          </a:prstGeom>
          <a:solidFill>
            <a:srgbClr val="00B05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ĐỘNG VẬT</a:t>
            </a:r>
          </a:p>
        </p:txBody>
      </p:sp>
      <p:cxnSp>
        <p:nvCxnSpPr>
          <p:cNvPr id="10" name="Straight Arrow Connector 9">
            <a:extLst>
              <a:ext uri="{FF2B5EF4-FFF2-40B4-BE49-F238E27FC236}">
                <a16:creationId xmlns:a16="http://schemas.microsoft.com/office/drawing/2014/main" xmlns="" id="{AE2406CD-852F-F122-6DC8-DA7E5F67C347}"/>
              </a:ext>
            </a:extLst>
          </p:cNvPr>
          <p:cNvCxnSpPr>
            <a:cxnSpLocks/>
            <a:stCxn id="8" idx="3"/>
            <a:endCxn id="15" idx="1"/>
          </p:cNvCxnSpPr>
          <p:nvPr/>
        </p:nvCxnSpPr>
        <p:spPr>
          <a:xfrm flipV="1">
            <a:off x="1875399" y="2742403"/>
            <a:ext cx="497203" cy="13761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xmlns="" id="{AAAB91FC-1106-63B8-6A1F-A7E3F8B64420}"/>
              </a:ext>
            </a:extLst>
          </p:cNvPr>
          <p:cNvCxnSpPr>
            <a:cxnSpLocks/>
            <a:stCxn id="8" idx="3"/>
            <a:endCxn id="16" idx="1"/>
          </p:cNvCxnSpPr>
          <p:nvPr/>
        </p:nvCxnSpPr>
        <p:spPr>
          <a:xfrm>
            <a:off x="1875399" y="4118586"/>
            <a:ext cx="388728" cy="12562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Rectangle: Rounded Corners 14">
            <a:extLst>
              <a:ext uri="{FF2B5EF4-FFF2-40B4-BE49-F238E27FC236}">
                <a16:creationId xmlns:a16="http://schemas.microsoft.com/office/drawing/2014/main" xmlns="" id="{CE90C9DE-6EFF-850F-B411-6D541FFBD1A4}"/>
              </a:ext>
            </a:extLst>
          </p:cNvPr>
          <p:cNvSpPr/>
          <p:nvPr/>
        </p:nvSpPr>
        <p:spPr>
          <a:xfrm>
            <a:off x="2372602" y="2358122"/>
            <a:ext cx="2404126" cy="768562"/>
          </a:xfrm>
          <a:prstGeom prst="roundRect">
            <a:avLst/>
          </a:prstGeom>
          <a:solidFill>
            <a:srgbClr val="00B05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Lớp bao phủ</a:t>
            </a:r>
          </a:p>
        </p:txBody>
      </p:sp>
      <p:sp>
        <p:nvSpPr>
          <p:cNvPr id="16" name="Rectangle: Rounded Corners 15">
            <a:extLst>
              <a:ext uri="{FF2B5EF4-FFF2-40B4-BE49-F238E27FC236}">
                <a16:creationId xmlns:a16="http://schemas.microsoft.com/office/drawing/2014/main" xmlns="" id="{A0814B53-69C0-6D0E-B985-87A10E4AA250}"/>
              </a:ext>
            </a:extLst>
          </p:cNvPr>
          <p:cNvSpPr/>
          <p:nvPr/>
        </p:nvSpPr>
        <p:spPr>
          <a:xfrm>
            <a:off x="2264127" y="4990555"/>
            <a:ext cx="2628715" cy="768562"/>
          </a:xfrm>
          <a:prstGeom prst="roundRect">
            <a:avLst/>
          </a:prstGeom>
          <a:solidFill>
            <a:srgbClr val="00B05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Cách di chuyển</a:t>
            </a:r>
          </a:p>
        </p:txBody>
      </p:sp>
      <p:sp>
        <p:nvSpPr>
          <p:cNvPr id="24" name="Rectangle: Rounded Corners 23">
            <a:extLst>
              <a:ext uri="{FF2B5EF4-FFF2-40B4-BE49-F238E27FC236}">
                <a16:creationId xmlns:a16="http://schemas.microsoft.com/office/drawing/2014/main" xmlns="" id="{8A946271-3625-717D-1D24-337E5EA3DB1C}"/>
              </a:ext>
            </a:extLst>
          </p:cNvPr>
          <p:cNvSpPr/>
          <p:nvPr/>
        </p:nvSpPr>
        <p:spPr>
          <a:xfrm>
            <a:off x="5436644" y="1491848"/>
            <a:ext cx="1874737" cy="560014"/>
          </a:xfrm>
          <a:prstGeom prst="roundRect">
            <a:avLst/>
          </a:prstGeom>
          <a:solidFill>
            <a:srgbClr val="00B05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Vẩy</a:t>
            </a:r>
          </a:p>
        </p:txBody>
      </p:sp>
      <p:sp>
        <p:nvSpPr>
          <p:cNvPr id="32" name="Rectangle: Rounded Corners 31">
            <a:extLst>
              <a:ext uri="{FF2B5EF4-FFF2-40B4-BE49-F238E27FC236}">
                <a16:creationId xmlns:a16="http://schemas.microsoft.com/office/drawing/2014/main" xmlns="" id="{F018DFE1-7A72-23CB-5F7C-72CCFB7B2B22}"/>
              </a:ext>
            </a:extLst>
          </p:cNvPr>
          <p:cNvSpPr/>
          <p:nvPr/>
        </p:nvSpPr>
        <p:spPr>
          <a:xfrm>
            <a:off x="5404560" y="2149574"/>
            <a:ext cx="1874737" cy="560014"/>
          </a:xfrm>
          <a:prstGeom prst="roundRect">
            <a:avLst/>
          </a:prstGeom>
          <a:solidFill>
            <a:srgbClr val="00B05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Vỏ cứng</a:t>
            </a:r>
          </a:p>
        </p:txBody>
      </p:sp>
      <p:sp>
        <p:nvSpPr>
          <p:cNvPr id="33" name="Rectangle: Rounded Corners 32">
            <a:extLst>
              <a:ext uri="{FF2B5EF4-FFF2-40B4-BE49-F238E27FC236}">
                <a16:creationId xmlns:a16="http://schemas.microsoft.com/office/drawing/2014/main" xmlns="" id="{B036B230-5B42-93A5-FF1B-E77A777C0D78}"/>
              </a:ext>
            </a:extLst>
          </p:cNvPr>
          <p:cNvSpPr/>
          <p:nvPr/>
        </p:nvSpPr>
        <p:spPr>
          <a:xfrm>
            <a:off x="5388518" y="2823343"/>
            <a:ext cx="1874737" cy="560014"/>
          </a:xfrm>
          <a:prstGeom prst="roundRect">
            <a:avLst/>
          </a:prstGeom>
          <a:solidFill>
            <a:srgbClr val="00B05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Lông vũ</a:t>
            </a:r>
          </a:p>
        </p:txBody>
      </p:sp>
      <p:sp>
        <p:nvSpPr>
          <p:cNvPr id="34" name="Rectangle: Rounded Corners 33">
            <a:extLst>
              <a:ext uri="{FF2B5EF4-FFF2-40B4-BE49-F238E27FC236}">
                <a16:creationId xmlns:a16="http://schemas.microsoft.com/office/drawing/2014/main" xmlns="" id="{765931BA-0F96-1A5E-405B-18A054D0ED4C}"/>
              </a:ext>
            </a:extLst>
          </p:cNvPr>
          <p:cNvSpPr/>
          <p:nvPr/>
        </p:nvSpPr>
        <p:spPr>
          <a:xfrm>
            <a:off x="5404560" y="3481069"/>
            <a:ext cx="1874737" cy="560014"/>
          </a:xfrm>
          <a:prstGeom prst="roundRect">
            <a:avLst/>
          </a:prstGeom>
          <a:solidFill>
            <a:srgbClr val="00B05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Lông mao</a:t>
            </a:r>
          </a:p>
        </p:txBody>
      </p:sp>
      <p:sp>
        <p:nvSpPr>
          <p:cNvPr id="35" name="Rectangle: Rounded Corners 34">
            <a:extLst>
              <a:ext uri="{FF2B5EF4-FFF2-40B4-BE49-F238E27FC236}">
                <a16:creationId xmlns:a16="http://schemas.microsoft.com/office/drawing/2014/main" xmlns="" id="{55F42F3C-2617-070A-0900-2A96B71DA8BE}"/>
              </a:ext>
            </a:extLst>
          </p:cNvPr>
          <p:cNvSpPr/>
          <p:nvPr/>
        </p:nvSpPr>
        <p:spPr>
          <a:xfrm>
            <a:off x="5472548" y="4156364"/>
            <a:ext cx="1730358" cy="560014"/>
          </a:xfrm>
          <a:prstGeom prst="roundRect">
            <a:avLst/>
          </a:prstGeom>
          <a:solidFill>
            <a:srgbClr val="00B05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Đi</a:t>
            </a:r>
          </a:p>
        </p:txBody>
      </p:sp>
      <p:sp>
        <p:nvSpPr>
          <p:cNvPr id="36" name="Rectangle: Rounded Corners 35">
            <a:extLst>
              <a:ext uri="{FF2B5EF4-FFF2-40B4-BE49-F238E27FC236}">
                <a16:creationId xmlns:a16="http://schemas.microsoft.com/office/drawing/2014/main" xmlns="" id="{6F7D62B8-D8EB-4909-37EE-4F9F53889E4E}"/>
              </a:ext>
            </a:extLst>
          </p:cNvPr>
          <p:cNvSpPr/>
          <p:nvPr/>
        </p:nvSpPr>
        <p:spPr>
          <a:xfrm>
            <a:off x="5488590" y="4814090"/>
            <a:ext cx="1730358" cy="560014"/>
          </a:xfrm>
          <a:prstGeom prst="roundRect">
            <a:avLst/>
          </a:prstGeom>
          <a:solidFill>
            <a:srgbClr val="00B05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Bơi</a:t>
            </a:r>
          </a:p>
        </p:txBody>
      </p:sp>
      <p:sp>
        <p:nvSpPr>
          <p:cNvPr id="37" name="Rectangle: Rounded Corners 36">
            <a:extLst>
              <a:ext uri="{FF2B5EF4-FFF2-40B4-BE49-F238E27FC236}">
                <a16:creationId xmlns:a16="http://schemas.microsoft.com/office/drawing/2014/main" xmlns="" id="{58068E65-4D7C-38ED-4D68-E22A3432942F}"/>
              </a:ext>
            </a:extLst>
          </p:cNvPr>
          <p:cNvSpPr/>
          <p:nvPr/>
        </p:nvSpPr>
        <p:spPr>
          <a:xfrm>
            <a:off x="5488590" y="5471816"/>
            <a:ext cx="1730358" cy="560014"/>
          </a:xfrm>
          <a:prstGeom prst="roundRect">
            <a:avLst/>
          </a:prstGeom>
          <a:solidFill>
            <a:srgbClr val="00B05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Bay</a:t>
            </a:r>
          </a:p>
        </p:txBody>
      </p:sp>
      <p:sp>
        <p:nvSpPr>
          <p:cNvPr id="38" name="Rectangle: Rounded Corners 37">
            <a:extLst>
              <a:ext uri="{FF2B5EF4-FFF2-40B4-BE49-F238E27FC236}">
                <a16:creationId xmlns:a16="http://schemas.microsoft.com/office/drawing/2014/main" xmlns="" id="{0CC3034A-29D1-4D00-F987-0851D868CC85}"/>
              </a:ext>
            </a:extLst>
          </p:cNvPr>
          <p:cNvSpPr/>
          <p:nvPr/>
        </p:nvSpPr>
        <p:spPr>
          <a:xfrm>
            <a:off x="5504632" y="6129542"/>
            <a:ext cx="1730358" cy="560014"/>
          </a:xfrm>
          <a:prstGeom prst="roundRect">
            <a:avLst/>
          </a:prstGeom>
          <a:solidFill>
            <a:srgbClr val="00B05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Trườn</a:t>
            </a:r>
          </a:p>
        </p:txBody>
      </p:sp>
      <p:cxnSp>
        <p:nvCxnSpPr>
          <p:cNvPr id="47" name="Straight Arrow Connector 46">
            <a:extLst>
              <a:ext uri="{FF2B5EF4-FFF2-40B4-BE49-F238E27FC236}">
                <a16:creationId xmlns:a16="http://schemas.microsoft.com/office/drawing/2014/main" xmlns="" id="{C5242F07-8218-C873-6D31-FADC131714D6}"/>
              </a:ext>
            </a:extLst>
          </p:cNvPr>
          <p:cNvCxnSpPr>
            <a:stCxn id="15" idx="3"/>
            <a:endCxn id="24" idx="1"/>
          </p:cNvCxnSpPr>
          <p:nvPr/>
        </p:nvCxnSpPr>
        <p:spPr>
          <a:xfrm flipV="1">
            <a:off x="4776728" y="1771855"/>
            <a:ext cx="659916" cy="97054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xmlns="" id="{B7CEC443-192F-4B2D-15E0-989ACE1F28E1}"/>
              </a:ext>
            </a:extLst>
          </p:cNvPr>
          <p:cNvCxnSpPr>
            <a:cxnSpLocks/>
            <a:stCxn id="15" idx="3"/>
            <a:endCxn id="32" idx="1"/>
          </p:cNvCxnSpPr>
          <p:nvPr/>
        </p:nvCxnSpPr>
        <p:spPr>
          <a:xfrm flipV="1">
            <a:off x="4776728" y="2429581"/>
            <a:ext cx="627832" cy="31282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xmlns="" id="{EAD88B72-A1A7-73D9-A1AF-43550B398B09}"/>
              </a:ext>
            </a:extLst>
          </p:cNvPr>
          <p:cNvCxnSpPr>
            <a:cxnSpLocks/>
            <a:stCxn id="15" idx="3"/>
            <a:endCxn id="33" idx="1"/>
          </p:cNvCxnSpPr>
          <p:nvPr/>
        </p:nvCxnSpPr>
        <p:spPr>
          <a:xfrm>
            <a:off x="4776728" y="2742403"/>
            <a:ext cx="611790" cy="3609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xmlns="" id="{856BDA53-FD7B-0178-6CD5-E7362555BF87}"/>
              </a:ext>
            </a:extLst>
          </p:cNvPr>
          <p:cNvCxnSpPr>
            <a:cxnSpLocks/>
            <a:stCxn id="15" idx="3"/>
          </p:cNvCxnSpPr>
          <p:nvPr/>
        </p:nvCxnSpPr>
        <p:spPr>
          <a:xfrm>
            <a:off x="4776728" y="2742403"/>
            <a:ext cx="627832" cy="98658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xmlns="" id="{A6B415E7-2B41-ABF3-4046-B2A810C73700}"/>
              </a:ext>
            </a:extLst>
          </p:cNvPr>
          <p:cNvCxnSpPr/>
          <p:nvPr/>
        </p:nvCxnSpPr>
        <p:spPr>
          <a:xfrm flipV="1">
            <a:off x="4892842" y="4404288"/>
            <a:ext cx="659916" cy="97054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0C60C6AB-476F-07EB-7BFE-A1980330144D}"/>
              </a:ext>
            </a:extLst>
          </p:cNvPr>
          <p:cNvCxnSpPr>
            <a:cxnSpLocks/>
          </p:cNvCxnSpPr>
          <p:nvPr/>
        </p:nvCxnSpPr>
        <p:spPr>
          <a:xfrm flipV="1">
            <a:off x="4892842" y="5062014"/>
            <a:ext cx="627832" cy="31282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DE4BBD18-863C-0534-60DB-2A88FA723DA4}"/>
              </a:ext>
            </a:extLst>
          </p:cNvPr>
          <p:cNvCxnSpPr>
            <a:cxnSpLocks/>
          </p:cNvCxnSpPr>
          <p:nvPr/>
        </p:nvCxnSpPr>
        <p:spPr>
          <a:xfrm>
            <a:off x="4892842" y="5374836"/>
            <a:ext cx="611790" cy="3609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8026B05C-2AF7-B589-1D28-F9201D83FDA1}"/>
              </a:ext>
            </a:extLst>
          </p:cNvPr>
          <p:cNvCxnSpPr>
            <a:cxnSpLocks/>
          </p:cNvCxnSpPr>
          <p:nvPr/>
        </p:nvCxnSpPr>
        <p:spPr>
          <a:xfrm>
            <a:off x="4892842" y="5374836"/>
            <a:ext cx="627832" cy="98658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xmlns="" id="{1E178F45-1B29-3A46-49C1-5614B372640F}"/>
              </a:ext>
            </a:extLst>
          </p:cNvPr>
          <p:cNvCxnSpPr>
            <a:stCxn id="24" idx="3"/>
          </p:cNvCxnSpPr>
          <p:nvPr/>
        </p:nvCxnSpPr>
        <p:spPr>
          <a:xfrm>
            <a:off x="7311381" y="1771855"/>
            <a:ext cx="786063" cy="7291"/>
          </a:xfrm>
          <a:prstGeom prst="line">
            <a:avLst/>
          </a:prstGeom>
          <a:ln w="38100"/>
        </p:spPr>
        <p:style>
          <a:lnRef idx="1">
            <a:schemeClr val="dk1"/>
          </a:lnRef>
          <a:fillRef idx="0">
            <a:schemeClr val="dk1"/>
          </a:fillRef>
          <a:effectRef idx="0">
            <a:schemeClr val="dk1"/>
          </a:effectRef>
          <a:fontRef idx="minor">
            <a:schemeClr val="tx1"/>
          </a:fontRef>
        </p:style>
      </p:cxnSp>
      <p:sp>
        <p:nvSpPr>
          <p:cNvPr id="63" name="Rectangle: Rounded Corners 62">
            <a:extLst>
              <a:ext uri="{FF2B5EF4-FFF2-40B4-BE49-F238E27FC236}">
                <a16:creationId xmlns:a16="http://schemas.microsoft.com/office/drawing/2014/main" xmlns="" id="{A15E24F7-54E7-5D07-17D1-223BC36D6F6A}"/>
              </a:ext>
            </a:extLst>
          </p:cNvPr>
          <p:cNvSpPr/>
          <p:nvPr/>
        </p:nvSpPr>
        <p:spPr>
          <a:xfrm>
            <a:off x="8067549" y="1491848"/>
            <a:ext cx="3478948" cy="560014"/>
          </a:xfrm>
          <a:prstGeom prst="roundRect">
            <a:avLst/>
          </a:prstGeom>
          <a:solidFill>
            <a:srgbClr val="00B05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rgbClr val="FFFF00"/>
                </a:solidFill>
                <a:latin typeface="Times New Roman" panose="02020603050405020304" pitchFamily="18" charset="0"/>
                <a:cs typeface="Times New Roman" panose="02020603050405020304" pitchFamily="18" charset="0"/>
              </a:rPr>
              <a:t>C</a:t>
            </a:r>
            <a:r>
              <a:rPr lang="en-US" sz="2400" b="1" dirty="0" smtClean="0">
                <a:solidFill>
                  <a:srgbClr val="FFFF00"/>
                </a:solidFill>
                <a:latin typeface="Times New Roman" panose="02020603050405020304" pitchFamily="18" charset="0"/>
                <a:cs typeface="Times New Roman" panose="02020603050405020304" pitchFamily="18" charset="0"/>
              </a:rPr>
              <a:t>á </a:t>
            </a:r>
            <a:r>
              <a:rPr lang="en-US" sz="2400" b="1" dirty="0" err="1">
                <a:solidFill>
                  <a:srgbClr val="FFFF00"/>
                </a:solidFill>
                <a:latin typeface="Times New Roman" panose="02020603050405020304" pitchFamily="18" charset="0"/>
                <a:cs typeface="Times New Roman" panose="02020603050405020304" pitchFamily="18" charset="0"/>
              </a:rPr>
              <a:t>chép</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cá</a:t>
            </a:r>
            <a:r>
              <a:rPr lang="en-US" sz="2400" b="1" dirty="0">
                <a:solidFill>
                  <a:srgbClr val="FFFF00"/>
                </a:solidFill>
                <a:latin typeface="Times New Roman" panose="02020603050405020304" pitchFamily="18" charset="0"/>
                <a:cs typeface="Times New Roman" panose="02020603050405020304" pitchFamily="18" charset="0"/>
              </a:rPr>
              <a:t> </a:t>
            </a:r>
            <a:r>
              <a:rPr lang="vi-VN" sz="2400" b="1" dirty="0">
                <a:solidFill>
                  <a:srgbClr val="FFFF00"/>
                </a:solidFill>
                <a:latin typeface="Times New Roman" panose="02020603050405020304" pitchFamily="18" charset="0"/>
                <a:cs typeface="Times New Roman" panose="02020603050405020304" pitchFamily="18" charset="0"/>
              </a:rPr>
              <a:t>rô, rắn, </a:t>
            </a:r>
            <a:r>
              <a:rPr lang="vi-VN" sz="2400" b="1" dirty="0" smtClean="0">
                <a:solidFill>
                  <a:srgbClr val="FFFF00"/>
                </a:solidFill>
                <a:latin typeface="Times New Roman" panose="02020603050405020304" pitchFamily="18" charset="0"/>
                <a:cs typeface="Times New Roman" panose="02020603050405020304" pitchFamily="18" charset="0"/>
              </a:rPr>
              <a:t>trăn</a:t>
            </a:r>
            <a:endParaRPr lang="en-US" sz="2400" b="1" dirty="0">
              <a:solidFill>
                <a:srgbClr val="FFFF00"/>
              </a:solidFill>
              <a:latin typeface="Times New Roman" panose="02020603050405020304" pitchFamily="18" charset="0"/>
              <a:cs typeface="Times New Roman" panose="02020603050405020304" pitchFamily="18" charset="0"/>
            </a:endParaRPr>
          </a:p>
        </p:txBody>
      </p:sp>
      <p:cxnSp>
        <p:nvCxnSpPr>
          <p:cNvPr id="64" name="Straight Connector 63">
            <a:extLst>
              <a:ext uri="{FF2B5EF4-FFF2-40B4-BE49-F238E27FC236}">
                <a16:creationId xmlns:a16="http://schemas.microsoft.com/office/drawing/2014/main" xmlns="" id="{3A920453-6561-59F9-3277-D6A1B9119CF8}"/>
              </a:ext>
            </a:extLst>
          </p:cNvPr>
          <p:cNvCxnSpPr/>
          <p:nvPr/>
        </p:nvCxnSpPr>
        <p:spPr>
          <a:xfrm>
            <a:off x="7279297" y="2413539"/>
            <a:ext cx="786063" cy="7291"/>
          </a:xfrm>
          <a:prstGeom prst="line">
            <a:avLst/>
          </a:prstGeom>
          <a:ln w="38100"/>
        </p:spPr>
        <p:style>
          <a:lnRef idx="1">
            <a:schemeClr val="dk1"/>
          </a:lnRef>
          <a:fillRef idx="0">
            <a:schemeClr val="dk1"/>
          </a:fillRef>
          <a:effectRef idx="0">
            <a:schemeClr val="dk1"/>
          </a:effectRef>
          <a:fontRef idx="minor">
            <a:schemeClr val="tx1"/>
          </a:fontRef>
        </p:style>
      </p:cxnSp>
      <p:sp>
        <p:nvSpPr>
          <p:cNvPr id="65" name="Rectangle: Rounded Corners 64">
            <a:extLst>
              <a:ext uri="{FF2B5EF4-FFF2-40B4-BE49-F238E27FC236}">
                <a16:creationId xmlns:a16="http://schemas.microsoft.com/office/drawing/2014/main" xmlns="" id="{3943895E-C46C-7DA1-9BA5-D5A942AEB985}"/>
              </a:ext>
            </a:extLst>
          </p:cNvPr>
          <p:cNvSpPr/>
          <p:nvPr/>
        </p:nvSpPr>
        <p:spPr>
          <a:xfrm>
            <a:off x="8035465" y="2133532"/>
            <a:ext cx="3478948" cy="560014"/>
          </a:xfrm>
          <a:prstGeom prst="roundRect">
            <a:avLst/>
          </a:prstGeom>
          <a:solidFill>
            <a:srgbClr val="00B05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Con cua, con ghẹ</a:t>
            </a:r>
          </a:p>
        </p:txBody>
      </p:sp>
      <p:cxnSp>
        <p:nvCxnSpPr>
          <p:cNvPr id="66" name="Straight Connector 65">
            <a:extLst>
              <a:ext uri="{FF2B5EF4-FFF2-40B4-BE49-F238E27FC236}">
                <a16:creationId xmlns:a16="http://schemas.microsoft.com/office/drawing/2014/main" xmlns="" id="{A65BDB54-B2EF-EA21-12F7-4E7520F32349}"/>
              </a:ext>
            </a:extLst>
          </p:cNvPr>
          <p:cNvCxnSpPr/>
          <p:nvPr/>
        </p:nvCxnSpPr>
        <p:spPr>
          <a:xfrm>
            <a:off x="7247213" y="3119392"/>
            <a:ext cx="786063" cy="7291"/>
          </a:xfrm>
          <a:prstGeom prst="line">
            <a:avLst/>
          </a:prstGeom>
          <a:ln w="38100"/>
        </p:spPr>
        <p:style>
          <a:lnRef idx="1">
            <a:schemeClr val="dk1"/>
          </a:lnRef>
          <a:fillRef idx="0">
            <a:schemeClr val="dk1"/>
          </a:fillRef>
          <a:effectRef idx="0">
            <a:schemeClr val="dk1"/>
          </a:effectRef>
          <a:fontRef idx="minor">
            <a:schemeClr val="tx1"/>
          </a:fontRef>
        </p:style>
      </p:cxnSp>
      <p:sp>
        <p:nvSpPr>
          <p:cNvPr id="67" name="Rectangle: Rounded Corners 66">
            <a:extLst>
              <a:ext uri="{FF2B5EF4-FFF2-40B4-BE49-F238E27FC236}">
                <a16:creationId xmlns:a16="http://schemas.microsoft.com/office/drawing/2014/main" xmlns="" id="{70B1D0CD-CCC5-484E-AFD7-E4AA831D8DE2}"/>
              </a:ext>
            </a:extLst>
          </p:cNvPr>
          <p:cNvSpPr/>
          <p:nvPr/>
        </p:nvSpPr>
        <p:spPr>
          <a:xfrm>
            <a:off x="8003381" y="2807301"/>
            <a:ext cx="3478948" cy="560014"/>
          </a:xfrm>
          <a:prstGeom prst="roundRect">
            <a:avLst/>
          </a:prstGeom>
          <a:solidFill>
            <a:srgbClr val="00B05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1"/>
                </a:solidFill>
                <a:latin typeface="Times New Roman" panose="02020603050405020304" pitchFamily="18" charset="0"/>
                <a:cs typeface="Times New Roman" panose="02020603050405020304" pitchFamily="18" charset="0"/>
              </a:rPr>
              <a:t>Con chim, gà, vịt</a:t>
            </a:r>
            <a:endParaRPr lang="en-US" sz="2800" b="1" dirty="0">
              <a:solidFill>
                <a:schemeClr val="bg1"/>
              </a:solidFill>
              <a:latin typeface="Times New Roman" panose="02020603050405020304" pitchFamily="18" charset="0"/>
              <a:cs typeface="Times New Roman" panose="02020603050405020304" pitchFamily="18" charset="0"/>
            </a:endParaRPr>
          </a:p>
        </p:txBody>
      </p:sp>
      <p:cxnSp>
        <p:nvCxnSpPr>
          <p:cNvPr id="68" name="Straight Connector 67">
            <a:extLst>
              <a:ext uri="{FF2B5EF4-FFF2-40B4-BE49-F238E27FC236}">
                <a16:creationId xmlns:a16="http://schemas.microsoft.com/office/drawing/2014/main" xmlns="" id="{EC8788DA-B5E5-E5C6-6E27-3A65CEA96F2F}"/>
              </a:ext>
            </a:extLst>
          </p:cNvPr>
          <p:cNvCxnSpPr/>
          <p:nvPr/>
        </p:nvCxnSpPr>
        <p:spPr>
          <a:xfrm>
            <a:off x="7247213" y="3712950"/>
            <a:ext cx="786063" cy="7291"/>
          </a:xfrm>
          <a:prstGeom prst="line">
            <a:avLst/>
          </a:prstGeom>
          <a:ln w="38100"/>
        </p:spPr>
        <p:style>
          <a:lnRef idx="1">
            <a:schemeClr val="dk1"/>
          </a:lnRef>
          <a:fillRef idx="0">
            <a:schemeClr val="dk1"/>
          </a:fillRef>
          <a:effectRef idx="0">
            <a:schemeClr val="dk1"/>
          </a:effectRef>
          <a:fontRef idx="minor">
            <a:schemeClr val="tx1"/>
          </a:fontRef>
        </p:style>
      </p:cxnSp>
      <p:sp>
        <p:nvSpPr>
          <p:cNvPr id="69" name="Rectangle: Rounded Corners 68">
            <a:extLst>
              <a:ext uri="{FF2B5EF4-FFF2-40B4-BE49-F238E27FC236}">
                <a16:creationId xmlns:a16="http://schemas.microsoft.com/office/drawing/2014/main" xmlns="" id="{F18DDCD8-74FC-EF7B-ADD7-A0E020F15C9E}"/>
              </a:ext>
            </a:extLst>
          </p:cNvPr>
          <p:cNvSpPr/>
          <p:nvPr/>
        </p:nvSpPr>
        <p:spPr>
          <a:xfrm>
            <a:off x="8003381" y="3432943"/>
            <a:ext cx="3478948" cy="560014"/>
          </a:xfrm>
          <a:prstGeom prst="roundRect">
            <a:avLst/>
          </a:prstGeom>
          <a:solidFill>
            <a:srgbClr val="00B05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Con chó, con thỏ</a:t>
            </a:r>
          </a:p>
        </p:txBody>
      </p:sp>
      <p:cxnSp>
        <p:nvCxnSpPr>
          <p:cNvPr id="70" name="Straight Connector 69">
            <a:extLst>
              <a:ext uri="{FF2B5EF4-FFF2-40B4-BE49-F238E27FC236}">
                <a16:creationId xmlns:a16="http://schemas.microsoft.com/office/drawing/2014/main" xmlns="" id="{CA8DB4E5-86C5-5856-C133-FF9A40E0145C}"/>
              </a:ext>
            </a:extLst>
          </p:cNvPr>
          <p:cNvCxnSpPr/>
          <p:nvPr/>
        </p:nvCxnSpPr>
        <p:spPr>
          <a:xfrm>
            <a:off x="7234990" y="4356161"/>
            <a:ext cx="786063" cy="7291"/>
          </a:xfrm>
          <a:prstGeom prst="line">
            <a:avLst/>
          </a:prstGeom>
          <a:ln w="38100"/>
        </p:spPr>
        <p:style>
          <a:lnRef idx="1">
            <a:schemeClr val="dk1"/>
          </a:lnRef>
          <a:fillRef idx="0">
            <a:schemeClr val="dk1"/>
          </a:fillRef>
          <a:effectRef idx="0">
            <a:schemeClr val="dk1"/>
          </a:effectRef>
          <a:fontRef idx="minor">
            <a:schemeClr val="tx1"/>
          </a:fontRef>
        </p:style>
      </p:cxnSp>
      <p:sp>
        <p:nvSpPr>
          <p:cNvPr id="71" name="Rectangle: Rounded Corners 70">
            <a:extLst>
              <a:ext uri="{FF2B5EF4-FFF2-40B4-BE49-F238E27FC236}">
                <a16:creationId xmlns:a16="http://schemas.microsoft.com/office/drawing/2014/main" xmlns="" id="{9278A915-E07D-7FF6-CBA5-1B5AA110EC60}"/>
              </a:ext>
            </a:extLst>
          </p:cNvPr>
          <p:cNvSpPr/>
          <p:nvPr/>
        </p:nvSpPr>
        <p:spPr>
          <a:xfrm>
            <a:off x="7991157" y="4076154"/>
            <a:ext cx="3639369" cy="560014"/>
          </a:xfrm>
          <a:prstGeom prst="roundRect">
            <a:avLst/>
          </a:prstGeom>
          <a:solidFill>
            <a:srgbClr val="00B05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Con bò, cừu, trâu</a:t>
            </a:r>
          </a:p>
        </p:txBody>
      </p:sp>
      <p:cxnSp>
        <p:nvCxnSpPr>
          <p:cNvPr id="72" name="Straight Connector 71">
            <a:extLst>
              <a:ext uri="{FF2B5EF4-FFF2-40B4-BE49-F238E27FC236}">
                <a16:creationId xmlns:a16="http://schemas.microsoft.com/office/drawing/2014/main" xmlns="" id="{658FCA93-06FB-68E6-F55F-43CAB70A1AD5}"/>
              </a:ext>
            </a:extLst>
          </p:cNvPr>
          <p:cNvCxnSpPr/>
          <p:nvPr/>
        </p:nvCxnSpPr>
        <p:spPr>
          <a:xfrm>
            <a:off x="7251033" y="5094098"/>
            <a:ext cx="786063" cy="7291"/>
          </a:xfrm>
          <a:prstGeom prst="line">
            <a:avLst/>
          </a:prstGeom>
          <a:ln w="38100"/>
        </p:spPr>
        <p:style>
          <a:lnRef idx="1">
            <a:schemeClr val="dk1"/>
          </a:lnRef>
          <a:fillRef idx="0">
            <a:schemeClr val="dk1"/>
          </a:fillRef>
          <a:effectRef idx="0">
            <a:schemeClr val="dk1"/>
          </a:effectRef>
          <a:fontRef idx="minor">
            <a:schemeClr val="tx1"/>
          </a:fontRef>
        </p:style>
      </p:cxnSp>
      <p:sp>
        <p:nvSpPr>
          <p:cNvPr id="73" name="Rectangle: Rounded Corners 72">
            <a:extLst>
              <a:ext uri="{FF2B5EF4-FFF2-40B4-BE49-F238E27FC236}">
                <a16:creationId xmlns:a16="http://schemas.microsoft.com/office/drawing/2014/main" xmlns="" id="{02CF8797-D36D-6D3B-6885-1DFC3C149846}"/>
              </a:ext>
            </a:extLst>
          </p:cNvPr>
          <p:cNvSpPr/>
          <p:nvPr/>
        </p:nvSpPr>
        <p:spPr>
          <a:xfrm>
            <a:off x="8007200" y="4814091"/>
            <a:ext cx="3639369" cy="560014"/>
          </a:xfrm>
          <a:prstGeom prst="roundRect">
            <a:avLst/>
          </a:prstGeom>
          <a:solidFill>
            <a:srgbClr val="00B05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Con </a:t>
            </a:r>
            <a:r>
              <a:rPr lang="en-US" sz="2800" b="1" dirty="0" err="1">
                <a:solidFill>
                  <a:srgbClr val="FFFF00"/>
                </a:solidFill>
                <a:latin typeface="Times New Roman" panose="02020603050405020304" pitchFamily="18" charset="0"/>
                <a:cs typeface="Times New Roman" panose="02020603050405020304" pitchFamily="18" charset="0"/>
              </a:rPr>
              <a:t>cá</a:t>
            </a:r>
            <a:r>
              <a:rPr lang="en-US" sz="2800" b="1" dirty="0">
                <a:solidFill>
                  <a:srgbClr val="FFFF00"/>
                </a:solidFill>
                <a:latin typeface="Times New Roman" panose="02020603050405020304" pitchFamily="18" charset="0"/>
                <a:cs typeface="Times New Roman" panose="02020603050405020304" pitchFamily="18" charset="0"/>
              </a:rPr>
              <a:t> </a:t>
            </a:r>
            <a:r>
              <a:rPr lang="vi-VN" sz="2800" b="1" dirty="0">
                <a:solidFill>
                  <a:srgbClr val="FFFF00"/>
                </a:solidFill>
                <a:latin typeface="Times New Roman" panose="02020603050405020304" pitchFamily="18" charset="0"/>
                <a:cs typeface="Times New Roman" panose="02020603050405020304" pitchFamily="18" charset="0"/>
              </a:rPr>
              <a:t>chép, cá rô</a:t>
            </a:r>
            <a:endParaRPr lang="en-US" sz="2800" b="1" dirty="0">
              <a:solidFill>
                <a:srgbClr val="FFFF00"/>
              </a:solidFill>
              <a:latin typeface="Times New Roman" panose="02020603050405020304" pitchFamily="18" charset="0"/>
              <a:cs typeface="Times New Roman" panose="02020603050405020304" pitchFamily="18" charset="0"/>
            </a:endParaRPr>
          </a:p>
        </p:txBody>
      </p:sp>
      <p:cxnSp>
        <p:nvCxnSpPr>
          <p:cNvPr id="74" name="Straight Connector 73">
            <a:extLst>
              <a:ext uri="{FF2B5EF4-FFF2-40B4-BE49-F238E27FC236}">
                <a16:creationId xmlns:a16="http://schemas.microsoft.com/office/drawing/2014/main" xmlns="" id="{ADC058E0-CE4C-E98C-F67D-E29B2E6C77F3}"/>
              </a:ext>
            </a:extLst>
          </p:cNvPr>
          <p:cNvCxnSpPr/>
          <p:nvPr/>
        </p:nvCxnSpPr>
        <p:spPr>
          <a:xfrm>
            <a:off x="7218948" y="5815993"/>
            <a:ext cx="786063" cy="7291"/>
          </a:xfrm>
          <a:prstGeom prst="line">
            <a:avLst/>
          </a:prstGeom>
          <a:ln w="38100"/>
        </p:spPr>
        <p:style>
          <a:lnRef idx="1">
            <a:schemeClr val="dk1"/>
          </a:lnRef>
          <a:fillRef idx="0">
            <a:schemeClr val="dk1"/>
          </a:fillRef>
          <a:effectRef idx="0">
            <a:schemeClr val="dk1"/>
          </a:effectRef>
          <a:fontRef idx="minor">
            <a:schemeClr val="tx1"/>
          </a:fontRef>
        </p:style>
      </p:cxnSp>
      <p:sp>
        <p:nvSpPr>
          <p:cNvPr id="75" name="Rectangle: Rounded Corners 74">
            <a:extLst>
              <a:ext uri="{FF2B5EF4-FFF2-40B4-BE49-F238E27FC236}">
                <a16:creationId xmlns:a16="http://schemas.microsoft.com/office/drawing/2014/main" xmlns="" id="{3ECB0F31-CC58-A881-F11A-0EA93FE76AE4}"/>
              </a:ext>
            </a:extLst>
          </p:cNvPr>
          <p:cNvSpPr/>
          <p:nvPr/>
        </p:nvSpPr>
        <p:spPr>
          <a:xfrm>
            <a:off x="7975115" y="5535986"/>
            <a:ext cx="3639369" cy="560014"/>
          </a:xfrm>
          <a:prstGeom prst="roundRect">
            <a:avLst/>
          </a:prstGeom>
          <a:solidFill>
            <a:srgbClr val="00B05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Con chim bồ câu</a:t>
            </a:r>
          </a:p>
        </p:txBody>
      </p:sp>
      <p:cxnSp>
        <p:nvCxnSpPr>
          <p:cNvPr id="76" name="Straight Connector 75">
            <a:extLst>
              <a:ext uri="{FF2B5EF4-FFF2-40B4-BE49-F238E27FC236}">
                <a16:creationId xmlns:a16="http://schemas.microsoft.com/office/drawing/2014/main" xmlns="" id="{11CB1150-D653-5BB0-E666-73F681327B63}"/>
              </a:ext>
            </a:extLst>
          </p:cNvPr>
          <p:cNvCxnSpPr/>
          <p:nvPr/>
        </p:nvCxnSpPr>
        <p:spPr>
          <a:xfrm>
            <a:off x="7251033" y="6409551"/>
            <a:ext cx="786063" cy="7291"/>
          </a:xfrm>
          <a:prstGeom prst="line">
            <a:avLst/>
          </a:prstGeom>
          <a:ln w="38100"/>
        </p:spPr>
        <p:style>
          <a:lnRef idx="1">
            <a:schemeClr val="dk1"/>
          </a:lnRef>
          <a:fillRef idx="0">
            <a:schemeClr val="dk1"/>
          </a:fillRef>
          <a:effectRef idx="0">
            <a:schemeClr val="dk1"/>
          </a:effectRef>
          <a:fontRef idx="minor">
            <a:schemeClr val="tx1"/>
          </a:fontRef>
        </p:style>
      </p:cxnSp>
      <p:sp>
        <p:nvSpPr>
          <p:cNvPr id="77" name="Rectangle: Rounded Corners 76">
            <a:extLst>
              <a:ext uri="{FF2B5EF4-FFF2-40B4-BE49-F238E27FC236}">
                <a16:creationId xmlns:a16="http://schemas.microsoft.com/office/drawing/2014/main" xmlns="" id="{5796E9B6-48D4-9ED7-9F50-CF1AEA7AD758}"/>
              </a:ext>
            </a:extLst>
          </p:cNvPr>
          <p:cNvSpPr/>
          <p:nvPr/>
        </p:nvSpPr>
        <p:spPr>
          <a:xfrm>
            <a:off x="8007200" y="6129544"/>
            <a:ext cx="3639369" cy="560014"/>
          </a:xfrm>
          <a:prstGeom prst="roundRect">
            <a:avLst/>
          </a:prstGeom>
          <a:solidFill>
            <a:srgbClr val="00B05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Con </a:t>
            </a:r>
            <a:r>
              <a:rPr lang="en-US" sz="2800" b="1" dirty="0" err="1">
                <a:solidFill>
                  <a:srgbClr val="FFFF00"/>
                </a:solidFill>
                <a:latin typeface="Times New Roman" panose="02020603050405020304" pitchFamily="18" charset="0"/>
                <a:cs typeface="Times New Roman" panose="02020603050405020304" pitchFamily="18" charset="0"/>
              </a:rPr>
              <a:t>rắn</a:t>
            </a:r>
            <a:r>
              <a:rPr lang="en-US" sz="2800" b="1" dirty="0">
                <a:solidFill>
                  <a:srgbClr val="FFFF00"/>
                </a:solidFill>
                <a:latin typeface="Times New Roman" panose="02020603050405020304" pitchFamily="18" charset="0"/>
                <a:cs typeface="Times New Roman" panose="02020603050405020304" pitchFamily="18" charset="0"/>
              </a:rPr>
              <a:t>, con </a:t>
            </a:r>
            <a:r>
              <a:rPr lang="en-US" sz="2800" b="1" dirty="0" err="1">
                <a:solidFill>
                  <a:srgbClr val="FFFF00"/>
                </a:solidFill>
                <a:latin typeface="Times New Roman" panose="02020603050405020304" pitchFamily="18" charset="0"/>
                <a:cs typeface="Times New Roman" panose="02020603050405020304" pitchFamily="18" charset="0"/>
              </a:rPr>
              <a:t>trăn</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xmlns="" id="{3F171A52-B5E1-6921-5597-39BC54AE4CB7}"/>
              </a:ext>
            </a:extLst>
          </p:cNvPr>
          <p:cNvSpPr>
            <a:spLocks noGrp="1"/>
          </p:cNvSpPr>
          <p:nvPr>
            <p:ph idx="1"/>
          </p:nvPr>
        </p:nvSpPr>
        <p:spPr>
          <a:xfrm>
            <a:off x="1538516" y="603123"/>
            <a:ext cx="6952341" cy="441959"/>
          </a:xfrm>
        </p:spPr>
        <p:txBody>
          <a:bodyPr>
            <a:noAutofit/>
          </a:bodyPr>
          <a:lstStyle/>
          <a:p>
            <a:pPr marL="0" indent="0" algn="just">
              <a:buNone/>
            </a:pPr>
            <a:r>
              <a:rPr lang="vi-VN" sz="2800" b="1" dirty="0">
                <a:solidFill>
                  <a:srgbClr val="FF0000"/>
                </a:solidFill>
                <a:latin typeface="+mj-lt"/>
              </a:rPr>
              <a:t>Có  mấy cách phân loại động vật?</a:t>
            </a:r>
            <a:endParaRPr lang="en-US" sz="2800" b="1" dirty="0">
              <a:solidFill>
                <a:srgbClr val="FF0000"/>
              </a:solidFill>
              <a:latin typeface="+mj-lt"/>
            </a:endParaRPr>
          </a:p>
        </p:txBody>
      </p:sp>
      <p:sp>
        <p:nvSpPr>
          <p:cNvPr id="12" name="TextBox 11">
            <a:extLst>
              <a:ext uri="{FF2B5EF4-FFF2-40B4-BE49-F238E27FC236}">
                <a16:creationId xmlns:a16="http://schemas.microsoft.com/office/drawing/2014/main" xmlns="" id="{98F8988C-FCC4-7A57-2832-176A8A63EFE7}"/>
              </a:ext>
            </a:extLst>
          </p:cNvPr>
          <p:cNvSpPr txBox="1"/>
          <p:nvPr/>
        </p:nvSpPr>
        <p:spPr>
          <a:xfrm>
            <a:off x="1422399" y="736990"/>
            <a:ext cx="6241142" cy="523220"/>
          </a:xfrm>
          <a:prstGeom prst="rect">
            <a:avLst/>
          </a:prstGeom>
          <a:noFill/>
        </p:spPr>
        <p:txBody>
          <a:bodyPr wrap="square">
            <a:spAutoFit/>
          </a:bodyPr>
          <a:lstStyle/>
          <a:p>
            <a:r>
              <a:rPr lang="en-GB" sz="2800" b="1">
                <a:solidFill>
                  <a:srgbClr val="FF0000"/>
                </a:solidFill>
                <a:latin typeface="Times New Roman" panose="02020603050405020304" pitchFamily="18" charset="0"/>
                <a:cs typeface="Times New Roman" panose="02020603050405020304" pitchFamily="18" charset="0"/>
              </a:rPr>
              <a:t>Động</a:t>
            </a:r>
            <a:r>
              <a:rPr lang="vi-VN" sz="2800" b="1">
                <a:solidFill>
                  <a:srgbClr val="FF0000"/>
                </a:solidFill>
                <a:latin typeface="Times New Roman" panose="02020603050405020304" pitchFamily="18" charset="0"/>
                <a:cs typeface="Times New Roman" panose="02020603050405020304" pitchFamily="18" charset="0"/>
              </a:rPr>
              <a:t> vật có lớp bao phủ nào?</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BBE9891E-887E-6F59-B491-5AA4EDE5F21A}"/>
              </a:ext>
            </a:extLst>
          </p:cNvPr>
          <p:cNvSpPr txBox="1"/>
          <p:nvPr/>
        </p:nvSpPr>
        <p:spPr>
          <a:xfrm>
            <a:off x="1480458" y="700092"/>
            <a:ext cx="6241142" cy="954107"/>
          </a:xfrm>
          <a:prstGeom prst="rect">
            <a:avLst/>
          </a:prstGeom>
          <a:noFill/>
        </p:spPr>
        <p:txBody>
          <a:bodyPr wrap="square">
            <a:spAutoFit/>
          </a:bodyPr>
          <a:lstStyle/>
          <a:p>
            <a:r>
              <a:rPr lang="vi-VN" sz="2800" b="1">
                <a:solidFill>
                  <a:srgbClr val="FF0000"/>
                </a:solidFill>
                <a:latin typeface="Times New Roman" panose="02020603050405020304" pitchFamily="18" charset="0"/>
                <a:cs typeface="Times New Roman" panose="02020603050405020304" pitchFamily="18" charset="0"/>
              </a:rPr>
              <a:t>Động vật có những cách di chuyển nào?</a:t>
            </a:r>
            <a:r>
              <a:rPr lang="en-US" sz="2800" b="1">
                <a:solidFill>
                  <a:srgbClr val="FF0000"/>
                </a:solidFill>
                <a:latin typeface="Times New Roman" panose="02020603050405020304" pitchFamily="18" charset="0"/>
                <a:cs typeface="Times New Roman" panose="02020603050405020304" pitchFamily="18" charset="0"/>
              </a:rPr>
              <a:t/>
            </a:r>
            <a:br>
              <a:rPr lang="en-US" sz="2800" b="1">
                <a:solidFill>
                  <a:srgbClr val="FF0000"/>
                </a:solidFill>
                <a:latin typeface="Times New Roman" panose="02020603050405020304" pitchFamily="18" charset="0"/>
                <a:cs typeface="Times New Roman" panose="02020603050405020304" pitchFamily="18" charset="0"/>
              </a:rPr>
            </a:br>
            <a:endParaRPr lang="en-US" sz="280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751FC13D-BB6F-1ECD-A188-020B3881F1B5}"/>
              </a:ext>
            </a:extLst>
          </p:cNvPr>
          <p:cNvSpPr txBox="1"/>
          <p:nvPr/>
        </p:nvSpPr>
        <p:spPr>
          <a:xfrm>
            <a:off x="1563914" y="664420"/>
            <a:ext cx="9321799" cy="523220"/>
          </a:xfrm>
          <a:prstGeom prst="rect">
            <a:avLst/>
          </a:prstGeom>
          <a:noFill/>
        </p:spPr>
        <p:txBody>
          <a:bodyPr wrap="square">
            <a:spAutoFit/>
          </a:bodyPr>
          <a:lstStyle/>
          <a:p>
            <a:r>
              <a:rPr lang="en-GB" sz="2800" b="1">
                <a:solidFill>
                  <a:srgbClr val="FF0000"/>
                </a:solidFill>
                <a:latin typeface="Times New Roman" panose="02020603050405020304" pitchFamily="18" charset="0"/>
                <a:cs typeface="Times New Roman" panose="02020603050405020304" pitchFamily="18" charset="0"/>
              </a:rPr>
              <a:t>Con vật nào có lớp vỏ cứng</a:t>
            </a:r>
            <a:r>
              <a:rPr lang="vi-VN" sz="2800" b="1">
                <a:solidFill>
                  <a:srgbClr val="FF0000"/>
                </a:solidFill>
                <a:latin typeface="Times New Roman" panose="02020603050405020304" pitchFamily="18" charset="0"/>
                <a:cs typeface="Times New Roman" panose="02020603050405020304" pitchFamily="18" charset="0"/>
              </a:rPr>
              <a:t>?</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19" name="Title 1">
            <a:extLst>
              <a:ext uri="{FF2B5EF4-FFF2-40B4-BE49-F238E27FC236}">
                <a16:creationId xmlns:a16="http://schemas.microsoft.com/office/drawing/2014/main" xmlns="" id="{375DDFF7-A84D-0445-7996-C6515B687689}"/>
              </a:ext>
            </a:extLst>
          </p:cNvPr>
          <p:cNvSpPr txBox="1">
            <a:spLocks/>
          </p:cNvSpPr>
          <p:nvPr/>
        </p:nvSpPr>
        <p:spPr>
          <a:xfrm>
            <a:off x="1524724" y="579436"/>
            <a:ext cx="10478590" cy="71233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GB" sz="2800" b="1">
                <a:solidFill>
                  <a:srgbClr val="FF0000"/>
                </a:solidFill>
                <a:latin typeface="Times New Roman" panose="02020603050405020304" pitchFamily="18" charset="0"/>
                <a:cs typeface="Times New Roman" panose="02020603050405020304" pitchFamily="18" charset="0"/>
              </a:rPr>
              <a:t>Con vật nào có lông vũ</a:t>
            </a:r>
            <a:r>
              <a:rPr lang="vi-VN" sz="2800" b="1">
                <a:solidFill>
                  <a:srgbClr val="FF0000"/>
                </a:solidFill>
                <a:latin typeface="Times New Roman" panose="02020603050405020304" pitchFamily="18" charset="0"/>
                <a:cs typeface="Times New Roman" panose="02020603050405020304" pitchFamily="18" charset="0"/>
              </a:rPr>
              <a:t>? Con vật nào có lông mao?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0" name="Title 1">
            <a:extLst>
              <a:ext uri="{FF2B5EF4-FFF2-40B4-BE49-F238E27FC236}">
                <a16:creationId xmlns:a16="http://schemas.microsoft.com/office/drawing/2014/main" xmlns="" id="{83B7E3D9-3F1A-030E-2E16-4C8F76D4F4B3}"/>
              </a:ext>
            </a:extLst>
          </p:cNvPr>
          <p:cNvSpPr txBox="1">
            <a:spLocks/>
          </p:cNvSpPr>
          <p:nvPr/>
        </p:nvSpPr>
        <p:spPr>
          <a:xfrm>
            <a:off x="1393374" y="884235"/>
            <a:ext cx="10043884" cy="6978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Đều</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có</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vảy</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nhưng</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loài</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động</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vật</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nào</a:t>
            </a:r>
            <a:r>
              <a:rPr lang="en-GB" sz="2800" b="1" dirty="0">
                <a:solidFill>
                  <a:srgbClr val="FF0000"/>
                </a:solidFill>
                <a:latin typeface="Times New Roman" panose="02020603050405020304" pitchFamily="18" charset="0"/>
                <a:cs typeface="Times New Roman" panose="02020603050405020304" pitchFamily="18" charset="0"/>
              </a:rPr>
              <a:t> di </a:t>
            </a:r>
            <a:r>
              <a:rPr lang="en-GB" sz="2800" b="1" dirty="0" err="1">
                <a:solidFill>
                  <a:srgbClr val="FF0000"/>
                </a:solidFill>
                <a:latin typeface="Times New Roman" panose="02020603050405020304" pitchFamily="18" charset="0"/>
                <a:cs typeface="Times New Roman" panose="02020603050405020304" pitchFamily="18" charset="0"/>
              </a:rPr>
              <a:t>chuyển</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bằng</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cách</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trườn</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loài</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nào</a:t>
            </a:r>
            <a:r>
              <a:rPr lang="en-GB" sz="2800" b="1" dirty="0">
                <a:solidFill>
                  <a:srgbClr val="FF0000"/>
                </a:solidFill>
                <a:latin typeface="Times New Roman" panose="02020603050405020304" pitchFamily="18" charset="0"/>
                <a:cs typeface="Times New Roman" panose="02020603050405020304" pitchFamily="18" charset="0"/>
              </a:rPr>
              <a:t> di </a:t>
            </a:r>
            <a:r>
              <a:rPr lang="en-GB" sz="2800" b="1" dirty="0" err="1">
                <a:solidFill>
                  <a:srgbClr val="FF0000"/>
                </a:solidFill>
                <a:latin typeface="Times New Roman" panose="02020603050405020304" pitchFamily="18" charset="0"/>
                <a:cs typeface="Times New Roman" panose="02020603050405020304" pitchFamily="18" charset="0"/>
              </a:rPr>
              <a:t>chuyển</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bằng</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cách</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bơi</a:t>
            </a:r>
            <a:r>
              <a:rPr lang="en-GB" sz="2800" b="1" dirty="0">
                <a:solidFill>
                  <a:srgbClr val="FF0000"/>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
            </a:r>
            <a:br>
              <a:rPr lang="en-US" sz="2800" b="1" dirty="0">
                <a:solidFill>
                  <a:srgbClr val="FF0000"/>
                </a:solidFill>
                <a:latin typeface="Times New Roman" panose="02020603050405020304" pitchFamily="18" charset="0"/>
                <a:cs typeface="Times New Roman" panose="02020603050405020304" pitchFamily="18" charset="0"/>
              </a:rPr>
            </a:b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1" name="Title 1">
            <a:extLst>
              <a:ext uri="{FF2B5EF4-FFF2-40B4-BE49-F238E27FC236}">
                <a16:creationId xmlns:a16="http://schemas.microsoft.com/office/drawing/2014/main" xmlns="" id="{AFDE1D85-057A-7CFC-D293-CAA35E6D9433}"/>
              </a:ext>
            </a:extLst>
          </p:cNvPr>
          <p:cNvSpPr txBox="1">
            <a:spLocks/>
          </p:cNvSpPr>
          <p:nvPr/>
        </p:nvSpPr>
        <p:spPr>
          <a:xfrm>
            <a:off x="1510210" y="506866"/>
            <a:ext cx="10478590" cy="71233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GB" sz="2800" b="1">
                <a:solidFill>
                  <a:srgbClr val="FF0000"/>
                </a:solidFill>
                <a:latin typeface="Times New Roman" panose="02020603050405020304" pitchFamily="18" charset="0"/>
                <a:cs typeface="Times New Roman" panose="02020603050405020304" pitchFamily="18" charset="0"/>
              </a:rPr>
              <a:t>Con vật nào </a:t>
            </a:r>
            <a:r>
              <a:rPr lang="en-US" sz="2800" b="1">
                <a:solidFill>
                  <a:srgbClr val="FF0000"/>
                </a:solidFill>
                <a:latin typeface="Times New Roman" panose="02020603050405020304" pitchFamily="18" charset="0"/>
                <a:cs typeface="Times New Roman" panose="02020603050405020304" pitchFamily="18" charset="0"/>
              </a:rPr>
              <a:t>di chuyển bằng cách đi?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2" name="Title 1">
            <a:extLst>
              <a:ext uri="{FF2B5EF4-FFF2-40B4-BE49-F238E27FC236}">
                <a16:creationId xmlns:a16="http://schemas.microsoft.com/office/drawing/2014/main" xmlns="" id="{785477FC-75A2-2019-7116-C17EE8E7794A}"/>
              </a:ext>
            </a:extLst>
          </p:cNvPr>
          <p:cNvSpPr txBox="1">
            <a:spLocks/>
          </p:cNvSpPr>
          <p:nvPr/>
        </p:nvSpPr>
        <p:spPr>
          <a:xfrm>
            <a:off x="1481182" y="463322"/>
            <a:ext cx="10478590" cy="71233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GB" sz="2800" b="1">
                <a:solidFill>
                  <a:srgbClr val="FF0000"/>
                </a:solidFill>
                <a:latin typeface="Times New Roman" panose="02020603050405020304" pitchFamily="18" charset="0"/>
                <a:cs typeface="Times New Roman" panose="02020603050405020304" pitchFamily="18" charset="0"/>
              </a:rPr>
              <a:t>Con vật nào </a:t>
            </a:r>
            <a:r>
              <a:rPr lang="en-US" sz="2800" b="1">
                <a:solidFill>
                  <a:srgbClr val="FF0000"/>
                </a:solidFill>
                <a:latin typeface="Times New Roman" panose="02020603050405020304" pitchFamily="18" charset="0"/>
                <a:cs typeface="Times New Roman" panose="02020603050405020304" pitchFamily="18" charset="0"/>
              </a:rPr>
              <a:t>di chuyển bằng cách bay?</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144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700"/>
                                        <p:tgtEl>
                                          <p:spTgt spid="12"/>
                                        </p:tgtEl>
                                      </p:cBhvr>
                                    </p:animEffect>
                                    <p:anim calcmode="lin" valueType="num">
                                      <p:cBhvr>
                                        <p:cTn id="30" dur="700" fill="hold"/>
                                        <p:tgtEl>
                                          <p:spTgt spid="12"/>
                                        </p:tgtEl>
                                        <p:attrNameLst>
                                          <p:attrName>ppt_x</p:attrName>
                                        </p:attrNameLst>
                                      </p:cBhvr>
                                      <p:tavLst>
                                        <p:tav tm="0">
                                          <p:val>
                                            <p:strVal val="#ppt_x"/>
                                          </p:val>
                                        </p:tav>
                                        <p:tav tm="100000">
                                          <p:val>
                                            <p:strVal val="#ppt_x"/>
                                          </p:val>
                                        </p:tav>
                                      </p:tavLst>
                                    </p:anim>
                                    <p:anim calcmode="lin" valueType="num">
                                      <p:cBhvr>
                                        <p:cTn id="31" dur="700" fill="hold"/>
                                        <p:tgtEl>
                                          <p:spTgt spid="12"/>
                                        </p:tgtEl>
                                        <p:attrNameLst>
                                          <p:attrName>ppt_y</p:attrName>
                                        </p:attrNameLst>
                                      </p:cBhvr>
                                      <p:tavLst>
                                        <p:tav tm="0">
                                          <p:val>
                                            <p:strVal val="#ppt_y+.1"/>
                                          </p:val>
                                        </p:tav>
                                        <p:tav tm="100000">
                                          <p:val>
                                            <p:strVal val="#ppt_y"/>
                                          </p:val>
                                        </p:tav>
                                      </p:tavLst>
                                    </p:anim>
                                  </p:childTnLst>
                                </p:cTn>
                              </p:par>
                              <p:par>
                                <p:cTn id="32" presetID="3" presetClass="exit" presetSubtype="10" fill="hold" grpId="1" nodeType="withEffect">
                                  <p:stCondLst>
                                    <p:cond delay="0"/>
                                  </p:stCondLst>
                                  <p:childTnLst>
                                    <p:animEffect transition="out" filter="blinds(horizontal)">
                                      <p:cBhvr>
                                        <p:cTn id="33" dur="500"/>
                                        <p:tgtEl>
                                          <p:spTgt spid="7">
                                            <p:txEl>
                                              <p:pRg st="0" end="0"/>
                                            </p:txEl>
                                          </p:spTgt>
                                        </p:tgtEl>
                                      </p:cBhvr>
                                    </p:animEffect>
                                    <p:set>
                                      <p:cBhvr>
                                        <p:cTn id="34"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down)">
                                      <p:cBhvr>
                                        <p:cTn id="39" dur="500"/>
                                        <p:tgtEl>
                                          <p:spTgt spid="47"/>
                                        </p:tgtEl>
                                      </p:cBhvr>
                                    </p:animEffect>
                                  </p:childTnLst>
                                </p:cTn>
                              </p:par>
                              <p:par>
                                <p:cTn id="40" presetID="22" presetClass="entr" presetSubtype="4"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down)">
                                      <p:cBhvr>
                                        <p:cTn id="42" dur="500"/>
                                        <p:tgtEl>
                                          <p:spTgt spid="48"/>
                                        </p:tgtEl>
                                      </p:cBhvr>
                                    </p:animEffect>
                                  </p:childTnLst>
                                </p:cTn>
                              </p:par>
                              <p:par>
                                <p:cTn id="43" presetID="22" presetClass="entr" presetSubtype="4"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down)">
                                      <p:cBhvr>
                                        <p:cTn id="45" dur="500"/>
                                        <p:tgtEl>
                                          <p:spTgt spid="51"/>
                                        </p:tgtEl>
                                      </p:cBhvr>
                                    </p:animEffect>
                                  </p:childTnLst>
                                </p:cTn>
                              </p:par>
                              <p:par>
                                <p:cTn id="46" presetID="22" presetClass="entr" presetSubtype="4" fill="hold"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wipe(down)">
                                      <p:cBhvr>
                                        <p:cTn id="48" dur="500"/>
                                        <p:tgtEl>
                                          <p:spTgt spid="54"/>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down)">
                                      <p:cBhvr>
                                        <p:cTn id="54" dur="500"/>
                                        <p:tgtEl>
                                          <p:spTgt spid="32"/>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down)">
                                      <p:cBhvr>
                                        <p:cTn id="57" dur="500"/>
                                        <p:tgtEl>
                                          <p:spTgt spid="33"/>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wipe(down)">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anim calcmode="lin" valueType="num">
                                      <p:cBhvr>
                                        <p:cTn id="66" dur="500" fill="hold"/>
                                        <p:tgtEl>
                                          <p:spTgt spid="14"/>
                                        </p:tgtEl>
                                        <p:attrNameLst>
                                          <p:attrName>ppt_x</p:attrName>
                                        </p:attrNameLst>
                                      </p:cBhvr>
                                      <p:tavLst>
                                        <p:tav tm="0">
                                          <p:val>
                                            <p:strVal val="#ppt_x"/>
                                          </p:val>
                                        </p:tav>
                                        <p:tav tm="100000">
                                          <p:val>
                                            <p:strVal val="#ppt_x"/>
                                          </p:val>
                                        </p:tav>
                                      </p:tavLst>
                                    </p:anim>
                                    <p:anim calcmode="lin" valueType="num">
                                      <p:cBhvr>
                                        <p:cTn id="67" dur="500" fill="hold"/>
                                        <p:tgtEl>
                                          <p:spTgt spid="14"/>
                                        </p:tgtEl>
                                        <p:attrNameLst>
                                          <p:attrName>ppt_y</p:attrName>
                                        </p:attrNameLst>
                                      </p:cBhvr>
                                      <p:tavLst>
                                        <p:tav tm="0">
                                          <p:val>
                                            <p:strVal val="#ppt_y+.1"/>
                                          </p:val>
                                        </p:tav>
                                        <p:tav tm="100000">
                                          <p:val>
                                            <p:strVal val="#ppt_y"/>
                                          </p:val>
                                        </p:tav>
                                      </p:tavLst>
                                    </p:anim>
                                  </p:childTnLst>
                                </p:cTn>
                              </p:par>
                              <p:par>
                                <p:cTn id="68" presetID="3" presetClass="exit" presetSubtype="10" fill="hold" grpId="1" nodeType="withEffect">
                                  <p:stCondLst>
                                    <p:cond delay="0"/>
                                  </p:stCondLst>
                                  <p:childTnLst>
                                    <p:animEffect transition="out" filter="blinds(horizontal)">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wipe(down)">
                                      <p:cBhvr>
                                        <p:cTn id="75" dur="500"/>
                                        <p:tgtEl>
                                          <p:spTgt spid="56"/>
                                        </p:tgtEl>
                                      </p:cBhvr>
                                    </p:animEffect>
                                  </p:childTnLst>
                                </p:cTn>
                              </p:par>
                              <p:par>
                                <p:cTn id="76" presetID="22" presetClass="entr" presetSubtype="4" fill="hold" nodeType="with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wipe(down)">
                                      <p:cBhvr>
                                        <p:cTn id="78" dur="500"/>
                                        <p:tgtEl>
                                          <p:spTgt spid="57"/>
                                        </p:tgtEl>
                                      </p:cBhvr>
                                    </p:animEffect>
                                  </p:childTnLst>
                                </p:cTn>
                              </p:par>
                              <p:par>
                                <p:cTn id="79" presetID="22" presetClass="entr" presetSubtype="4" fill="hold" nodeType="withEffect">
                                  <p:stCondLst>
                                    <p:cond delay="0"/>
                                  </p:stCondLst>
                                  <p:childTnLst>
                                    <p:set>
                                      <p:cBhvr>
                                        <p:cTn id="80" dur="1" fill="hold">
                                          <p:stCondLst>
                                            <p:cond delay="0"/>
                                          </p:stCondLst>
                                        </p:cTn>
                                        <p:tgtEl>
                                          <p:spTgt spid="59"/>
                                        </p:tgtEl>
                                        <p:attrNameLst>
                                          <p:attrName>style.visibility</p:attrName>
                                        </p:attrNameLst>
                                      </p:cBhvr>
                                      <p:to>
                                        <p:strVal val="visible"/>
                                      </p:to>
                                    </p:set>
                                    <p:animEffect transition="in" filter="wipe(down)">
                                      <p:cBhvr>
                                        <p:cTn id="81" dur="500"/>
                                        <p:tgtEl>
                                          <p:spTgt spid="59"/>
                                        </p:tgtEl>
                                      </p:cBhvr>
                                    </p:animEffect>
                                  </p:childTnLst>
                                </p:cTn>
                              </p:par>
                              <p:par>
                                <p:cTn id="82" presetID="22" presetClass="entr" presetSubtype="4" fill="hold" nodeType="with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wipe(down)">
                                      <p:cBhvr>
                                        <p:cTn id="84" dur="500"/>
                                        <p:tgtEl>
                                          <p:spTgt spid="58"/>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wipe(down)">
                                      <p:cBhvr>
                                        <p:cTn id="87" dur="500"/>
                                        <p:tgtEl>
                                          <p:spTgt spid="3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wipe(down)">
                                      <p:cBhvr>
                                        <p:cTn id="90" dur="500"/>
                                        <p:tgtEl>
                                          <p:spTgt spid="3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wipe(down)">
                                      <p:cBhvr>
                                        <p:cTn id="93" dur="500"/>
                                        <p:tgtEl>
                                          <p:spTgt spid="3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wipe(down)">
                                      <p:cBhvr>
                                        <p:cTn id="96" dur="500"/>
                                        <p:tgtEl>
                                          <p:spTgt spid="38"/>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additive="base">
                                        <p:cTn id="101" dur="500" fill="hold"/>
                                        <p:tgtEl>
                                          <p:spTgt spid="18"/>
                                        </p:tgtEl>
                                        <p:attrNameLst>
                                          <p:attrName>ppt_x</p:attrName>
                                        </p:attrNameLst>
                                      </p:cBhvr>
                                      <p:tavLst>
                                        <p:tav tm="0">
                                          <p:val>
                                            <p:strVal val="#ppt_x"/>
                                          </p:val>
                                        </p:tav>
                                        <p:tav tm="100000">
                                          <p:val>
                                            <p:strVal val="#ppt_x"/>
                                          </p:val>
                                        </p:tav>
                                      </p:tavLst>
                                    </p:anim>
                                    <p:anim calcmode="lin" valueType="num">
                                      <p:cBhvr additive="base">
                                        <p:cTn id="102" dur="500" fill="hold"/>
                                        <p:tgtEl>
                                          <p:spTgt spid="18"/>
                                        </p:tgtEl>
                                        <p:attrNameLst>
                                          <p:attrName>ppt_y</p:attrName>
                                        </p:attrNameLst>
                                      </p:cBhvr>
                                      <p:tavLst>
                                        <p:tav tm="0">
                                          <p:val>
                                            <p:strVal val="1+#ppt_h/2"/>
                                          </p:val>
                                        </p:tav>
                                        <p:tav tm="100000">
                                          <p:val>
                                            <p:strVal val="#ppt_y"/>
                                          </p:val>
                                        </p:tav>
                                      </p:tavLst>
                                    </p:anim>
                                  </p:childTnLst>
                                </p:cTn>
                              </p:par>
                              <p:par>
                                <p:cTn id="103" presetID="3" presetClass="exit" presetSubtype="10" fill="hold" grpId="1" nodeType="withEffect">
                                  <p:stCondLst>
                                    <p:cond delay="0"/>
                                  </p:stCondLst>
                                  <p:childTnLst>
                                    <p:animEffect transition="out" filter="blinds(horizontal)">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64"/>
                                        </p:tgtEl>
                                        <p:attrNameLst>
                                          <p:attrName>style.visibility</p:attrName>
                                        </p:attrNameLst>
                                      </p:cBhvr>
                                      <p:to>
                                        <p:strVal val="visible"/>
                                      </p:to>
                                    </p:set>
                                    <p:animEffect transition="in" filter="barn(inVertical)">
                                      <p:cBhvr>
                                        <p:cTn id="110" dur="500"/>
                                        <p:tgtEl>
                                          <p:spTgt spid="64"/>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65"/>
                                        </p:tgtEl>
                                        <p:attrNameLst>
                                          <p:attrName>style.visibility</p:attrName>
                                        </p:attrNameLst>
                                      </p:cBhvr>
                                      <p:to>
                                        <p:strVal val="visible"/>
                                      </p:to>
                                    </p:set>
                                    <p:animEffect transition="in" filter="barn(inVertical)">
                                      <p:cBhvr>
                                        <p:cTn id="113" dur="500"/>
                                        <p:tgtEl>
                                          <p:spTgt spid="65"/>
                                        </p:tgtEl>
                                      </p:cBhvr>
                                    </p:animEffect>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19"/>
                                        </p:tgtEl>
                                        <p:attrNameLst>
                                          <p:attrName>style.visibility</p:attrName>
                                        </p:attrNameLst>
                                      </p:cBhvr>
                                      <p:to>
                                        <p:strVal val="visible"/>
                                      </p:to>
                                    </p:set>
                                    <p:animEffect transition="in" filter="fade">
                                      <p:cBhvr>
                                        <p:cTn id="118" dur="700"/>
                                        <p:tgtEl>
                                          <p:spTgt spid="19"/>
                                        </p:tgtEl>
                                      </p:cBhvr>
                                    </p:animEffect>
                                    <p:anim calcmode="lin" valueType="num">
                                      <p:cBhvr>
                                        <p:cTn id="119" dur="700" fill="hold"/>
                                        <p:tgtEl>
                                          <p:spTgt spid="19"/>
                                        </p:tgtEl>
                                        <p:attrNameLst>
                                          <p:attrName>ppt_x</p:attrName>
                                        </p:attrNameLst>
                                      </p:cBhvr>
                                      <p:tavLst>
                                        <p:tav tm="0">
                                          <p:val>
                                            <p:strVal val="#ppt_x"/>
                                          </p:val>
                                        </p:tav>
                                        <p:tav tm="100000">
                                          <p:val>
                                            <p:strVal val="#ppt_x"/>
                                          </p:val>
                                        </p:tav>
                                      </p:tavLst>
                                    </p:anim>
                                    <p:anim calcmode="lin" valueType="num">
                                      <p:cBhvr>
                                        <p:cTn id="120" dur="700" fill="hold"/>
                                        <p:tgtEl>
                                          <p:spTgt spid="19"/>
                                        </p:tgtEl>
                                        <p:attrNameLst>
                                          <p:attrName>ppt_y</p:attrName>
                                        </p:attrNameLst>
                                      </p:cBhvr>
                                      <p:tavLst>
                                        <p:tav tm="0">
                                          <p:val>
                                            <p:strVal val="#ppt_y+.1"/>
                                          </p:val>
                                        </p:tav>
                                        <p:tav tm="100000">
                                          <p:val>
                                            <p:strVal val="#ppt_y"/>
                                          </p:val>
                                        </p:tav>
                                      </p:tavLst>
                                    </p:anim>
                                  </p:childTnLst>
                                </p:cTn>
                              </p:par>
                              <p:par>
                                <p:cTn id="121" presetID="3" presetClass="exit" presetSubtype="10" fill="hold" grpId="1" nodeType="withEffect">
                                  <p:stCondLst>
                                    <p:cond delay="0"/>
                                  </p:stCondLst>
                                  <p:childTnLst>
                                    <p:animEffect transition="out" filter="blinds(horizontal)">
                                      <p:cBhvr>
                                        <p:cTn id="122" dur="500"/>
                                        <p:tgtEl>
                                          <p:spTgt spid="18"/>
                                        </p:tgtEl>
                                      </p:cBhvr>
                                    </p:animEffect>
                                    <p:set>
                                      <p:cBhvr>
                                        <p:cTn id="123" dur="1" fill="hold">
                                          <p:stCondLst>
                                            <p:cond delay="499"/>
                                          </p:stCondLst>
                                        </p:cTn>
                                        <p:tgtEl>
                                          <p:spTgt spid="18"/>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67"/>
                                        </p:tgtEl>
                                        <p:attrNameLst>
                                          <p:attrName>style.visibility</p:attrName>
                                        </p:attrNameLst>
                                      </p:cBhvr>
                                      <p:to>
                                        <p:strVal val="visible"/>
                                      </p:to>
                                    </p:set>
                                    <p:animEffect transition="in" filter="barn(inVertical)">
                                      <p:cBhvr>
                                        <p:cTn id="128" dur="500"/>
                                        <p:tgtEl>
                                          <p:spTgt spid="67"/>
                                        </p:tgtEl>
                                      </p:cBhvr>
                                    </p:animEffect>
                                  </p:childTnLst>
                                </p:cTn>
                              </p:par>
                              <p:par>
                                <p:cTn id="129" presetID="16" presetClass="entr" presetSubtype="21" fill="hold" nodeType="with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barn(inVertical)">
                                      <p:cBhvr>
                                        <p:cTn id="131" dur="500"/>
                                        <p:tgtEl>
                                          <p:spTgt spid="66"/>
                                        </p:tgtEl>
                                      </p:cBhvr>
                                    </p:animEffect>
                                  </p:childTnLst>
                                </p:cTn>
                              </p:par>
                              <p:par>
                                <p:cTn id="132" presetID="16" presetClass="entr" presetSubtype="21" fill="hold" grpId="0" nodeType="withEffect">
                                  <p:stCondLst>
                                    <p:cond delay="0"/>
                                  </p:stCondLst>
                                  <p:childTnLst>
                                    <p:set>
                                      <p:cBhvr>
                                        <p:cTn id="133" dur="1" fill="hold">
                                          <p:stCondLst>
                                            <p:cond delay="0"/>
                                          </p:stCondLst>
                                        </p:cTn>
                                        <p:tgtEl>
                                          <p:spTgt spid="69"/>
                                        </p:tgtEl>
                                        <p:attrNameLst>
                                          <p:attrName>style.visibility</p:attrName>
                                        </p:attrNameLst>
                                      </p:cBhvr>
                                      <p:to>
                                        <p:strVal val="visible"/>
                                      </p:to>
                                    </p:set>
                                    <p:animEffect transition="in" filter="barn(inVertical)">
                                      <p:cBhvr>
                                        <p:cTn id="134" dur="500"/>
                                        <p:tgtEl>
                                          <p:spTgt spid="69"/>
                                        </p:tgtEl>
                                      </p:cBhvr>
                                    </p:animEffect>
                                  </p:childTnLst>
                                </p:cTn>
                              </p:par>
                              <p:par>
                                <p:cTn id="135" presetID="16" presetClass="entr" presetSubtype="21" fill="hold" nodeType="withEffect">
                                  <p:stCondLst>
                                    <p:cond delay="0"/>
                                  </p:stCondLst>
                                  <p:childTnLst>
                                    <p:set>
                                      <p:cBhvr>
                                        <p:cTn id="136" dur="1" fill="hold">
                                          <p:stCondLst>
                                            <p:cond delay="0"/>
                                          </p:stCondLst>
                                        </p:cTn>
                                        <p:tgtEl>
                                          <p:spTgt spid="68"/>
                                        </p:tgtEl>
                                        <p:attrNameLst>
                                          <p:attrName>style.visibility</p:attrName>
                                        </p:attrNameLst>
                                      </p:cBhvr>
                                      <p:to>
                                        <p:strVal val="visible"/>
                                      </p:to>
                                    </p:set>
                                    <p:animEffect transition="in" filter="barn(inVertical)">
                                      <p:cBhvr>
                                        <p:cTn id="137" dur="500"/>
                                        <p:tgtEl>
                                          <p:spTgt spid="68"/>
                                        </p:tgtEl>
                                      </p:cBhvr>
                                    </p:animEffect>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21"/>
                                        </p:tgtEl>
                                        <p:attrNameLst>
                                          <p:attrName>style.visibility</p:attrName>
                                        </p:attrNameLst>
                                      </p:cBhvr>
                                      <p:to>
                                        <p:strVal val="visible"/>
                                      </p:to>
                                    </p:set>
                                    <p:animEffect transition="in" filter="fade">
                                      <p:cBhvr>
                                        <p:cTn id="142" dur="700"/>
                                        <p:tgtEl>
                                          <p:spTgt spid="21"/>
                                        </p:tgtEl>
                                      </p:cBhvr>
                                    </p:animEffect>
                                    <p:anim calcmode="lin" valueType="num">
                                      <p:cBhvr>
                                        <p:cTn id="143" dur="700" fill="hold"/>
                                        <p:tgtEl>
                                          <p:spTgt spid="21"/>
                                        </p:tgtEl>
                                        <p:attrNameLst>
                                          <p:attrName>ppt_x</p:attrName>
                                        </p:attrNameLst>
                                      </p:cBhvr>
                                      <p:tavLst>
                                        <p:tav tm="0">
                                          <p:val>
                                            <p:strVal val="#ppt_x"/>
                                          </p:val>
                                        </p:tav>
                                        <p:tav tm="100000">
                                          <p:val>
                                            <p:strVal val="#ppt_x"/>
                                          </p:val>
                                        </p:tav>
                                      </p:tavLst>
                                    </p:anim>
                                    <p:anim calcmode="lin" valueType="num">
                                      <p:cBhvr>
                                        <p:cTn id="144" dur="700" fill="hold"/>
                                        <p:tgtEl>
                                          <p:spTgt spid="21"/>
                                        </p:tgtEl>
                                        <p:attrNameLst>
                                          <p:attrName>ppt_y</p:attrName>
                                        </p:attrNameLst>
                                      </p:cBhvr>
                                      <p:tavLst>
                                        <p:tav tm="0">
                                          <p:val>
                                            <p:strVal val="#ppt_y+.1"/>
                                          </p:val>
                                        </p:tav>
                                        <p:tav tm="100000">
                                          <p:val>
                                            <p:strVal val="#ppt_y"/>
                                          </p:val>
                                        </p:tav>
                                      </p:tavLst>
                                    </p:anim>
                                  </p:childTnLst>
                                </p:cTn>
                              </p:par>
                              <p:par>
                                <p:cTn id="145" presetID="3" presetClass="exit" presetSubtype="10" fill="hold" grpId="1" nodeType="withEffect">
                                  <p:stCondLst>
                                    <p:cond delay="0"/>
                                  </p:stCondLst>
                                  <p:childTnLst>
                                    <p:animEffect transition="out" filter="blinds(horizontal)">
                                      <p:cBhvr>
                                        <p:cTn id="146" dur="500"/>
                                        <p:tgtEl>
                                          <p:spTgt spid="19"/>
                                        </p:tgtEl>
                                      </p:cBhvr>
                                    </p:animEffect>
                                    <p:set>
                                      <p:cBhvr>
                                        <p:cTn id="147" dur="1" fill="hold">
                                          <p:stCondLst>
                                            <p:cond delay="499"/>
                                          </p:stCondLst>
                                        </p:cTn>
                                        <p:tgtEl>
                                          <p:spTgt spid="19"/>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nodeType="clickEffect">
                                  <p:stCondLst>
                                    <p:cond delay="0"/>
                                  </p:stCondLst>
                                  <p:childTnLst>
                                    <p:set>
                                      <p:cBhvr>
                                        <p:cTn id="151" dur="1" fill="hold">
                                          <p:stCondLst>
                                            <p:cond delay="0"/>
                                          </p:stCondLst>
                                        </p:cTn>
                                        <p:tgtEl>
                                          <p:spTgt spid="70"/>
                                        </p:tgtEl>
                                        <p:attrNameLst>
                                          <p:attrName>style.visibility</p:attrName>
                                        </p:attrNameLst>
                                      </p:cBhvr>
                                      <p:to>
                                        <p:strVal val="visible"/>
                                      </p:to>
                                    </p:set>
                                    <p:animEffect transition="in" filter="barn(inVertical)">
                                      <p:cBhvr>
                                        <p:cTn id="152" dur="500"/>
                                        <p:tgtEl>
                                          <p:spTgt spid="70"/>
                                        </p:tgtEl>
                                      </p:cBhvr>
                                    </p:animEffect>
                                  </p:childTnLst>
                                </p:cTn>
                              </p:par>
                              <p:par>
                                <p:cTn id="153" presetID="16" presetClass="entr" presetSubtype="21" fill="hold" grpId="0" nodeType="withEffect">
                                  <p:stCondLst>
                                    <p:cond delay="0"/>
                                  </p:stCondLst>
                                  <p:childTnLst>
                                    <p:set>
                                      <p:cBhvr>
                                        <p:cTn id="154" dur="1" fill="hold">
                                          <p:stCondLst>
                                            <p:cond delay="0"/>
                                          </p:stCondLst>
                                        </p:cTn>
                                        <p:tgtEl>
                                          <p:spTgt spid="71"/>
                                        </p:tgtEl>
                                        <p:attrNameLst>
                                          <p:attrName>style.visibility</p:attrName>
                                        </p:attrNameLst>
                                      </p:cBhvr>
                                      <p:to>
                                        <p:strVal val="visible"/>
                                      </p:to>
                                    </p:set>
                                    <p:animEffect transition="in" filter="barn(inVertical)">
                                      <p:cBhvr>
                                        <p:cTn id="155" dur="500"/>
                                        <p:tgtEl>
                                          <p:spTgt spid="71"/>
                                        </p:tgtEl>
                                      </p:cBhvr>
                                    </p:animEffect>
                                  </p:childTnLst>
                                </p:cTn>
                              </p:par>
                            </p:childTnLst>
                          </p:cTn>
                        </p:par>
                      </p:childTnLst>
                    </p:cTn>
                  </p:par>
                  <p:par>
                    <p:cTn id="156" fill="hold">
                      <p:stCondLst>
                        <p:cond delay="indefinite"/>
                      </p:stCondLst>
                      <p:childTnLst>
                        <p:par>
                          <p:cTn id="157" fill="hold">
                            <p:stCondLst>
                              <p:cond delay="0"/>
                            </p:stCondLst>
                            <p:childTnLst>
                              <p:par>
                                <p:cTn id="158" presetID="42" presetClass="entr" presetSubtype="0" fill="hold" grpId="0" nodeType="clickEffect">
                                  <p:stCondLst>
                                    <p:cond delay="0"/>
                                  </p:stCondLst>
                                  <p:childTnLst>
                                    <p:set>
                                      <p:cBhvr>
                                        <p:cTn id="159" dur="1" fill="hold">
                                          <p:stCondLst>
                                            <p:cond delay="0"/>
                                          </p:stCondLst>
                                        </p:cTn>
                                        <p:tgtEl>
                                          <p:spTgt spid="22"/>
                                        </p:tgtEl>
                                        <p:attrNameLst>
                                          <p:attrName>style.visibility</p:attrName>
                                        </p:attrNameLst>
                                      </p:cBhvr>
                                      <p:to>
                                        <p:strVal val="visible"/>
                                      </p:to>
                                    </p:set>
                                    <p:animEffect transition="in" filter="fade">
                                      <p:cBhvr>
                                        <p:cTn id="160" dur="700"/>
                                        <p:tgtEl>
                                          <p:spTgt spid="22"/>
                                        </p:tgtEl>
                                      </p:cBhvr>
                                    </p:animEffect>
                                    <p:anim calcmode="lin" valueType="num">
                                      <p:cBhvr>
                                        <p:cTn id="161" dur="700" fill="hold"/>
                                        <p:tgtEl>
                                          <p:spTgt spid="22"/>
                                        </p:tgtEl>
                                        <p:attrNameLst>
                                          <p:attrName>ppt_x</p:attrName>
                                        </p:attrNameLst>
                                      </p:cBhvr>
                                      <p:tavLst>
                                        <p:tav tm="0">
                                          <p:val>
                                            <p:strVal val="#ppt_x"/>
                                          </p:val>
                                        </p:tav>
                                        <p:tav tm="100000">
                                          <p:val>
                                            <p:strVal val="#ppt_x"/>
                                          </p:val>
                                        </p:tav>
                                      </p:tavLst>
                                    </p:anim>
                                    <p:anim calcmode="lin" valueType="num">
                                      <p:cBhvr>
                                        <p:cTn id="162" dur="700" fill="hold"/>
                                        <p:tgtEl>
                                          <p:spTgt spid="22"/>
                                        </p:tgtEl>
                                        <p:attrNameLst>
                                          <p:attrName>ppt_y</p:attrName>
                                        </p:attrNameLst>
                                      </p:cBhvr>
                                      <p:tavLst>
                                        <p:tav tm="0">
                                          <p:val>
                                            <p:strVal val="#ppt_y+.1"/>
                                          </p:val>
                                        </p:tav>
                                        <p:tav tm="100000">
                                          <p:val>
                                            <p:strVal val="#ppt_y"/>
                                          </p:val>
                                        </p:tav>
                                      </p:tavLst>
                                    </p:anim>
                                  </p:childTnLst>
                                </p:cTn>
                              </p:par>
                              <p:par>
                                <p:cTn id="163" presetID="3" presetClass="exit" presetSubtype="10" fill="hold" grpId="1" nodeType="withEffect">
                                  <p:stCondLst>
                                    <p:cond delay="0"/>
                                  </p:stCondLst>
                                  <p:childTnLst>
                                    <p:animEffect transition="out" filter="blinds(horizontal)">
                                      <p:cBhvr>
                                        <p:cTn id="164" dur="500"/>
                                        <p:tgtEl>
                                          <p:spTgt spid="21"/>
                                        </p:tgtEl>
                                      </p:cBhvr>
                                    </p:animEffect>
                                    <p:set>
                                      <p:cBhvr>
                                        <p:cTn id="165" dur="1" fill="hold">
                                          <p:stCondLst>
                                            <p:cond delay="499"/>
                                          </p:stCondLst>
                                        </p:cTn>
                                        <p:tgtEl>
                                          <p:spTgt spid="21"/>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16" presetClass="entr" presetSubtype="21" fill="hold" grpId="0" nodeType="clickEffect">
                                  <p:stCondLst>
                                    <p:cond delay="0"/>
                                  </p:stCondLst>
                                  <p:childTnLst>
                                    <p:set>
                                      <p:cBhvr>
                                        <p:cTn id="169" dur="1" fill="hold">
                                          <p:stCondLst>
                                            <p:cond delay="0"/>
                                          </p:stCondLst>
                                        </p:cTn>
                                        <p:tgtEl>
                                          <p:spTgt spid="75"/>
                                        </p:tgtEl>
                                        <p:attrNameLst>
                                          <p:attrName>style.visibility</p:attrName>
                                        </p:attrNameLst>
                                      </p:cBhvr>
                                      <p:to>
                                        <p:strVal val="visible"/>
                                      </p:to>
                                    </p:set>
                                    <p:animEffect transition="in" filter="barn(inVertical)">
                                      <p:cBhvr>
                                        <p:cTn id="170" dur="500"/>
                                        <p:tgtEl>
                                          <p:spTgt spid="75"/>
                                        </p:tgtEl>
                                      </p:cBhvr>
                                    </p:animEffect>
                                  </p:childTnLst>
                                </p:cTn>
                              </p:par>
                              <p:par>
                                <p:cTn id="171" presetID="16" presetClass="entr" presetSubtype="21" fill="hold" nodeType="withEffect">
                                  <p:stCondLst>
                                    <p:cond delay="0"/>
                                  </p:stCondLst>
                                  <p:childTnLst>
                                    <p:set>
                                      <p:cBhvr>
                                        <p:cTn id="172" dur="1" fill="hold">
                                          <p:stCondLst>
                                            <p:cond delay="0"/>
                                          </p:stCondLst>
                                        </p:cTn>
                                        <p:tgtEl>
                                          <p:spTgt spid="74"/>
                                        </p:tgtEl>
                                        <p:attrNameLst>
                                          <p:attrName>style.visibility</p:attrName>
                                        </p:attrNameLst>
                                      </p:cBhvr>
                                      <p:to>
                                        <p:strVal val="visible"/>
                                      </p:to>
                                    </p:set>
                                    <p:animEffect transition="in" filter="barn(inVertical)">
                                      <p:cBhvr>
                                        <p:cTn id="173" dur="500"/>
                                        <p:tgtEl>
                                          <p:spTgt spid="74"/>
                                        </p:tgtEl>
                                      </p:cBhvr>
                                    </p:animEffect>
                                  </p:childTnLst>
                                </p:cTn>
                              </p:par>
                            </p:childTnLst>
                          </p:cTn>
                        </p:par>
                      </p:childTnLst>
                    </p:cTn>
                  </p:par>
                  <p:par>
                    <p:cTn id="174" fill="hold">
                      <p:stCondLst>
                        <p:cond delay="indefinite"/>
                      </p:stCondLst>
                      <p:childTnLst>
                        <p:par>
                          <p:cTn id="175" fill="hold">
                            <p:stCondLst>
                              <p:cond delay="0"/>
                            </p:stCondLst>
                            <p:childTnLst>
                              <p:par>
                                <p:cTn id="176" presetID="42" presetClass="entr" presetSubtype="0" fill="hold" grpId="0" nodeType="clickEffect">
                                  <p:stCondLst>
                                    <p:cond delay="0"/>
                                  </p:stCondLst>
                                  <p:childTnLst>
                                    <p:set>
                                      <p:cBhvr>
                                        <p:cTn id="177" dur="1" fill="hold">
                                          <p:stCondLst>
                                            <p:cond delay="0"/>
                                          </p:stCondLst>
                                        </p:cTn>
                                        <p:tgtEl>
                                          <p:spTgt spid="20"/>
                                        </p:tgtEl>
                                        <p:attrNameLst>
                                          <p:attrName>style.visibility</p:attrName>
                                        </p:attrNameLst>
                                      </p:cBhvr>
                                      <p:to>
                                        <p:strVal val="visible"/>
                                      </p:to>
                                    </p:set>
                                    <p:animEffect transition="in" filter="fade">
                                      <p:cBhvr>
                                        <p:cTn id="178" dur="600"/>
                                        <p:tgtEl>
                                          <p:spTgt spid="20"/>
                                        </p:tgtEl>
                                      </p:cBhvr>
                                    </p:animEffect>
                                    <p:anim calcmode="lin" valueType="num">
                                      <p:cBhvr>
                                        <p:cTn id="179" dur="600" fill="hold"/>
                                        <p:tgtEl>
                                          <p:spTgt spid="20"/>
                                        </p:tgtEl>
                                        <p:attrNameLst>
                                          <p:attrName>ppt_x</p:attrName>
                                        </p:attrNameLst>
                                      </p:cBhvr>
                                      <p:tavLst>
                                        <p:tav tm="0">
                                          <p:val>
                                            <p:strVal val="#ppt_x"/>
                                          </p:val>
                                        </p:tav>
                                        <p:tav tm="100000">
                                          <p:val>
                                            <p:strVal val="#ppt_x"/>
                                          </p:val>
                                        </p:tav>
                                      </p:tavLst>
                                    </p:anim>
                                    <p:anim calcmode="lin" valueType="num">
                                      <p:cBhvr>
                                        <p:cTn id="180" dur="600" fill="hold"/>
                                        <p:tgtEl>
                                          <p:spTgt spid="20"/>
                                        </p:tgtEl>
                                        <p:attrNameLst>
                                          <p:attrName>ppt_y</p:attrName>
                                        </p:attrNameLst>
                                      </p:cBhvr>
                                      <p:tavLst>
                                        <p:tav tm="0">
                                          <p:val>
                                            <p:strVal val="#ppt_y+.1"/>
                                          </p:val>
                                        </p:tav>
                                        <p:tav tm="100000">
                                          <p:val>
                                            <p:strVal val="#ppt_y"/>
                                          </p:val>
                                        </p:tav>
                                      </p:tavLst>
                                    </p:anim>
                                  </p:childTnLst>
                                </p:cTn>
                              </p:par>
                              <p:par>
                                <p:cTn id="181" presetID="3" presetClass="exit" presetSubtype="10" fill="hold" grpId="1" nodeType="withEffect">
                                  <p:stCondLst>
                                    <p:cond delay="0"/>
                                  </p:stCondLst>
                                  <p:childTnLst>
                                    <p:animEffect transition="out" filter="blinds(horizontal)">
                                      <p:cBhvr>
                                        <p:cTn id="182" dur="500"/>
                                        <p:tgtEl>
                                          <p:spTgt spid="22"/>
                                        </p:tgtEl>
                                      </p:cBhvr>
                                    </p:animEffect>
                                    <p:set>
                                      <p:cBhvr>
                                        <p:cTn id="183" dur="1" fill="hold">
                                          <p:stCondLst>
                                            <p:cond delay="499"/>
                                          </p:stCondLst>
                                        </p:cTn>
                                        <p:tgtEl>
                                          <p:spTgt spid="22"/>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16" presetClass="entr" presetSubtype="21" fill="hold" grpId="0" nodeType="clickEffect">
                                  <p:stCondLst>
                                    <p:cond delay="0"/>
                                  </p:stCondLst>
                                  <p:childTnLst>
                                    <p:set>
                                      <p:cBhvr>
                                        <p:cTn id="187" dur="1" fill="hold">
                                          <p:stCondLst>
                                            <p:cond delay="0"/>
                                          </p:stCondLst>
                                        </p:cTn>
                                        <p:tgtEl>
                                          <p:spTgt spid="77"/>
                                        </p:tgtEl>
                                        <p:attrNameLst>
                                          <p:attrName>style.visibility</p:attrName>
                                        </p:attrNameLst>
                                      </p:cBhvr>
                                      <p:to>
                                        <p:strVal val="visible"/>
                                      </p:to>
                                    </p:set>
                                    <p:animEffect transition="in" filter="barn(inVertical)">
                                      <p:cBhvr>
                                        <p:cTn id="188" dur="500"/>
                                        <p:tgtEl>
                                          <p:spTgt spid="77"/>
                                        </p:tgtEl>
                                      </p:cBhvr>
                                    </p:animEffect>
                                  </p:childTnLst>
                                </p:cTn>
                              </p:par>
                              <p:par>
                                <p:cTn id="189" presetID="16" presetClass="entr" presetSubtype="21" fill="hold" nodeType="withEffect">
                                  <p:stCondLst>
                                    <p:cond delay="0"/>
                                  </p:stCondLst>
                                  <p:childTnLst>
                                    <p:set>
                                      <p:cBhvr>
                                        <p:cTn id="190" dur="1" fill="hold">
                                          <p:stCondLst>
                                            <p:cond delay="0"/>
                                          </p:stCondLst>
                                        </p:cTn>
                                        <p:tgtEl>
                                          <p:spTgt spid="61"/>
                                        </p:tgtEl>
                                        <p:attrNameLst>
                                          <p:attrName>style.visibility</p:attrName>
                                        </p:attrNameLst>
                                      </p:cBhvr>
                                      <p:to>
                                        <p:strVal val="visible"/>
                                      </p:to>
                                    </p:set>
                                    <p:animEffect transition="in" filter="barn(inVertical)">
                                      <p:cBhvr>
                                        <p:cTn id="191" dur="500"/>
                                        <p:tgtEl>
                                          <p:spTgt spid="61"/>
                                        </p:tgtEl>
                                      </p:cBhvr>
                                    </p:animEffect>
                                  </p:childTnLst>
                                </p:cTn>
                              </p:par>
                              <p:par>
                                <p:cTn id="192" presetID="16" presetClass="entr" presetSubtype="21" fill="hold" nodeType="withEffect">
                                  <p:stCondLst>
                                    <p:cond delay="0"/>
                                  </p:stCondLst>
                                  <p:childTnLst>
                                    <p:set>
                                      <p:cBhvr>
                                        <p:cTn id="193" dur="1" fill="hold">
                                          <p:stCondLst>
                                            <p:cond delay="0"/>
                                          </p:stCondLst>
                                        </p:cTn>
                                        <p:tgtEl>
                                          <p:spTgt spid="76"/>
                                        </p:tgtEl>
                                        <p:attrNameLst>
                                          <p:attrName>style.visibility</p:attrName>
                                        </p:attrNameLst>
                                      </p:cBhvr>
                                      <p:to>
                                        <p:strVal val="visible"/>
                                      </p:to>
                                    </p:set>
                                    <p:animEffect transition="in" filter="barn(inVertical)">
                                      <p:cBhvr>
                                        <p:cTn id="194" dur="500"/>
                                        <p:tgtEl>
                                          <p:spTgt spid="76"/>
                                        </p:tgtEl>
                                      </p:cBhvr>
                                    </p:animEffect>
                                  </p:childTnLst>
                                </p:cTn>
                              </p:par>
                              <p:par>
                                <p:cTn id="195" presetID="16" presetClass="entr" presetSubtype="21" fill="hold" grpId="0" nodeType="withEffect">
                                  <p:stCondLst>
                                    <p:cond delay="0"/>
                                  </p:stCondLst>
                                  <p:childTnLst>
                                    <p:set>
                                      <p:cBhvr>
                                        <p:cTn id="196" dur="1" fill="hold">
                                          <p:stCondLst>
                                            <p:cond delay="0"/>
                                          </p:stCondLst>
                                        </p:cTn>
                                        <p:tgtEl>
                                          <p:spTgt spid="63"/>
                                        </p:tgtEl>
                                        <p:attrNameLst>
                                          <p:attrName>style.visibility</p:attrName>
                                        </p:attrNameLst>
                                      </p:cBhvr>
                                      <p:to>
                                        <p:strVal val="visible"/>
                                      </p:to>
                                    </p:set>
                                    <p:animEffect transition="in" filter="barn(inVertical)">
                                      <p:cBhvr>
                                        <p:cTn id="197" dur="500"/>
                                        <p:tgtEl>
                                          <p:spTgt spid="63"/>
                                        </p:tgtEl>
                                      </p:cBhvr>
                                    </p:animEffect>
                                  </p:childTnLst>
                                </p:cTn>
                              </p:par>
                              <p:par>
                                <p:cTn id="198" presetID="16" presetClass="entr" presetSubtype="21" fill="hold" grpId="0" nodeType="withEffect">
                                  <p:stCondLst>
                                    <p:cond delay="0"/>
                                  </p:stCondLst>
                                  <p:childTnLst>
                                    <p:set>
                                      <p:cBhvr>
                                        <p:cTn id="199" dur="1" fill="hold">
                                          <p:stCondLst>
                                            <p:cond delay="0"/>
                                          </p:stCondLst>
                                        </p:cTn>
                                        <p:tgtEl>
                                          <p:spTgt spid="73"/>
                                        </p:tgtEl>
                                        <p:attrNameLst>
                                          <p:attrName>style.visibility</p:attrName>
                                        </p:attrNameLst>
                                      </p:cBhvr>
                                      <p:to>
                                        <p:strVal val="visible"/>
                                      </p:to>
                                    </p:set>
                                    <p:animEffect transition="in" filter="barn(inVertical)">
                                      <p:cBhvr>
                                        <p:cTn id="200" dur="500"/>
                                        <p:tgtEl>
                                          <p:spTgt spid="73"/>
                                        </p:tgtEl>
                                      </p:cBhvr>
                                    </p:animEffect>
                                  </p:childTnLst>
                                </p:cTn>
                              </p:par>
                              <p:par>
                                <p:cTn id="201" presetID="16" presetClass="entr" presetSubtype="21" fill="hold" nodeType="withEffect">
                                  <p:stCondLst>
                                    <p:cond delay="0"/>
                                  </p:stCondLst>
                                  <p:childTnLst>
                                    <p:set>
                                      <p:cBhvr>
                                        <p:cTn id="202" dur="1" fill="hold">
                                          <p:stCondLst>
                                            <p:cond delay="0"/>
                                          </p:stCondLst>
                                        </p:cTn>
                                        <p:tgtEl>
                                          <p:spTgt spid="72"/>
                                        </p:tgtEl>
                                        <p:attrNameLst>
                                          <p:attrName>style.visibility</p:attrName>
                                        </p:attrNameLst>
                                      </p:cBhvr>
                                      <p:to>
                                        <p:strVal val="visible"/>
                                      </p:to>
                                    </p:set>
                                    <p:animEffect transition="in" filter="barn(inVertical)">
                                      <p:cBhvr>
                                        <p:cTn id="20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6" grpId="0" animBg="1"/>
      <p:bldP spid="24" grpId="0" animBg="1"/>
      <p:bldP spid="32" grpId="0" animBg="1"/>
      <p:bldP spid="33" grpId="0" animBg="1"/>
      <p:bldP spid="34" grpId="0" animBg="1"/>
      <p:bldP spid="35" grpId="0" animBg="1"/>
      <p:bldP spid="36" grpId="0" animBg="1"/>
      <p:bldP spid="37" grpId="0" animBg="1"/>
      <p:bldP spid="38" grpId="0" animBg="1"/>
      <p:bldP spid="63" grpId="0" animBg="1"/>
      <p:bldP spid="65" grpId="0" animBg="1"/>
      <p:bldP spid="67" grpId="0" animBg="1"/>
      <p:bldP spid="69" grpId="0" animBg="1"/>
      <p:bldP spid="71" grpId="0" animBg="1"/>
      <p:bldP spid="73" grpId="0" animBg="1"/>
      <p:bldP spid="75" grpId="0" animBg="1"/>
      <p:bldP spid="77" grpId="0" animBg="1"/>
      <p:bldP spid="7" grpId="0" build="p"/>
      <p:bldP spid="7" grpId="1" build="p"/>
      <p:bldP spid="12" grpId="0"/>
      <p:bldP spid="12" grpId="1"/>
      <p:bldP spid="14" grpId="0"/>
      <p:bldP spid="14" grpId="1"/>
      <p:bldP spid="18" grpId="0"/>
      <p:bldP spid="18" grpId="1"/>
      <p:bldP spid="19" grpId="0"/>
      <p:bldP spid="19" grpId="1"/>
      <p:bldP spid="20" grpId="0"/>
      <p:bldP spid="21" grpId="0"/>
      <p:bldP spid="21" grpId="1"/>
      <p:bldP spid="22" grpId="0"/>
      <p:bldP spid="2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798"/>
            <a:ext cx="10972800" cy="1143000"/>
          </a:xfrm>
        </p:spPr>
        <p:txBody>
          <a:bodyPr/>
          <a:lstStyle/>
          <a:p>
            <a:r>
              <a:rPr lang="en-US" b="1" dirty="0" err="1"/>
              <a:t>Hoạt</a:t>
            </a:r>
            <a:r>
              <a:rPr lang="vi-VN" b="1" dirty="0"/>
              <a:t> động</a:t>
            </a:r>
            <a:r>
              <a:rPr lang="en-US" b="1" dirty="0"/>
              <a:t>   </a:t>
            </a:r>
            <a:r>
              <a:rPr lang="vi-VN" b="1" dirty="0"/>
              <a:t>2: </a:t>
            </a:r>
            <a:r>
              <a:rPr lang="en-US" b="1" dirty="0" err="1"/>
              <a:t>Luyện</a:t>
            </a:r>
            <a:r>
              <a:rPr lang="en-US" b="1" dirty="0"/>
              <a:t> </a:t>
            </a:r>
            <a:r>
              <a:rPr lang="en-US" b="1" dirty="0" err="1"/>
              <a:t>tập</a:t>
            </a:r>
            <a:r>
              <a:rPr lang="en-US" b="1" dirty="0"/>
              <a:t> - </a:t>
            </a:r>
            <a:r>
              <a:rPr lang="en-US" b="1" dirty="0" err="1"/>
              <a:t>Vận</a:t>
            </a:r>
            <a:r>
              <a:rPr lang="en-US" b="1" dirty="0"/>
              <a:t> </a:t>
            </a:r>
            <a:r>
              <a:rPr lang="en-US" b="1" dirty="0" err="1"/>
              <a:t>dụng</a:t>
            </a:r>
            <a:endParaRPr lang="en-US" dirty="0"/>
          </a:p>
        </p:txBody>
      </p:sp>
      <p:pic>
        <p:nvPicPr>
          <p:cNvPr id="4" name="Content Placeholder 3"/>
          <p:cNvPicPr>
            <a:picLocks noGrp="1"/>
          </p:cNvPicPr>
          <p:nvPr>
            <p:ph idx="1"/>
          </p:nvPr>
        </p:nvPicPr>
        <p:blipFill>
          <a:blip r:embed="rId2" cstate="print"/>
          <a:stretch>
            <a:fillRect/>
          </a:stretch>
        </p:blipFill>
        <p:spPr>
          <a:xfrm>
            <a:off x="436379" y="1051560"/>
            <a:ext cx="4928101" cy="3169919"/>
          </a:xfrm>
          <a:prstGeom prst="rect">
            <a:avLst/>
          </a:prstGeom>
        </p:spPr>
      </p:pic>
      <p:pic>
        <p:nvPicPr>
          <p:cNvPr id="5" name="Picture 4"/>
          <p:cNvPicPr/>
          <p:nvPr/>
        </p:nvPicPr>
        <p:blipFill>
          <a:blip r:embed="rId3" cstate="print"/>
          <a:stretch>
            <a:fillRect/>
          </a:stretch>
        </p:blipFill>
        <p:spPr>
          <a:xfrm>
            <a:off x="6729730" y="1280160"/>
            <a:ext cx="4639310" cy="2834640"/>
          </a:xfrm>
          <a:prstGeom prst="rect">
            <a:avLst/>
          </a:prstGeom>
        </p:spPr>
      </p:pic>
      <p:pic>
        <p:nvPicPr>
          <p:cNvPr id="6" name="Picture 5"/>
          <p:cNvPicPr/>
          <p:nvPr/>
        </p:nvPicPr>
        <p:blipFill>
          <a:blip r:embed="rId4"/>
          <a:stretch>
            <a:fillRect/>
          </a:stretch>
        </p:blipFill>
        <p:spPr>
          <a:xfrm>
            <a:off x="1264920" y="4693920"/>
            <a:ext cx="3916680" cy="2000567"/>
          </a:xfrm>
          <a:prstGeom prst="rect">
            <a:avLst/>
          </a:prstGeom>
        </p:spPr>
      </p:pic>
      <p:pic>
        <p:nvPicPr>
          <p:cNvPr id="7" name="Picture 6"/>
          <p:cNvPicPr/>
          <p:nvPr/>
        </p:nvPicPr>
        <p:blipFill>
          <a:blip r:embed="rId5" cstate="print"/>
          <a:stretch>
            <a:fillRect/>
          </a:stretch>
        </p:blipFill>
        <p:spPr>
          <a:xfrm>
            <a:off x="7482840" y="4366328"/>
            <a:ext cx="3886200" cy="2217351"/>
          </a:xfrm>
          <a:prstGeom prst="rect">
            <a:avLst/>
          </a:prstGeom>
        </p:spPr>
      </p:pic>
      <p:pic>
        <p:nvPicPr>
          <p:cNvPr id="8" name="Picture 7">
            <a:extLst>
              <a:ext uri="{FF2B5EF4-FFF2-40B4-BE49-F238E27FC236}">
                <a16:creationId xmlns:a16="http://schemas.microsoft.com/office/drawing/2014/main" xmlns="" id="{DA232D94-9A8E-A978-E827-27A3C1079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174" y="-17199"/>
            <a:ext cx="1131825" cy="1144960"/>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82041"/>
            <a:ext cx="11582400" cy="4689695"/>
          </a:xfrm>
        </p:spPr>
        <p:txBody>
          <a:bodyPr>
            <a:normAutofit fontScale="90000"/>
          </a:bodyPr>
          <a:lstStyle/>
          <a:p>
            <a:pPr algn="l">
              <a:lnSpc>
                <a:spcPct val="150000"/>
              </a:lnSpc>
              <a:spcAft>
                <a:spcPts val="600"/>
              </a:spcAft>
            </a:pPr>
            <a:r>
              <a:rPr lang="en-US" b="1" dirty="0"/>
              <a:t>                       </a:t>
            </a:r>
            <a:r>
              <a:rPr lang="vi-VN" b="1" dirty="0">
                <a:solidFill>
                  <a:srgbClr val="FF0000"/>
                </a:solidFill>
              </a:rPr>
              <a:t>* TIÊU CHÍ SẢN PHẨM</a:t>
            </a:r>
            <a:r>
              <a:rPr lang="en-US" dirty="0"/>
              <a:t/>
            </a:r>
            <a:br>
              <a:rPr lang="en-US" dirty="0"/>
            </a:br>
            <a:r>
              <a:rPr lang="vi-VN" b="1" dirty="0"/>
              <a:t>1</a:t>
            </a:r>
            <a:r>
              <a:rPr lang="vi-VN" sz="4900" b="1" dirty="0"/>
              <a:t>.</a:t>
            </a:r>
            <a:r>
              <a:rPr lang="en-US" sz="4900" b="1" dirty="0"/>
              <a:t> </a:t>
            </a:r>
            <a:r>
              <a:rPr lang="en-US" sz="4900" b="1" dirty="0">
                <a:latin typeface="Times New Roman" panose="02020603050405020304" pitchFamily="18" charset="0"/>
                <a:cs typeface="Times New Roman" panose="02020603050405020304" pitchFamily="18" charset="0"/>
              </a:rPr>
              <a:t>Con</a:t>
            </a:r>
            <a:r>
              <a:rPr lang="vi-VN" sz="4900" b="1" dirty="0">
                <a:latin typeface="Times New Roman" panose="02020603050405020304" pitchFamily="18" charset="0"/>
                <a:cs typeface="Times New Roman" panose="02020603050405020304" pitchFamily="18" charset="0"/>
              </a:rPr>
              <a:t> </a:t>
            </a:r>
            <a:r>
              <a:rPr lang="vi-VN" sz="4900" b="1" dirty="0"/>
              <a:t>vật được tạo từ một số bộ phận của </a:t>
            </a:r>
            <a:br>
              <a:rPr lang="vi-VN" sz="4900" b="1" dirty="0"/>
            </a:br>
            <a:r>
              <a:rPr lang="vi-VN" sz="4900" b="1" dirty="0"/>
              <a:t>thực vật,</a:t>
            </a:r>
            <a:r>
              <a:rPr lang="en-US" sz="4900" b="1" dirty="0"/>
              <a:t> </a:t>
            </a:r>
            <a:r>
              <a:rPr lang="en-US" sz="4900" b="1" dirty="0" err="1">
                <a:latin typeface="Times New Roman" panose="02020603050405020304" pitchFamily="18" charset="0"/>
                <a:cs typeface="Times New Roman" panose="02020603050405020304" pitchFamily="18" charset="0"/>
              </a:rPr>
              <a:t>giống</a:t>
            </a:r>
            <a:r>
              <a:rPr lang="en-US" sz="4900" b="1" dirty="0">
                <a:latin typeface="Times New Roman" panose="02020603050405020304" pitchFamily="18" charset="0"/>
                <a:cs typeface="Times New Roman" panose="02020603050405020304" pitchFamily="18" charset="0"/>
              </a:rPr>
              <a:t> </a:t>
            </a:r>
            <a:r>
              <a:rPr lang="en-US" sz="4900" b="1" dirty="0" err="1">
                <a:latin typeface="Times New Roman" panose="02020603050405020304" pitchFamily="18" charset="0"/>
                <a:cs typeface="Times New Roman" panose="02020603050405020304" pitchFamily="18" charset="0"/>
              </a:rPr>
              <a:t>với</a:t>
            </a:r>
            <a:r>
              <a:rPr lang="en-US" sz="4900" b="1" dirty="0">
                <a:latin typeface="Times New Roman" panose="02020603050405020304" pitchFamily="18" charset="0"/>
                <a:cs typeface="Times New Roman" panose="02020603050405020304" pitchFamily="18" charset="0"/>
              </a:rPr>
              <a:t> con </a:t>
            </a:r>
            <a:r>
              <a:rPr lang="en-US" sz="4900" b="1" dirty="0" err="1">
                <a:latin typeface="Times New Roman" panose="02020603050405020304" pitchFamily="18" charset="0"/>
                <a:cs typeface="Times New Roman" panose="02020603050405020304" pitchFamily="18" charset="0"/>
              </a:rPr>
              <a:t>vật</a:t>
            </a:r>
            <a:r>
              <a:rPr lang="en-US" sz="4900" b="1" dirty="0">
                <a:latin typeface="Times New Roman" panose="02020603050405020304" pitchFamily="18" charset="0"/>
                <a:cs typeface="Times New Roman" panose="02020603050405020304" pitchFamily="18" charset="0"/>
              </a:rPr>
              <a:t> </a:t>
            </a:r>
            <a:r>
              <a:rPr lang="en-US" sz="4900" b="1" dirty="0" err="1">
                <a:latin typeface="Times New Roman" panose="02020603050405020304" pitchFamily="18" charset="0"/>
                <a:cs typeface="Times New Roman" panose="02020603050405020304" pitchFamily="18" charset="0"/>
              </a:rPr>
              <a:t>mà</a:t>
            </a:r>
            <a:r>
              <a:rPr lang="en-US" sz="4900" b="1" dirty="0">
                <a:latin typeface="Times New Roman" panose="02020603050405020304" pitchFamily="18" charset="0"/>
                <a:cs typeface="Times New Roman" panose="02020603050405020304" pitchFamily="18" charset="0"/>
              </a:rPr>
              <a:t> </a:t>
            </a:r>
            <a:r>
              <a:rPr lang="en-US" sz="4900" b="1" dirty="0" err="1">
                <a:latin typeface="Times New Roman" panose="02020603050405020304" pitchFamily="18" charset="0"/>
                <a:cs typeface="Times New Roman" panose="02020603050405020304" pitchFamily="18" charset="0"/>
              </a:rPr>
              <a:t>mình</a:t>
            </a:r>
            <a:r>
              <a:rPr lang="en-US" sz="4900" b="1" dirty="0">
                <a:latin typeface="Times New Roman" panose="02020603050405020304" pitchFamily="18" charset="0"/>
                <a:cs typeface="Times New Roman" panose="02020603050405020304" pitchFamily="18" charset="0"/>
              </a:rPr>
              <a:t> </a:t>
            </a:r>
            <a:r>
              <a:rPr lang="en-US" sz="4900" b="1" dirty="0" err="1">
                <a:latin typeface="Times New Roman" panose="02020603050405020304" pitchFamily="18" charset="0"/>
                <a:cs typeface="Times New Roman" panose="02020603050405020304" pitchFamily="18" charset="0"/>
              </a:rPr>
              <a:t>lựa</a:t>
            </a:r>
            <a:r>
              <a:rPr lang="en-US" sz="4900" b="1" dirty="0">
                <a:latin typeface="Times New Roman" panose="02020603050405020304" pitchFamily="18" charset="0"/>
                <a:cs typeface="Times New Roman" panose="02020603050405020304" pitchFamily="18" charset="0"/>
              </a:rPr>
              <a:t> </a:t>
            </a:r>
            <a:r>
              <a:rPr lang="en-US" sz="4900" b="1" dirty="0" err="1">
                <a:latin typeface="Times New Roman" panose="02020603050405020304" pitchFamily="18" charset="0"/>
                <a:cs typeface="Times New Roman" panose="02020603050405020304" pitchFamily="18" charset="0"/>
              </a:rPr>
              <a:t>chọn</a:t>
            </a:r>
            <a:r>
              <a:rPr lang="en-US" sz="4900" b="1" dirty="0">
                <a:latin typeface="Times New Roman" panose="02020603050405020304" pitchFamily="18" charset="0"/>
                <a:cs typeface="Times New Roman" panose="02020603050405020304" pitchFamily="18" charset="0"/>
              </a:rPr>
              <a:t>.</a:t>
            </a:r>
            <a:br>
              <a:rPr lang="en-US" sz="4900" b="1" dirty="0">
                <a:latin typeface="Times New Roman" panose="02020603050405020304" pitchFamily="18" charset="0"/>
                <a:cs typeface="Times New Roman" panose="02020603050405020304" pitchFamily="18" charset="0"/>
              </a:rPr>
            </a:br>
            <a:r>
              <a:rPr lang="vi-VN" sz="4900" b="1" dirty="0"/>
              <a:t>2. </a:t>
            </a:r>
            <a:r>
              <a:rPr lang="en-US" sz="4900" b="1" dirty="0" err="1">
                <a:latin typeface="Times New Roman" panose="02020603050405020304" pitchFamily="18" charset="0"/>
                <a:cs typeface="Times New Roman" panose="02020603050405020304" pitchFamily="18" charset="0"/>
              </a:rPr>
              <a:t>Có</a:t>
            </a:r>
            <a:r>
              <a:rPr lang="en-US" sz="4900" b="1" dirty="0">
                <a:latin typeface="Times New Roman" panose="02020603050405020304" pitchFamily="18" charset="0"/>
                <a:cs typeface="Times New Roman" panose="02020603050405020304" pitchFamily="18" charset="0"/>
              </a:rPr>
              <a:t> </a:t>
            </a:r>
            <a:r>
              <a:rPr lang="en-US" sz="4900" b="1" dirty="0" err="1">
                <a:latin typeface="Times New Roman" panose="02020603050405020304" pitchFamily="18" charset="0"/>
                <a:cs typeface="Times New Roman" panose="02020603050405020304" pitchFamily="18" charset="0"/>
              </a:rPr>
              <a:t>đầy</a:t>
            </a:r>
            <a:r>
              <a:rPr lang="en-US" sz="4900" b="1" dirty="0">
                <a:latin typeface="Times New Roman" panose="02020603050405020304" pitchFamily="18" charset="0"/>
                <a:cs typeface="Times New Roman" panose="02020603050405020304" pitchFamily="18" charset="0"/>
              </a:rPr>
              <a:t> </a:t>
            </a:r>
            <a:r>
              <a:rPr lang="en-US" sz="4900" b="1" dirty="0" err="1">
                <a:latin typeface="Times New Roman" panose="02020603050405020304" pitchFamily="18" charset="0"/>
                <a:cs typeface="Times New Roman" panose="02020603050405020304" pitchFamily="18" charset="0"/>
              </a:rPr>
              <a:t>đủ</a:t>
            </a:r>
            <a:r>
              <a:rPr lang="en-US" sz="4900" b="1" dirty="0">
                <a:latin typeface="Times New Roman" panose="02020603050405020304" pitchFamily="18" charset="0"/>
                <a:cs typeface="Times New Roman" panose="02020603050405020304" pitchFamily="18" charset="0"/>
              </a:rPr>
              <a:t> </a:t>
            </a:r>
            <a:r>
              <a:rPr lang="en-US" sz="4900" b="1" dirty="0" err="1">
                <a:latin typeface="Times New Roman" panose="02020603050405020304" pitchFamily="18" charset="0"/>
                <a:cs typeface="Times New Roman" panose="02020603050405020304" pitchFamily="18" charset="0"/>
              </a:rPr>
              <a:t>các</a:t>
            </a:r>
            <a:r>
              <a:rPr lang="en-US" sz="4900" b="1" dirty="0">
                <a:latin typeface="Times New Roman" panose="02020603050405020304" pitchFamily="18" charset="0"/>
                <a:cs typeface="Times New Roman" panose="02020603050405020304" pitchFamily="18" charset="0"/>
              </a:rPr>
              <a:t> </a:t>
            </a:r>
            <a:r>
              <a:rPr lang="en-US" sz="4900" b="1" dirty="0" err="1">
                <a:latin typeface="Times New Roman" panose="02020603050405020304" pitchFamily="18" charset="0"/>
                <a:cs typeface="Times New Roman" panose="02020603050405020304" pitchFamily="18" charset="0"/>
              </a:rPr>
              <a:t>bộ</a:t>
            </a:r>
            <a:r>
              <a:rPr lang="en-US" sz="4900" b="1" dirty="0">
                <a:latin typeface="Times New Roman" panose="02020603050405020304" pitchFamily="18" charset="0"/>
                <a:cs typeface="Times New Roman" panose="02020603050405020304" pitchFamily="18" charset="0"/>
              </a:rPr>
              <a:t> </a:t>
            </a:r>
            <a:r>
              <a:rPr lang="en-US" sz="4900" b="1" dirty="0" err="1">
                <a:latin typeface="Times New Roman" panose="02020603050405020304" pitchFamily="18" charset="0"/>
                <a:cs typeface="Times New Roman" panose="02020603050405020304" pitchFamily="18" charset="0"/>
              </a:rPr>
              <a:t>phận</a:t>
            </a:r>
            <a:r>
              <a:rPr lang="en-US" sz="4900" b="1" dirty="0">
                <a:latin typeface="Times New Roman" panose="02020603050405020304" pitchFamily="18" charset="0"/>
                <a:cs typeface="Times New Roman" panose="02020603050405020304" pitchFamily="18" charset="0"/>
              </a:rPr>
              <a:t> </a:t>
            </a:r>
            <a:r>
              <a:rPr lang="en-US" sz="4900" b="1" dirty="0" err="1">
                <a:latin typeface="Times New Roman" panose="02020603050405020304" pitchFamily="18" charset="0"/>
                <a:cs typeface="Times New Roman" panose="02020603050405020304" pitchFamily="18" charset="0"/>
              </a:rPr>
              <a:t>của</a:t>
            </a:r>
            <a:r>
              <a:rPr lang="en-US" sz="4900" b="1" dirty="0">
                <a:latin typeface="Times New Roman" panose="02020603050405020304" pitchFamily="18" charset="0"/>
                <a:cs typeface="Times New Roman" panose="02020603050405020304" pitchFamily="18" charset="0"/>
              </a:rPr>
              <a:t> con </a:t>
            </a:r>
            <a:r>
              <a:rPr lang="en-US" sz="4900" b="1" dirty="0" err="1">
                <a:latin typeface="Times New Roman" panose="02020603050405020304" pitchFamily="18" charset="0"/>
                <a:cs typeface="Times New Roman" panose="02020603050405020304" pitchFamily="18" charset="0"/>
              </a:rPr>
              <a:t>vật</a:t>
            </a:r>
            <a:r>
              <a:rPr lang="en-US" sz="4900" b="1" dirty="0">
                <a:latin typeface="Times New Roman" panose="02020603050405020304" pitchFamily="18" charset="0"/>
                <a:cs typeface="Times New Roman" panose="02020603050405020304" pitchFamily="18" charset="0"/>
              </a:rPr>
              <a:t>.</a:t>
            </a:r>
            <a:br>
              <a:rPr lang="en-US" sz="4900" b="1" dirty="0">
                <a:latin typeface="Times New Roman" panose="02020603050405020304" pitchFamily="18" charset="0"/>
                <a:cs typeface="Times New Roman" panose="02020603050405020304" pitchFamily="18" charset="0"/>
              </a:rPr>
            </a:br>
            <a:r>
              <a:rPr lang="vi-VN" sz="4900" b="1" dirty="0"/>
              <a:t>3. Trang trí đẹp</a:t>
            </a:r>
            <a:r>
              <a:rPr lang="en-US" sz="4900" b="1" dirty="0">
                <a:latin typeface="Times New Roman" panose="02020603050405020304" pitchFamily="18" charset="0"/>
                <a:cs typeface="Times New Roman" panose="02020603050405020304" pitchFamily="18" charset="0"/>
              </a:rPr>
              <a:t>, </a:t>
            </a:r>
            <a:r>
              <a:rPr lang="en-US" sz="4900" b="1" dirty="0" err="1">
                <a:latin typeface="Times New Roman" panose="02020603050405020304" pitchFamily="18" charset="0"/>
                <a:cs typeface="Times New Roman" panose="02020603050405020304" pitchFamily="18" charset="0"/>
              </a:rPr>
              <a:t>màu</a:t>
            </a:r>
            <a:r>
              <a:rPr lang="en-US" sz="4900" b="1" dirty="0">
                <a:latin typeface="Times New Roman" panose="02020603050405020304" pitchFamily="18" charset="0"/>
                <a:cs typeface="Times New Roman" panose="02020603050405020304" pitchFamily="18" charset="0"/>
              </a:rPr>
              <a:t> </a:t>
            </a:r>
            <a:r>
              <a:rPr lang="en-US" sz="4900" b="1" dirty="0" err="1">
                <a:latin typeface="Times New Roman" panose="02020603050405020304" pitchFamily="18" charset="0"/>
                <a:cs typeface="Times New Roman" panose="02020603050405020304" pitchFamily="18" charset="0"/>
              </a:rPr>
              <a:t>sắc</a:t>
            </a:r>
            <a:r>
              <a:rPr lang="en-US" sz="4900" b="1" dirty="0">
                <a:latin typeface="Times New Roman" panose="02020603050405020304" pitchFamily="18" charset="0"/>
                <a:cs typeface="Times New Roman" panose="02020603050405020304" pitchFamily="18" charset="0"/>
              </a:rPr>
              <a:t> </a:t>
            </a:r>
            <a:r>
              <a:rPr lang="en-US" sz="4900" b="1" dirty="0" err="1">
                <a:latin typeface="Times New Roman" panose="02020603050405020304" pitchFamily="18" charset="0"/>
                <a:cs typeface="Times New Roman" panose="02020603050405020304" pitchFamily="18" charset="0"/>
              </a:rPr>
              <a:t>phù</a:t>
            </a:r>
            <a:r>
              <a:rPr lang="en-US" sz="4900" b="1" dirty="0">
                <a:latin typeface="Times New Roman" panose="02020603050405020304" pitchFamily="18" charset="0"/>
                <a:cs typeface="Times New Roman" panose="02020603050405020304" pitchFamily="18" charset="0"/>
              </a:rPr>
              <a:t> </a:t>
            </a:r>
            <a:r>
              <a:rPr lang="en-US" sz="4900" b="1" dirty="0" err="1">
                <a:latin typeface="Times New Roman" panose="02020603050405020304" pitchFamily="18" charset="0"/>
                <a:cs typeface="Times New Roman" panose="02020603050405020304" pitchFamily="18" charset="0"/>
              </a:rPr>
              <a:t>hợp</a:t>
            </a:r>
            <a:r>
              <a:rPr lang="en-US" sz="4900" b="1" dirty="0">
                <a:latin typeface="Times New Roman" panose="02020603050405020304" pitchFamily="18" charset="0"/>
                <a:cs typeface="Times New Roman" panose="02020603050405020304" pitchFamily="18" charset="0"/>
              </a:rPr>
              <a:t>. </a:t>
            </a:r>
            <a:br>
              <a:rPr lang="en-US" sz="4900" b="1" dirty="0">
                <a:latin typeface="Times New Roman" panose="02020603050405020304" pitchFamily="18" charset="0"/>
                <a:cs typeface="Times New Roman" panose="02020603050405020304" pitchFamily="18" charset="0"/>
              </a:rPr>
            </a:br>
            <a:endParaRPr lang="en-US" sz="49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DA232D94-9A8E-A978-E827-27A3C1079D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75" y="-17199"/>
            <a:ext cx="1543306" cy="1099240"/>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02598"/>
            <a:ext cx="10972800" cy="1143000"/>
          </a:xfrm>
        </p:spPr>
        <p:txBody>
          <a:bodyPr>
            <a:normAutofit fontScale="90000"/>
          </a:bodyPr>
          <a:lstStyle/>
          <a:p>
            <a:r>
              <a:rPr lang="en-US" dirty="0"/>
              <a:t/>
            </a:r>
            <a:br>
              <a:rPr lang="en-US" dirty="0"/>
            </a:br>
            <a:r>
              <a:rPr lang="en-US" dirty="0"/>
              <a:t/>
            </a:r>
            <a:br>
              <a:rPr lang="en-US" dirty="0"/>
            </a:b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78027444"/>
              </p:ext>
            </p:extLst>
          </p:nvPr>
        </p:nvGraphicFramePr>
        <p:xfrm>
          <a:off x="1032094" y="1448117"/>
          <a:ext cx="10891320" cy="4934575"/>
        </p:xfrm>
        <a:graphic>
          <a:graphicData uri="http://schemas.openxmlformats.org/drawingml/2006/table">
            <a:tbl>
              <a:tblPr firstRow="1" bandRow="1">
                <a:tableStyleId>{5C22544A-7EE6-4342-B048-85BDC9FD1C3A}</a:tableStyleId>
              </a:tblPr>
              <a:tblGrid>
                <a:gridCol w="5445660">
                  <a:extLst>
                    <a:ext uri="{9D8B030D-6E8A-4147-A177-3AD203B41FA5}">
                      <a16:colId xmlns:a16="http://schemas.microsoft.com/office/drawing/2014/main" xmlns="" val="20000"/>
                    </a:ext>
                  </a:extLst>
                </a:gridCol>
                <a:gridCol w="5445660">
                  <a:extLst>
                    <a:ext uri="{9D8B030D-6E8A-4147-A177-3AD203B41FA5}">
                      <a16:colId xmlns:a16="http://schemas.microsoft.com/office/drawing/2014/main" xmlns="" val="20001"/>
                    </a:ext>
                  </a:extLst>
                </a:gridCol>
              </a:tblGrid>
              <a:tr h="1886750">
                <a:tc>
                  <a:txBody>
                    <a:bodyPr/>
                    <a:lstStyle/>
                    <a:p>
                      <a:r>
                        <a:rPr lang="vi-VN" sz="2400" b="1" kern="1200" dirty="0">
                          <a:solidFill>
                            <a:schemeClr val="bg1"/>
                          </a:solidFill>
                          <a:latin typeface="+mn-lt"/>
                          <a:ea typeface="+mn-ea"/>
                          <a:cs typeface="+mn-cs"/>
                        </a:rPr>
                        <a:t>           1. </a:t>
                      </a:r>
                      <a:r>
                        <a:rPr lang="vi-VN" sz="2800" b="1" kern="1200" dirty="0">
                          <a:solidFill>
                            <a:schemeClr val="bg1"/>
                          </a:solidFill>
                          <a:latin typeface="+mn-lt"/>
                          <a:ea typeface="+mn-ea"/>
                          <a:cs typeface="+mn-cs"/>
                        </a:rPr>
                        <a:t>Vẽ ý tưởng thiết kế</a:t>
                      </a:r>
                      <a:endParaRPr lang="en-US" sz="2800" dirty="0">
                        <a:solidFill>
                          <a:schemeClr val="bg1"/>
                        </a:solidFill>
                      </a:endParaRPr>
                    </a:p>
                  </a:txBody>
                  <a:tcPr/>
                </a:tc>
                <a:tc>
                  <a:txBody>
                    <a:bodyPr/>
                    <a:lstStyle/>
                    <a:p>
                      <a:r>
                        <a:rPr lang="vi-VN" sz="3200" b="1" kern="1200" dirty="0">
                          <a:solidFill>
                            <a:schemeClr val="bg1"/>
                          </a:solidFill>
                          <a:latin typeface="+mn-lt"/>
                          <a:ea typeface="+mn-ea"/>
                          <a:cs typeface="+mn-cs"/>
                        </a:rPr>
                        <a:t>2</a:t>
                      </a:r>
                      <a:r>
                        <a:rPr lang="en-US" sz="3200" b="1" kern="1200" dirty="0">
                          <a:solidFill>
                            <a:schemeClr val="bg1"/>
                          </a:solidFill>
                          <a:latin typeface="+mn-lt"/>
                          <a:ea typeface="+mn-ea"/>
                          <a:cs typeface="+mn-cs"/>
                        </a:rPr>
                        <a:t>.</a:t>
                      </a:r>
                      <a:r>
                        <a:rPr lang="vi-VN" sz="3200" b="1" kern="1200" dirty="0">
                          <a:solidFill>
                            <a:schemeClr val="bg1"/>
                          </a:solidFill>
                          <a:latin typeface="+mn-lt"/>
                          <a:ea typeface="+mn-ea"/>
                          <a:cs typeface="+mn-cs"/>
                        </a:rPr>
                        <a:t> Vật liệu để làm </a:t>
                      </a:r>
                      <a:r>
                        <a:rPr lang="en-US" sz="3200" b="1" kern="1200" dirty="0">
                          <a:solidFill>
                            <a:schemeClr val="bg1"/>
                          </a:solidFill>
                          <a:latin typeface="+mn-lt"/>
                          <a:ea typeface="+mn-ea"/>
                          <a:cs typeface="+mn-cs"/>
                        </a:rPr>
                        <a:t>con </a:t>
                      </a:r>
                      <a:r>
                        <a:rPr lang="en-US" sz="3200" b="1" kern="1200" dirty="0" err="1">
                          <a:solidFill>
                            <a:schemeClr val="bg1"/>
                          </a:solidFill>
                          <a:latin typeface="+mn-lt"/>
                          <a:ea typeface="+mn-ea"/>
                          <a:cs typeface="+mn-cs"/>
                        </a:rPr>
                        <a:t>vật</a:t>
                      </a:r>
                      <a:r>
                        <a:rPr lang="vi-VN" sz="2400" b="1" kern="1200" dirty="0">
                          <a:solidFill>
                            <a:schemeClr val="bg1"/>
                          </a:solidFill>
                          <a:latin typeface="+mn-lt"/>
                          <a:ea typeface="+mn-ea"/>
                          <a:cs typeface="+mn-cs"/>
                        </a:rPr>
                        <a:t>:</a:t>
                      </a:r>
                      <a:endParaRPr lang="en-US" sz="2400" b="1" kern="1200" dirty="0">
                        <a:solidFill>
                          <a:schemeClr val="bg1"/>
                        </a:solidFill>
                        <a:latin typeface="+mn-lt"/>
                        <a:ea typeface="+mn-ea"/>
                        <a:cs typeface="+mn-cs"/>
                      </a:endParaRPr>
                    </a:p>
                    <a:p>
                      <a:r>
                        <a:rPr lang="en-US" sz="2400" b="1" kern="1200" dirty="0">
                          <a:solidFill>
                            <a:schemeClr val="tx1"/>
                          </a:solidFill>
                          <a:latin typeface="+mn-lt"/>
                          <a:ea typeface="+mn-ea"/>
                          <a:cs typeface="+mn-cs"/>
                        </a:rPr>
                        <a:t>……………………………………….</a:t>
                      </a:r>
                      <a:r>
                        <a:rPr lang="vi-VN" sz="2400" b="1" kern="1200" dirty="0">
                          <a:solidFill>
                            <a:schemeClr val="tx1"/>
                          </a:solidFill>
                          <a:latin typeface="+mn-lt"/>
                          <a:ea typeface="+mn-ea"/>
                          <a:cs typeface="+mn-cs"/>
                        </a:rPr>
                        <a:t>.................</a:t>
                      </a:r>
                      <a:endParaRPr lang="en-US" sz="2400" b="1" kern="1200" dirty="0">
                        <a:solidFill>
                          <a:schemeClr val="tx1"/>
                        </a:solidFill>
                        <a:latin typeface="+mn-lt"/>
                        <a:ea typeface="+mn-ea"/>
                        <a:cs typeface="+mn-cs"/>
                      </a:endParaRPr>
                    </a:p>
                    <a:p>
                      <a:r>
                        <a:rPr lang="en-US" sz="2400" b="1" kern="1200" dirty="0">
                          <a:solidFill>
                            <a:schemeClr val="tx1"/>
                          </a:solidFill>
                          <a:latin typeface="+mn-lt"/>
                          <a:ea typeface="+mn-ea"/>
                          <a:cs typeface="+mn-cs"/>
                        </a:rPr>
                        <a:t>………………………………………</a:t>
                      </a:r>
                      <a:r>
                        <a:rPr lang="vi-VN" sz="2400" b="1" kern="1200" dirty="0">
                          <a:solidFill>
                            <a:schemeClr val="tx1"/>
                          </a:solidFill>
                          <a:latin typeface="+mn-lt"/>
                          <a:ea typeface="+mn-ea"/>
                          <a:cs typeface="+mn-cs"/>
                        </a:rPr>
                        <a:t>.................</a:t>
                      </a:r>
                      <a:r>
                        <a:rPr lang="en-US" sz="2400" b="1" kern="1200" dirty="0">
                          <a:solidFill>
                            <a:schemeClr val="tx1"/>
                          </a:solidFill>
                          <a:latin typeface="+mn-lt"/>
                          <a:ea typeface="+mn-ea"/>
                          <a:cs typeface="+mn-cs"/>
                        </a:rPr>
                        <a:t>.</a:t>
                      </a:r>
                    </a:p>
                  </a:txBody>
                  <a:tcPr/>
                </a:tc>
                <a:extLst>
                  <a:ext uri="{0D108BD9-81ED-4DB2-BD59-A6C34878D82A}">
                    <a16:rowId xmlns:a16="http://schemas.microsoft.com/office/drawing/2014/main" xmlns="" val="10000"/>
                  </a:ext>
                </a:extLst>
              </a:tr>
              <a:tr h="3047825">
                <a:tc>
                  <a:txBody>
                    <a:bodyPr/>
                    <a:lstStyle/>
                    <a:p>
                      <a:endParaRPr lang="en-US" sz="2400" dirty="0"/>
                    </a:p>
                    <a:p>
                      <a:endParaRPr lang="en-US" sz="2400" dirty="0"/>
                    </a:p>
                    <a:p>
                      <a:endParaRPr lang="en-US" sz="2400" dirty="0"/>
                    </a:p>
                  </a:txBody>
                  <a:tcPr/>
                </a:tc>
                <a:tc>
                  <a:txBody>
                    <a:bodyPr/>
                    <a:lstStyle/>
                    <a:p>
                      <a:r>
                        <a:rPr lang="vi-VN" sz="3200" b="1" kern="1200" dirty="0">
                          <a:solidFill>
                            <a:schemeClr val="tx1"/>
                          </a:solidFill>
                          <a:latin typeface="+mn-lt"/>
                          <a:ea typeface="+mn-ea"/>
                          <a:cs typeface="+mn-cs"/>
                        </a:rPr>
                        <a:t>3</a:t>
                      </a:r>
                      <a:r>
                        <a:rPr lang="en-US" sz="3200" b="1" kern="1200" dirty="0">
                          <a:solidFill>
                            <a:schemeClr val="tx1"/>
                          </a:solidFill>
                          <a:latin typeface="+mn-lt"/>
                          <a:ea typeface="+mn-ea"/>
                          <a:cs typeface="+mn-cs"/>
                        </a:rPr>
                        <a:t>.</a:t>
                      </a:r>
                      <a:r>
                        <a:rPr lang="vi-VN" sz="3200" b="1" kern="1200" dirty="0">
                          <a:solidFill>
                            <a:schemeClr val="tx1"/>
                          </a:solidFill>
                          <a:latin typeface="+mn-lt"/>
                          <a:ea typeface="+mn-ea"/>
                          <a:cs typeface="+mn-cs"/>
                        </a:rPr>
                        <a:t> Nêu các bước làm sản phẩm:</a:t>
                      </a:r>
                      <a:endParaRPr lang="en-US" sz="3200" b="1" kern="1200" dirty="0">
                        <a:solidFill>
                          <a:schemeClr val="tx1"/>
                        </a:solidFill>
                        <a:latin typeface="+mn-lt"/>
                        <a:ea typeface="+mn-ea"/>
                        <a:cs typeface="+mn-cs"/>
                      </a:endParaRPr>
                    </a:p>
                    <a:p>
                      <a:r>
                        <a:rPr lang="vi-VN" sz="2800" b="1" kern="1200" dirty="0">
                          <a:solidFill>
                            <a:schemeClr val="tx1"/>
                          </a:solidFill>
                          <a:latin typeface="+mn-lt"/>
                          <a:ea typeface="+mn-ea"/>
                          <a:cs typeface="+mn-cs"/>
                        </a:rPr>
                        <a:t>…………………………......……………………………............................................................................</a:t>
                      </a:r>
                      <a:endParaRPr lang="en-US" sz="2800" dirty="0">
                        <a:solidFill>
                          <a:schemeClr val="tx1"/>
                        </a:solidFill>
                      </a:endParaRPr>
                    </a:p>
                    <a:p>
                      <a:endParaRPr lang="en-US" sz="2400" dirty="0"/>
                    </a:p>
                  </a:txBody>
                  <a:tcPr/>
                </a:tc>
                <a:extLst>
                  <a:ext uri="{0D108BD9-81ED-4DB2-BD59-A6C34878D82A}">
                    <a16:rowId xmlns:a16="http://schemas.microsoft.com/office/drawing/2014/main" xmlns="" val="10001"/>
                  </a:ext>
                </a:extLst>
              </a:tr>
            </a:tbl>
          </a:graphicData>
        </a:graphic>
      </p:graphicFrame>
      <p:pic>
        <p:nvPicPr>
          <p:cNvPr id="6" name="Picture 5">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74" y="-17200"/>
            <a:ext cx="1885899" cy="1411357"/>
          </a:xfrm>
          <a:prstGeom prst="rect">
            <a:avLst/>
          </a:prstGeom>
          <a:effectLst>
            <a:outerShdw blurRad="63500" sx="102000" sy="102000" algn="ctr" rotWithShape="0">
              <a:prstClr val="black">
                <a:alpha val="40000"/>
              </a:prstClr>
            </a:outerShdw>
          </a:effectLst>
        </p:spPr>
      </p:pic>
      <p:sp>
        <p:nvSpPr>
          <p:cNvPr id="3" name="Rectangle 2"/>
          <p:cNvSpPr/>
          <p:nvPr/>
        </p:nvSpPr>
        <p:spPr>
          <a:xfrm>
            <a:off x="3048000" y="397884"/>
            <a:ext cx="6096000" cy="2062103"/>
          </a:xfrm>
          <a:prstGeom prst="rect">
            <a:avLst/>
          </a:prstGeom>
        </p:spPr>
        <p:txBody>
          <a:bodyPr>
            <a:spAutoFit/>
          </a:bodyPr>
          <a:lstStyle/>
          <a:p>
            <a:r>
              <a:rPr lang="vi-VN" sz="3200" b="1" dirty="0"/>
              <a:t>* PHIẾU HỌC TẬP</a:t>
            </a:r>
            <a:r>
              <a:rPr lang="en-US" sz="3200" b="1" dirty="0"/>
              <a:t/>
            </a:r>
            <a:br>
              <a:rPr lang="en-US" sz="3200" b="1" dirty="0"/>
            </a:br>
            <a:r>
              <a:rPr lang="en-US" sz="3200" b="1" dirty="0"/>
              <a:t/>
            </a:r>
            <a:br>
              <a:rPr lang="en-US" sz="3200" b="1" dirty="0"/>
            </a:br>
            <a:r>
              <a:rPr lang="en-US" sz="3200" b="1" dirty="0"/>
              <a:t/>
            </a:r>
            <a:br>
              <a:rPr lang="en-US" sz="3200" b="1" dirty="0"/>
            </a:br>
            <a:endParaRPr lang="en-US" sz="3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2550" y="1029833"/>
            <a:ext cx="11718203" cy="4525963"/>
          </a:xfrm>
        </p:spPr>
        <p:txBody>
          <a:bodyPr>
            <a:normAutofit/>
          </a:bodyPr>
          <a:lstStyle/>
          <a:p>
            <a:pPr>
              <a:buNone/>
            </a:pPr>
            <a:r>
              <a:rPr lang="en-US" sz="4400" b="1" dirty="0"/>
              <a:t>                        </a:t>
            </a:r>
            <a:r>
              <a:rPr lang="en-US" sz="4800" b="1" dirty="0">
                <a:solidFill>
                  <a:srgbClr val="FF0000"/>
                </a:solidFill>
              </a:rPr>
              <a:t>3 </a:t>
            </a:r>
            <a:r>
              <a:rPr lang="en-US" sz="4800" b="1" dirty="0" err="1">
                <a:solidFill>
                  <a:srgbClr val="FF0000"/>
                </a:solidFill>
              </a:rPr>
              <a:t>bước</a:t>
            </a:r>
            <a:r>
              <a:rPr lang="en-US" sz="4800" b="1" dirty="0">
                <a:solidFill>
                  <a:srgbClr val="FF0000"/>
                </a:solidFill>
              </a:rPr>
              <a:t> </a:t>
            </a:r>
            <a:r>
              <a:rPr lang="en-US" sz="4800" b="1" dirty="0" err="1">
                <a:solidFill>
                  <a:srgbClr val="FF0000"/>
                </a:solidFill>
              </a:rPr>
              <a:t>tạo</a:t>
            </a:r>
            <a:r>
              <a:rPr lang="en-US" sz="4800" b="1" dirty="0">
                <a:solidFill>
                  <a:srgbClr val="FF0000"/>
                </a:solidFill>
              </a:rPr>
              <a:t> </a:t>
            </a:r>
            <a:r>
              <a:rPr lang="en-US" sz="4800" b="1" dirty="0" err="1">
                <a:solidFill>
                  <a:srgbClr val="FF0000"/>
                </a:solidFill>
              </a:rPr>
              <a:t>hình</a:t>
            </a:r>
            <a:r>
              <a:rPr lang="en-US" sz="4800" b="1" dirty="0">
                <a:solidFill>
                  <a:srgbClr val="FF0000"/>
                </a:solidFill>
              </a:rPr>
              <a:t> con </a:t>
            </a:r>
            <a:r>
              <a:rPr lang="en-US" sz="4800" b="1" dirty="0" err="1">
                <a:solidFill>
                  <a:srgbClr val="FF0000"/>
                </a:solidFill>
              </a:rPr>
              <a:t>vật</a:t>
            </a:r>
            <a:r>
              <a:rPr lang="en-US" sz="4800" b="1" dirty="0">
                <a:solidFill>
                  <a:srgbClr val="FF0000"/>
                </a:solidFill>
              </a:rPr>
              <a:t>:</a:t>
            </a:r>
          </a:p>
          <a:p>
            <a:r>
              <a:rPr lang="vi-VN" sz="4400" b="1" dirty="0"/>
              <a:t>Bước 1: </a:t>
            </a:r>
            <a:r>
              <a:rPr lang="en-US" sz="4400" b="1" dirty="0" err="1"/>
              <a:t>Tạo</a:t>
            </a:r>
            <a:r>
              <a:rPr lang="en-US" sz="4400" b="1" dirty="0"/>
              <a:t> </a:t>
            </a:r>
            <a:r>
              <a:rPr lang="vi-VN" sz="4400" b="1" dirty="0"/>
              <a:t>thâ</a:t>
            </a:r>
            <a:r>
              <a:rPr lang="en-US" sz="4400" b="1" dirty="0"/>
              <a:t>n </a:t>
            </a:r>
            <a:r>
              <a:rPr lang="en-US" sz="4400" b="1" dirty="0" err="1"/>
              <a:t>hình</a:t>
            </a:r>
            <a:r>
              <a:rPr lang="en-US" sz="4400" b="1" dirty="0"/>
              <a:t> con </a:t>
            </a:r>
            <a:r>
              <a:rPr lang="en-US" sz="4400" b="1" dirty="0" err="1"/>
              <a:t>vật</a:t>
            </a:r>
            <a:r>
              <a:rPr lang="en-US" sz="4400" b="1" dirty="0"/>
              <a:t>.</a:t>
            </a:r>
          </a:p>
          <a:p>
            <a:r>
              <a:rPr lang="vi-VN" sz="4400" b="1" dirty="0"/>
              <a:t>Bước 2: </a:t>
            </a:r>
            <a:r>
              <a:rPr lang="en-US" sz="4400" b="1" dirty="0" err="1"/>
              <a:t>Tạo</a:t>
            </a:r>
            <a:r>
              <a:rPr lang="en-US" sz="4400" b="1" dirty="0"/>
              <a:t> </a:t>
            </a:r>
            <a:r>
              <a:rPr lang="en-US" sz="4400" b="1" dirty="0" err="1"/>
              <a:t>các</a:t>
            </a:r>
            <a:r>
              <a:rPr lang="en-US" sz="4400" b="1" dirty="0"/>
              <a:t> </a:t>
            </a:r>
            <a:r>
              <a:rPr lang="en-US" sz="4400" b="1" dirty="0" err="1"/>
              <a:t>bộ</a:t>
            </a:r>
            <a:r>
              <a:rPr lang="en-US" sz="4400" b="1" dirty="0"/>
              <a:t> </a:t>
            </a:r>
            <a:r>
              <a:rPr lang="en-US" sz="4400" b="1" dirty="0" err="1"/>
              <a:t>phận</a:t>
            </a:r>
            <a:r>
              <a:rPr lang="en-US" sz="4400" b="1" dirty="0"/>
              <a:t> </a:t>
            </a:r>
            <a:r>
              <a:rPr lang="en-US" sz="4400" b="1" dirty="0" err="1"/>
              <a:t>còn</a:t>
            </a:r>
            <a:r>
              <a:rPr lang="en-US" sz="4400" b="1" dirty="0"/>
              <a:t> </a:t>
            </a:r>
            <a:r>
              <a:rPr lang="en-US" sz="4400" b="1" dirty="0" err="1"/>
              <a:t>lại</a:t>
            </a:r>
            <a:r>
              <a:rPr lang="en-US" sz="4400" b="1" dirty="0"/>
              <a:t> </a:t>
            </a:r>
            <a:r>
              <a:rPr lang="en-US" sz="4400" b="1" dirty="0" err="1"/>
              <a:t>của</a:t>
            </a:r>
            <a:r>
              <a:rPr lang="en-US" sz="4400" b="1" dirty="0"/>
              <a:t> con </a:t>
            </a:r>
            <a:r>
              <a:rPr lang="en-US" sz="4400" b="1" dirty="0" err="1"/>
              <a:t>vật</a:t>
            </a:r>
            <a:r>
              <a:rPr lang="en-US" sz="4400" b="1" dirty="0"/>
              <a:t>.  </a:t>
            </a:r>
          </a:p>
          <a:p>
            <a:r>
              <a:rPr lang="vi-VN" sz="4400" b="1" dirty="0"/>
              <a:t>Bước 3: Trang trí</a:t>
            </a:r>
            <a:r>
              <a:rPr lang="en-US" sz="4400" b="1" dirty="0"/>
              <a:t> </a:t>
            </a:r>
            <a:r>
              <a:rPr lang="en-US" sz="4400" b="1" dirty="0" err="1"/>
              <a:t>và</a:t>
            </a:r>
            <a:r>
              <a:rPr lang="en-US" sz="4400" b="1" dirty="0"/>
              <a:t> </a:t>
            </a:r>
            <a:r>
              <a:rPr lang="en-US" sz="4400" b="1" dirty="0" err="1"/>
              <a:t>hoàn</a:t>
            </a:r>
            <a:r>
              <a:rPr lang="en-US" sz="4400" b="1" dirty="0"/>
              <a:t> </a:t>
            </a:r>
            <a:r>
              <a:rPr lang="en-US" sz="4400" b="1" dirty="0" err="1"/>
              <a:t>thiện</a:t>
            </a:r>
            <a:r>
              <a:rPr lang="en-US" sz="4400" b="1" dirty="0"/>
              <a:t> </a:t>
            </a:r>
            <a:r>
              <a:rPr lang="en-US" sz="4400" b="1" dirty="0" err="1"/>
              <a:t>sản</a:t>
            </a:r>
            <a:r>
              <a:rPr lang="en-US" sz="4400" b="1" dirty="0"/>
              <a:t> </a:t>
            </a:r>
            <a:r>
              <a:rPr lang="en-US" sz="4400" b="1" dirty="0" err="1"/>
              <a:t>phẩm</a:t>
            </a:r>
            <a:r>
              <a:rPr lang="en-US" sz="4400" b="1" dirty="0"/>
              <a:t>.</a:t>
            </a:r>
          </a:p>
          <a:p>
            <a:endParaRPr lang="en-US" sz="4400" b="1" dirty="0"/>
          </a:p>
        </p:txBody>
      </p:sp>
      <p:pic>
        <p:nvPicPr>
          <p:cNvPr id="4" name="Picture 3">
            <a:extLst>
              <a:ext uri="{FF2B5EF4-FFF2-40B4-BE49-F238E27FC236}">
                <a16:creationId xmlns:a16="http://schemas.microsoft.com/office/drawing/2014/main" xmlns="" id="{DA232D94-9A8E-A978-E827-27A3C1079D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74" y="-17200"/>
            <a:ext cx="1885899" cy="1411357"/>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725248E-A0D6-AD5A-5800-9A78FC7887FD}"/>
              </a:ext>
            </a:extLst>
          </p:cNvPr>
          <p:cNvSpPr txBox="1"/>
          <p:nvPr/>
        </p:nvSpPr>
        <p:spPr>
          <a:xfrm>
            <a:off x="2930769" y="500714"/>
            <a:ext cx="633046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VẬT LIỆU</a:t>
            </a:r>
          </a:p>
        </p:txBody>
      </p:sp>
      <p:sp>
        <p:nvSpPr>
          <p:cNvPr id="14" name="Rectangle: Rounded Corners 2">
            <a:extLst>
              <a:ext uri="{FF2B5EF4-FFF2-40B4-BE49-F238E27FC236}">
                <a16:creationId xmlns:a16="http://schemas.microsoft.com/office/drawing/2014/main" xmlns="" id="{8D375CCE-294A-4A06-B090-A5CB539AC2CB}"/>
              </a:ext>
            </a:extLst>
          </p:cNvPr>
          <p:cNvSpPr/>
          <p:nvPr/>
        </p:nvSpPr>
        <p:spPr>
          <a:xfrm>
            <a:off x="1521846" y="1315949"/>
            <a:ext cx="8991600" cy="4080757"/>
          </a:xfrm>
          <a:prstGeom prst="roundRect">
            <a:avLst>
              <a:gd name="adj" fmla="val 9417"/>
            </a:avLst>
          </a:prstGeom>
          <a:noFill/>
          <a:ln w="28575">
            <a:solidFill>
              <a:srgbClr val="72B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xmlns="" id="{F47EDC76-93E4-69B2-B3EB-FFBB9F9285CB}"/>
              </a:ext>
            </a:extLst>
          </p:cNvPr>
          <p:cNvSpPr txBox="1"/>
          <p:nvPr/>
        </p:nvSpPr>
        <p:spPr>
          <a:xfrm>
            <a:off x="1798321" y="1552358"/>
            <a:ext cx="7691718" cy="369332"/>
          </a:xfrm>
          <a:prstGeom prst="rect">
            <a:avLst/>
          </a:prstGeom>
          <a:noFill/>
        </p:spPr>
        <p:txBody>
          <a:bodyPr wrap="square" lIns="0" tIns="0" rIns="0" bIns="0" rtlCol="0">
            <a:spAutoFit/>
          </a:bodyPr>
          <a:lstStyle/>
          <a:p>
            <a:pPr lvl="0" algn="ju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dirty="0">
                <a:solidFill>
                  <a:srgbClr val="002060"/>
                </a:solidFill>
                <a:latin typeface="Roboto" panose="02000000000000000000" pitchFamily="2" charset="0"/>
                <a:ea typeface="Roboto" panose="02000000000000000000" pitchFamily="2" charset="0"/>
              </a:rPr>
              <a:t>liệu: lá cây, thân </a:t>
            </a:r>
            <a:r>
              <a:rPr lang="vi-VN" sz="2400" dirty="0" smtClean="0">
                <a:solidFill>
                  <a:srgbClr val="002060"/>
                </a:solidFill>
                <a:latin typeface="Roboto" panose="02000000000000000000" pitchFamily="2" charset="0"/>
                <a:ea typeface="Roboto" panose="02000000000000000000" pitchFamily="2" charset="0"/>
              </a:rPr>
              <a:t>cây, hoa,...</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TextBox 16">
            <a:extLst>
              <a:ext uri="{FF2B5EF4-FFF2-40B4-BE49-F238E27FC236}">
                <a16:creationId xmlns:a16="http://schemas.microsoft.com/office/drawing/2014/main" xmlns="" id="{C50EEADF-F242-4F8F-96FE-76601BA8159E}"/>
              </a:ext>
            </a:extLst>
          </p:cNvPr>
          <p:cNvSpPr txBox="1"/>
          <p:nvPr/>
        </p:nvSpPr>
        <p:spPr>
          <a:xfrm>
            <a:off x="1729892" y="2036349"/>
            <a:ext cx="6917503"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Giấy A4, giấy màu, kéo, keo dán, bút màu, bút 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9" name="Picture 18">
            <a:extLst>
              <a:ext uri="{FF2B5EF4-FFF2-40B4-BE49-F238E27FC236}">
                <a16:creationId xmlns:a16="http://schemas.microsoft.com/office/drawing/2014/main" xmlns="" id="{2F0B38A0-9C2A-CC9E-621D-1963F69D092A}"/>
              </a:ext>
            </a:extLst>
          </p:cNvPr>
          <p:cNvPicPr>
            <a:picLocks noChangeAspect="1"/>
          </p:cNvPicPr>
          <p:nvPr/>
        </p:nvPicPr>
        <p:blipFill>
          <a:blip r:embed="rId3"/>
          <a:stretch>
            <a:fillRect/>
          </a:stretch>
        </p:blipFill>
        <p:spPr>
          <a:xfrm>
            <a:off x="7788972" y="3753598"/>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xmlns="" id="{D13FA7AD-DE74-FA1D-AB8E-2F9C196B8DDD}"/>
              </a:ext>
            </a:extLst>
          </p:cNvPr>
          <p:cNvPicPr>
            <a:picLocks noChangeAspect="1"/>
          </p:cNvPicPr>
          <p:nvPr/>
        </p:nvPicPr>
        <p:blipFill>
          <a:blip r:embed="rId4"/>
          <a:stretch>
            <a:fillRect/>
          </a:stretch>
        </p:blipFill>
        <p:spPr>
          <a:xfrm rot="10800000">
            <a:off x="7402340" y="4705786"/>
            <a:ext cx="1827964" cy="30152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xmlns="" id="{901E8F2F-82B1-8289-A128-7A4A6AA36D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3109" y="3506301"/>
            <a:ext cx="1534400" cy="1534400"/>
          </a:xfrm>
          <a:prstGeom prst="rect">
            <a:avLst/>
          </a:prstGeom>
        </p:spPr>
      </p:pic>
      <p:pic>
        <p:nvPicPr>
          <p:cNvPr id="13" name="Picture 12">
            <a:extLst>
              <a:ext uri="{FF2B5EF4-FFF2-40B4-BE49-F238E27FC236}">
                <a16:creationId xmlns:a16="http://schemas.microsoft.com/office/drawing/2014/main" xmlns="" id="{DA232D94-9A8E-A978-E827-27A3C1079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11" y="-62794"/>
            <a:ext cx="1813132" cy="1411357"/>
          </a:xfrm>
          <a:prstGeom prst="rect">
            <a:avLst/>
          </a:prstGeom>
          <a:effectLst>
            <a:outerShdw blurRad="63500" sx="102000" sy="102000" algn="ctr" rotWithShape="0">
              <a:prstClr val="black">
                <a:alpha val="40000"/>
              </a:prstClr>
            </a:outerShdw>
          </a:effectLst>
        </p:spPr>
      </p:pic>
      <p:sp>
        <p:nvSpPr>
          <p:cNvPr id="2" name="Rectangle 1"/>
          <p:cNvSpPr/>
          <p:nvPr/>
        </p:nvSpPr>
        <p:spPr>
          <a:xfrm>
            <a:off x="1912949" y="3643106"/>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565122">
            <a:off x="2166435" y="3799772"/>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9143590" y="3140514"/>
            <a:ext cx="1091108" cy="1412294"/>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8"/>
          <a:stretch>
            <a:fillRect/>
          </a:stretch>
        </p:blipFill>
        <p:spPr>
          <a:xfrm>
            <a:off x="5555285" y="3507411"/>
            <a:ext cx="1643786" cy="1394827"/>
          </a:xfrm>
          <a:prstGeom prst="rect">
            <a:avLst/>
          </a:prstGeom>
          <a:effectLst>
            <a:outerShdw blurRad="63500" sx="102000" sy="102000" algn="ctr" rotWithShape="0">
              <a:prstClr val="black">
                <a:alpha val="40000"/>
              </a:prstClr>
            </a:outerShdw>
          </a:effectLst>
        </p:spPr>
      </p:pic>
      <p:sp>
        <p:nvSpPr>
          <p:cNvPr id="3" name="TextBox 2"/>
          <p:cNvSpPr txBox="1"/>
          <p:nvPr/>
        </p:nvSpPr>
        <p:spPr>
          <a:xfrm>
            <a:off x="2090057" y="2581835"/>
            <a:ext cx="991240" cy="558679"/>
          </a:xfrm>
          <a:prstGeom prst="rect">
            <a:avLst/>
          </a:prstGeom>
          <a:noFill/>
        </p:spPr>
        <p:txBody>
          <a:bodyPr wrap="square" rtlCol="0">
            <a:spAutoFit/>
          </a:bodyPr>
          <a:lstStyle/>
          <a:p>
            <a:endParaRPr lang="en-US" dirty="0"/>
          </a:p>
        </p:txBody>
      </p:sp>
      <p:pic>
        <p:nvPicPr>
          <p:cNvPr id="21" name="Picture 20"/>
          <p:cNvPicPr/>
          <p:nvPr/>
        </p:nvPicPr>
        <p:blipFill>
          <a:blip r:embed="rId9"/>
          <a:stretch>
            <a:fillRect/>
          </a:stretch>
        </p:blipFill>
        <p:spPr>
          <a:xfrm>
            <a:off x="2160512" y="2412461"/>
            <a:ext cx="1125855" cy="962025"/>
          </a:xfrm>
          <a:prstGeom prst="rect">
            <a:avLst/>
          </a:prstGeom>
        </p:spPr>
      </p:pic>
      <p:pic>
        <p:nvPicPr>
          <p:cNvPr id="25" name="Picture 24"/>
          <p:cNvPicPr/>
          <p:nvPr/>
        </p:nvPicPr>
        <p:blipFill>
          <a:blip r:embed="rId10"/>
          <a:stretch>
            <a:fillRect/>
          </a:stretch>
        </p:blipFill>
        <p:spPr>
          <a:xfrm>
            <a:off x="3484075" y="2458891"/>
            <a:ext cx="1238250" cy="875519"/>
          </a:xfrm>
          <a:prstGeom prst="rect">
            <a:avLst/>
          </a:prstGeom>
        </p:spPr>
      </p:pic>
    </p:spTree>
    <p:extLst>
      <p:ext uri="{BB962C8B-B14F-4D97-AF65-F5344CB8AC3E}">
        <p14:creationId xmlns:p14="http://schemas.microsoft.com/office/powerpoint/2010/main" val="131358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151" y="1098503"/>
            <a:ext cx="10972800" cy="1143000"/>
          </a:xfrm>
        </p:spPr>
        <p:txBody>
          <a:bodyPr>
            <a:normAutofit/>
          </a:bodyPr>
          <a:lstStyle/>
          <a:p>
            <a:r>
              <a:rPr lang="en-US" sz="6000" dirty="0" err="1">
                <a:solidFill>
                  <a:srgbClr val="FF0000"/>
                </a:solidFill>
              </a:rPr>
              <a:t>Thực</a:t>
            </a:r>
            <a:r>
              <a:rPr lang="en-US" sz="6000" dirty="0">
                <a:solidFill>
                  <a:srgbClr val="FF0000"/>
                </a:solidFill>
              </a:rPr>
              <a:t> </a:t>
            </a:r>
            <a:r>
              <a:rPr lang="en-US" sz="6000" dirty="0" err="1">
                <a:solidFill>
                  <a:srgbClr val="FF0000"/>
                </a:solidFill>
              </a:rPr>
              <a:t>hành</a:t>
            </a:r>
            <a:r>
              <a:rPr lang="en-US" sz="6000" dirty="0">
                <a:solidFill>
                  <a:srgbClr val="FF0000"/>
                </a:solidFill>
              </a:rPr>
              <a:t> </a:t>
            </a:r>
            <a:r>
              <a:rPr lang="en-US" sz="6000" dirty="0" err="1">
                <a:solidFill>
                  <a:srgbClr val="FF0000"/>
                </a:solidFill>
              </a:rPr>
              <a:t>làm</a:t>
            </a:r>
            <a:r>
              <a:rPr lang="en-US" sz="6000" dirty="0">
                <a:solidFill>
                  <a:srgbClr val="FF0000"/>
                </a:solidFill>
              </a:rPr>
              <a:t> </a:t>
            </a:r>
            <a:r>
              <a:rPr lang="en-US" sz="6000" dirty="0" err="1">
                <a:solidFill>
                  <a:srgbClr val="FF0000"/>
                </a:solidFill>
              </a:rPr>
              <a:t>sản</a:t>
            </a:r>
            <a:r>
              <a:rPr lang="en-US" sz="6000" dirty="0">
                <a:solidFill>
                  <a:srgbClr val="FF0000"/>
                </a:solidFill>
              </a:rPr>
              <a:t> </a:t>
            </a:r>
            <a:r>
              <a:rPr lang="en-US" sz="6000" dirty="0" err="1">
                <a:solidFill>
                  <a:srgbClr val="FF0000"/>
                </a:solidFill>
              </a:rPr>
              <a:t>phẩm</a:t>
            </a:r>
            <a:endParaRPr lang="en-US" sz="6000" dirty="0">
              <a:solidFill>
                <a:srgbClr val="FF0000"/>
              </a:solidFill>
            </a:endParaRPr>
          </a:p>
        </p:txBody>
      </p:sp>
      <p:pic>
        <p:nvPicPr>
          <p:cNvPr id="4" name="Picture 3">
            <a:extLst>
              <a:ext uri="{FF2B5EF4-FFF2-40B4-BE49-F238E27FC236}">
                <a16:creationId xmlns:a16="http://schemas.microsoft.com/office/drawing/2014/main" xmlns="" id="{DA232D94-9A8E-A978-E827-27A3C1079D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588" y="140459"/>
            <a:ext cx="1813132" cy="1411357"/>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42531"/>
            <a:ext cx="10972800" cy="1143000"/>
          </a:xfrm>
        </p:spPr>
        <p:txBody>
          <a:bodyPr>
            <a:noAutofit/>
          </a:bodyPr>
          <a:lstStyle/>
          <a:p>
            <a:r>
              <a:rPr lang="en-US" sz="8000" dirty="0" err="1">
                <a:solidFill>
                  <a:srgbClr val="FF0000"/>
                </a:solidFill>
              </a:rPr>
              <a:t>Trưng</a:t>
            </a:r>
            <a:r>
              <a:rPr lang="en-US" sz="8000" dirty="0">
                <a:solidFill>
                  <a:srgbClr val="FF0000"/>
                </a:solidFill>
              </a:rPr>
              <a:t> </a:t>
            </a:r>
            <a:r>
              <a:rPr lang="en-US" sz="8000" dirty="0" err="1">
                <a:solidFill>
                  <a:srgbClr val="FF0000"/>
                </a:solidFill>
              </a:rPr>
              <a:t>bày</a:t>
            </a:r>
            <a:r>
              <a:rPr lang="en-US" sz="8000" dirty="0">
                <a:solidFill>
                  <a:srgbClr val="FF0000"/>
                </a:solidFill>
              </a:rPr>
              <a:t> </a:t>
            </a:r>
            <a:r>
              <a:rPr lang="en-US" sz="8000" dirty="0" err="1">
                <a:solidFill>
                  <a:srgbClr val="FF0000"/>
                </a:solidFill>
              </a:rPr>
              <a:t>sản</a:t>
            </a:r>
            <a:r>
              <a:rPr lang="en-US" sz="8000" dirty="0">
                <a:solidFill>
                  <a:srgbClr val="FF0000"/>
                </a:solidFill>
              </a:rPr>
              <a:t> </a:t>
            </a:r>
            <a:r>
              <a:rPr lang="en-US" sz="8000" dirty="0" err="1">
                <a:solidFill>
                  <a:srgbClr val="FF0000"/>
                </a:solidFill>
              </a:rPr>
              <a:t>phẩm</a:t>
            </a:r>
            <a:endParaRPr lang="en-US" sz="8000" dirty="0">
              <a:solidFill>
                <a:srgbClr val="FF0000"/>
              </a:solidFill>
            </a:endParaRPr>
          </a:p>
        </p:txBody>
      </p:sp>
      <p:pic>
        <p:nvPicPr>
          <p:cNvPr id="3" name="Picture 2">
            <a:extLst>
              <a:ext uri="{FF2B5EF4-FFF2-40B4-BE49-F238E27FC236}">
                <a16:creationId xmlns:a16="http://schemas.microsoft.com/office/drawing/2014/main" xmlns="" id="{DA232D94-9A8E-A978-E827-27A3C1079D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81"/>
            <a:ext cx="1813132" cy="1411357"/>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5"/>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4612945" y="2634019"/>
            <a:ext cx="5977719" cy="1869743"/>
          </a:xfrm>
          <a:prstGeom prst="rect">
            <a:avLst/>
          </a:prstGeom>
        </p:spPr>
        <p:txBody>
          <a:bodyPr wrap="none" fromWordArt="1">
            <a:prstTxWarp prst="textPlain">
              <a:avLst>
                <a:gd name="adj" fmla="val 50000"/>
              </a:avLst>
            </a:prstTxWarp>
          </a:bodyPr>
          <a:lstStyle/>
          <a:p>
            <a:pPr algn="ctr"/>
            <a:r>
              <a:rPr lang="en-US" sz="4050" b="1" kern="10">
                <a:ln w="9525">
                  <a:solidFill>
                    <a:srgbClr val="FFFF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Khởi động</a:t>
            </a:r>
          </a:p>
        </p:txBody>
      </p:sp>
      <p:pic>
        <p:nvPicPr>
          <p:cNvPr id="4" name="Picture 3">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74" y="-1720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18887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80776" y="1983480"/>
            <a:ext cx="9530052"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3088653" y="580359"/>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7" name="TextBox 6"/>
          <p:cNvSpPr txBox="1"/>
          <p:nvPr/>
        </p:nvSpPr>
        <p:spPr>
          <a:xfrm>
            <a:off x="3925065" y="2407271"/>
            <a:ext cx="38056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92D05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on</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cs typeface="+mn-cs"/>
              </a:rPr>
              <a:t>có</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cs typeface="+mn-cs"/>
              </a:rPr>
              <a:t>đủ</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cs typeface="+mn-cs"/>
              </a:rPr>
              <a:t>bộ</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cs typeface="+mn-cs"/>
              </a:rPr>
              <a:t>phận</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cs typeface="+mn-cs"/>
              </a:rPr>
              <a:t>chưa</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4769668" y="4062939"/>
            <a:ext cx="3739453" cy="1200329"/>
          </a:xfrm>
          <a:prstGeom prst="rect">
            <a:avLst/>
          </a:prstGeom>
          <a:noFill/>
        </p:spPr>
        <p:txBody>
          <a:bodyPr wrap="square" rtlCol="0">
            <a:spAutoFit/>
          </a:bodyPr>
          <a:lstStyle/>
          <a:p>
            <a:pPr lvl="0">
              <a:defRPr/>
            </a:pPr>
            <a:r>
              <a:rPr lang="vi-VN" altLang="zh-CN" sz="2400" dirty="0">
                <a:solidFill>
                  <a:srgbClr val="92D050"/>
                </a:solidFill>
                <a:latin typeface="Roboto" panose="02000000000000000000" pitchFamily="2" charset="0"/>
                <a:ea typeface="Roboto" panose="02000000000000000000" pitchFamily="2" charset="0"/>
                <a:sym typeface="Wingdings" panose="05000000000000000000" pitchFamily="2" charset="2"/>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Hình</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ảnh</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thể</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hiện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được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đặc</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cs typeface="+mn-cs"/>
              </a:rPr>
              <a:t>điểm</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cs typeface="+mn-cs"/>
              </a:rPr>
              <a:t>của</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con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cs typeface="+mn-cs"/>
              </a:rPr>
              <a:t>đó</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cs typeface="+mn-cs"/>
              </a:rPr>
              <a:t>không</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11" name="Picture 10"/>
          <p:cNvPicPr/>
          <p:nvPr/>
        </p:nvPicPr>
        <p:blipFill>
          <a:blip r:embed="rId4" cstate="print"/>
          <a:stretch>
            <a:fillRect/>
          </a:stretch>
        </p:blipFill>
        <p:spPr>
          <a:xfrm>
            <a:off x="1506126" y="1021080"/>
            <a:ext cx="2166714" cy="2529839"/>
          </a:xfrm>
          <a:prstGeom prst="rect">
            <a:avLst/>
          </a:prstGeom>
        </p:spPr>
      </p:pic>
      <p:pic>
        <p:nvPicPr>
          <p:cNvPr id="12" name="Picture 11"/>
          <p:cNvPicPr/>
          <p:nvPr/>
        </p:nvPicPr>
        <p:blipFill>
          <a:blip r:embed="rId5" cstate="print"/>
          <a:stretch>
            <a:fillRect/>
          </a:stretch>
        </p:blipFill>
        <p:spPr>
          <a:xfrm>
            <a:off x="8558530" y="2194560"/>
            <a:ext cx="1957070" cy="2712720"/>
          </a:xfrm>
          <a:prstGeom prst="rect">
            <a:avLst/>
          </a:prstGeom>
        </p:spPr>
      </p:pic>
    </p:spTree>
    <p:extLst>
      <p:ext uri="{BB962C8B-B14F-4D97-AF65-F5344CB8AC3E}">
        <p14:creationId xmlns:p14="http://schemas.microsoft.com/office/powerpoint/2010/main" val="319807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7" grpId="0"/>
      <p:bldP spid="7"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50720" y="624225"/>
            <a:ext cx="95402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r>
              <a:rPr kumimoji="0" lang="en-US"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ĐIỀU CHỈNH, BỔ SUNG</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a:stretch>
            <a:fillRect/>
          </a:stretch>
        </p:blipFill>
        <p:spPr>
          <a:xfrm>
            <a:off x="1931278" y="1555927"/>
            <a:ext cx="8372475" cy="4343400"/>
          </a:xfrm>
          <a:prstGeom prst="rect">
            <a:avLst/>
          </a:prstGeom>
          <a:effectLst>
            <a:outerShdw blurRad="63500" sx="102000" sy="102000" algn="ctr" rotWithShape="0">
              <a:prstClr val="black">
                <a:alpha val="40000"/>
              </a:prstClr>
            </a:outerShdw>
          </a:effectLst>
        </p:spPr>
      </p:pic>
      <p:sp>
        <p:nvSpPr>
          <p:cNvPr id="14" name="TextBox 13">
            <a:extLst>
              <a:ext uri="{FF2B5EF4-FFF2-40B4-BE49-F238E27FC236}">
                <a16:creationId xmlns:a16="http://schemas.microsoft.com/office/drawing/2014/main" xmlns="" id="{F47EDC76-93E4-69B2-B3EB-FFBB9F9285CB}"/>
              </a:ext>
            </a:extLst>
          </p:cNvPr>
          <p:cNvSpPr txBox="1"/>
          <p:nvPr/>
        </p:nvSpPr>
        <p:spPr>
          <a:xfrm>
            <a:off x="6679784" y="1657458"/>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414130" y="3613501"/>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7672806" y="4627922"/>
            <a:ext cx="848933" cy="848933"/>
          </a:xfrm>
          <a:prstGeom prst="ellipse">
            <a:avLst/>
          </a:prstGeom>
        </p:spPr>
      </p:pic>
      <p:pic>
        <p:nvPicPr>
          <p:cNvPr id="17" name="Picture 16"/>
          <p:cNvPicPr>
            <a:picLocks noChangeAspect="1"/>
          </p:cNvPicPr>
          <p:nvPr/>
        </p:nvPicPr>
        <p:blipFill rotWithShape="1">
          <a:blip r:embed="rId6"/>
          <a:srcRect l="5642" t="6399" r="6278" b="6897"/>
          <a:stretch/>
        </p:blipFill>
        <p:spPr>
          <a:xfrm>
            <a:off x="8973347" y="4635936"/>
            <a:ext cx="878797" cy="878797"/>
          </a:xfrm>
          <a:prstGeom prst="ellipse">
            <a:avLst/>
          </a:prstGeom>
        </p:spPr>
      </p:pic>
      <p:pic>
        <p:nvPicPr>
          <p:cNvPr id="20" name="Picture 19">
            <a:extLst>
              <a:ext uri="{FF2B5EF4-FFF2-40B4-BE49-F238E27FC236}">
                <a16:creationId xmlns:a16="http://schemas.microsoft.com/office/drawing/2014/main" xmlns="" id="{DA232D94-9A8E-A978-E827-27A3C1079D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2724397" y="3693856"/>
            <a:ext cx="34105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Có </a:t>
            </a:r>
            <a:r>
              <a:rPr lang="en-US" altLang="zh-CN" sz="2000" dirty="0" err="1">
                <a:solidFill>
                  <a:srgbClr val="002060"/>
                </a:solidFill>
                <a:latin typeface="Roboto" panose="02000000000000000000" pitchFamily="2" charset="0"/>
                <a:ea typeface="Roboto" panose="02000000000000000000" pitchFamily="2" charset="0"/>
              </a:rPr>
              <a:t>đủ</a:t>
            </a:r>
            <a:r>
              <a:rPr lang="en-US" altLang="zh-CN" sz="2000" dirty="0">
                <a:solidFill>
                  <a:srgbClr val="002060"/>
                </a:solidFill>
                <a:latin typeface="Roboto" panose="02000000000000000000" pitchFamily="2" charset="0"/>
                <a:ea typeface="Roboto" panose="02000000000000000000" pitchFamily="2" charset="0"/>
              </a:rPr>
              <a:t> </a:t>
            </a:r>
            <a:r>
              <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các bộ phận của c</a:t>
            </a:r>
            <a:r>
              <a:rPr lang="en-US" altLang="zh-CN" sz="2000" dirty="0">
                <a:solidFill>
                  <a:srgbClr val="002060"/>
                </a:solidFill>
                <a:latin typeface="Roboto" panose="02000000000000000000" pitchFamily="2" charset="0"/>
                <a:ea typeface="Roboto" panose="02000000000000000000" pitchFamily="2" charset="0"/>
              </a:rPr>
              <a:t>on </a:t>
            </a:r>
            <a:r>
              <a:rPr lang="en-US" altLang="zh-CN" sz="2000" dirty="0" err="1">
                <a:solidFill>
                  <a:srgbClr val="002060"/>
                </a:solidFill>
                <a:latin typeface="Roboto" panose="02000000000000000000" pitchFamily="2" charset="0"/>
                <a:ea typeface="Roboto" panose="02000000000000000000" pitchFamily="2" charset="0"/>
              </a:rPr>
              <a:t>vật</a:t>
            </a:r>
            <a:r>
              <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2671589" y="4461192"/>
            <a:ext cx="32192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Hình</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ảnh</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thể</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hiện</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được</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đặc</a:t>
            </a:r>
            <a:r>
              <a:rPr kumimoji="0" lang="en-US" altLang="zh-CN" sz="20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cs typeface="+mn-cs"/>
              </a:rPr>
              <a:t>điểm</a:t>
            </a:r>
            <a:r>
              <a:rPr kumimoji="0" lang="en-US" altLang="zh-CN" sz="20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cs typeface="+mn-cs"/>
              </a:rPr>
              <a:t>của</a:t>
            </a:r>
            <a:r>
              <a:rPr kumimoji="0" lang="en-US" altLang="zh-CN" sz="20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con </a:t>
            </a:r>
            <a:r>
              <a:rPr kumimoji="0" lang="en-US" altLang="zh-CN" sz="20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altLang="zh-CN" sz="20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59354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520994" y="1531088"/>
            <a:ext cx="10377378" cy="5326912"/>
          </a:xfrm>
          <a:custGeom>
            <a:avLst/>
            <a:gdLst>
              <a:gd name="connsiteX0" fmla="*/ 0 w 12192000"/>
              <a:gd name="connsiteY0" fmla="*/ 0 h 845389"/>
              <a:gd name="connsiteX1" fmla="*/ 12192000 w 12192000"/>
              <a:gd name="connsiteY1" fmla="*/ 0 h 845389"/>
              <a:gd name="connsiteX2" fmla="*/ 12192000 w 12192000"/>
              <a:gd name="connsiteY2" fmla="*/ 845389 h 845389"/>
              <a:gd name="connsiteX3" fmla="*/ 0 w 12192000"/>
              <a:gd name="connsiteY3" fmla="*/ 845389 h 845389"/>
              <a:gd name="connsiteX4" fmla="*/ 0 w 12192000"/>
              <a:gd name="connsiteY4" fmla="*/ 0 h 845389"/>
              <a:gd name="connsiteX0" fmla="*/ 0 w 12192000"/>
              <a:gd name="connsiteY0" fmla="*/ 0 h 1152105"/>
              <a:gd name="connsiteX1" fmla="*/ 12192000 w 12192000"/>
              <a:gd name="connsiteY1" fmla="*/ 0 h 1152105"/>
              <a:gd name="connsiteX2" fmla="*/ 12192000 w 12192000"/>
              <a:gd name="connsiteY2" fmla="*/ 845389 h 1152105"/>
              <a:gd name="connsiteX3" fmla="*/ 0 w 12192000"/>
              <a:gd name="connsiteY3" fmla="*/ 845389 h 1152105"/>
              <a:gd name="connsiteX4" fmla="*/ 0 w 12192000"/>
              <a:gd name="connsiteY4" fmla="*/ 0 h 1152105"/>
              <a:gd name="connsiteX0" fmla="*/ 0 w 12192000"/>
              <a:gd name="connsiteY0" fmla="*/ 0 h 1095555"/>
              <a:gd name="connsiteX1" fmla="*/ 12192000 w 12192000"/>
              <a:gd name="connsiteY1" fmla="*/ 0 h 1095555"/>
              <a:gd name="connsiteX2" fmla="*/ 12192000 w 12192000"/>
              <a:gd name="connsiteY2" fmla="*/ 845389 h 1095555"/>
              <a:gd name="connsiteX3" fmla="*/ 5727940 w 12192000"/>
              <a:gd name="connsiteY3" fmla="*/ 1095555 h 1095555"/>
              <a:gd name="connsiteX4" fmla="*/ 0 w 12192000"/>
              <a:gd name="connsiteY4" fmla="*/ 845389 h 1095555"/>
              <a:gd name="connsiteX5" fmla="*/ 0 w 12192000"/>
              <a:gd name="connsiteY5" fmla="*/ 0 h 1095555"/>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26825"/>
              <a:gd name="connsiteX1" fmla="*/ 12192000 w 12192000"/>
              <a:gd name="connsiteY1" fmla="*/ 0 h 1126825"/>
              <a:gd name="connsiteX2" fmla="*/ 12192000 w 12192000"/>
              <a:gd name="connsiteY2" fmla="*/ 845389 h 1126825"/>
              <a:gd name="connsiteX3" fmla="*/ 9428672 w 12192000"/>
              <a:gd name="connsiteY3" fmla="*/ 1095554 h 1126825"/>
              <a:gd name="connsiteX4" fmla="*/ 5727940 w 12192000"/>
              <a:gd name="connsiteY4" fmla="*/ 1095555 h 1126825"/>
              <a:gd name="connsiteX5" fmla="*/ 0 w 12192000"/>
              <a:gd name="connsiteY5" fmla="*/ 845389 h 1126825"/>
              <a:gd name="connsiteX6" fmla="*/ 0 w 12192000"/>
              <a:gd name="connsiteY6" fmla="*/ 0 h 1126825"/>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70103"/>
              <a:gd name="connsiteX1" fmla="*/ 12192000 w 12192000"/>
              <a:gd name="connsiteY1" fmla="*/ 0 h 1170103"/>
              <a:gd name="connsiteX2" fmla="*/ 12192000 w 12192000"/>
              <a:gd name="connsiteY2" fmla="*/ 845389 h 1170103"/>
              <a:gd name="connsiteX3" fmla="*/ 9428672 w 12192000"/>
              <a:gd name="connsiteY3" fmla="*/ 1095554 h 1170103"/>
              <a:gd name="connsiteX4" fmla="*/ 5727940 w 12192000"/>
              <a:gd name="connsiteY4" fmla="*/ 1095555 h 1170103"/>
              <a:gd name="connsiteX5" fmla="*/ 0 w 12192000"/>
              <a:gd name="connsiteY5" fmla="*/ 845389 h 1170103"/>
              <a:gd name="connsiteX6" fmla="*/ 0 w 12192000"/>
              <a:gd name="connsiteY6" fmla="*/ 0 h 1170103"/>
              <a:gd name="connsiteX0" fmla="*/ 0 w 12192000"/>
              <a:gd name="connsiteY0" fmla="*/ 0 h 1181114"/>
              <a:gd name="connsiteX1" fmla="*/ 12192000 w 12192000"/>
              <a:gd name="connsiteY1" fmla="*/ 0 h 1181114"/>
              <a:gd name="connsiteX2" fmla="*/ 12192000 w 12192000"/>
              <a:gd name="connsiteY2" fmla="*/ 845389 h 1181114"/>
              <a:gd name="connsiteX3" fmla="*/ 9428672 w 12192000"/>
              <a:gd name="connsiteY3" fmla="*/ 1095554 h 1181114"/>
              <a:gd name="connsiteX4" fmla="*/ 5727940 w 12192000"/>
              <a:gd name="connsiteY4" fmla="*/ 1095555 h 1181114"/>
              <a:gd name="connsiteX5" fmla="*/ 0 w 12192000"/>
              <a:gd name="connsiteY5" fmla="*/ 845389 h 1181114"/>
              <a:gd name="connsiteX6" fmla="*/ 0 w 12192000"/>
              <a:gd name="connsiteY6" fmla="*/ 0 h 1181114"/>
              <a:gd name="connsiteX0" fmla="*/ 0 w 12192000"/>
              <a:gd name="connsiteY0" fmla="*/ 0 h 1211880"/>
              <a:gd name="connsiteX1" fmla="*/ 12192000 w 12192000"/>
              <a:gd name="connsiteY1" fmla="*/ 0 h 1211880"/>
              <a:gd name="connsiteX2" fmla="*/ 12192000 w 12192000"/>
              <a:gd name="connsiteY2" fmla="*/ 845389 h 1211880"/>
              <a:gd name="connsiteX3" fmla="*/ 9428672 w 12192000"/>
              <a:gd name="connsiteY3" fmla="*/ 1095554 h 1211880"/>
              <a:gd name="connsiteX4" fmla="*/ 5727940 w 12192000"/>
              <a:gd name="connsiteY4" fmla="*/ 1095555 h 1211880"/>
              <a:gd name="connsiteX5" fmla="*/ 0 w 12192000"/>
              <a:gd name="connsiteY5" fmla="*/ 845389 h 1211880"/>
              <a:gd name="connsiteX6" fmla="*/ 0 w 12192000"/>
              <a:gd name="connsiteY6" fmla="*/ 0 h 1211880"/>
              <a:gd name="connsiteX0" fmla="*/ 0 w 12192000"/>
              <a:gd name="connsiteY0" fmla="*/ 0 h 1211880"/>
              <a:gd name="connsiteX1" fmla="*/ 12192000 w 12192000"/>
              <a:gd name="connsiteY1" fmla="*/ 0 h 1211880"/>
              <a:gd name="connsiteX2" fmla="*/ 12192000 w 12192000"/>
              <a:gd name="connsiteY2" fmla="*/ 845389 h 1211880"/>
              <a:gd name="connsiteX3" fmla="*/ 9428672 w 12192000"/>
              <a:gd name="connsiteY3" fmla="*/ 1095554 h 1211880"/>
              <a:gd name="connsiteX4" fmla="*/ 5727940 w 12192000"/>
              <a:gd name="connsiteY4" fmla="*/ 1095555 h 1211880"/>
              <a:gd name="connsiteX5" fmla="*/ 0 w 12192000"/>
              <a:gd name="connsiteY5" fmla="*/ 845389 h 1211880"/>
              <a:gd name="connsiteX6" fmla="*/ 0 w 12192000"/>
              <a:gd name="connsiteY6" fmla="*/ 0 h 1211880"/>
              <a:gd name="connsiteX0" fmla="*/ 167394 w 12359394"/>
              <a:gd name="connsiteY0" fmla="*/ 0 h 1211880"/>
              <a:gd name="connsiteX1" fmla="*/ 12359394 w 12359394"/>
              <a:gd name="connsiteY1" fmla="*/ 0 h 1211880"/>
              <a:gd name="connsiteX2" fmla="*/ 12359394 w 12359394"/>
              <a:gd name="connsiteY2" fmla="*/ 845389 h 1211880"/>
              <a:gd name="connsiteX3" fmla="*/ 9596066 w 12359394"/>
              <a:gd name="connsiteY3" fmla="*/ 1095554 h 1211880"/>
              <a:gd name="connsiteX4" fmla="*/ 5895334 w 12359394"/>
              <a:gd name="connsiteY4" fmla="*/ 1095555 h 1211880"/>
              <a:gd name="connsiteX5" fmla="*/ 167394 w 12359394"/>
              <a:gd name="connsiteY5" fmla="*/ 845389 h 1211880"/>
              <a:gd name="connsiteX6" fmla="*/ 167394 w 12359394"/>
              <a:gd name="connsiteY6" fmla="*/ 0 h 121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9394" h="1211880">
                <a:moveTo>
                  <a:pt x="167394" y="0"/>
                </a:moveTo>
                <a:lnTo>
                  <a:pt x="12359394" y="0"/>
                </a:lnTo>
                <a:lnTo>
                  <a:pt x="12359394" y="845389"/>
                </a:lnTo>
                <a:cubicBezTo>
                  <a:pt x="11898839" y="1027981"/>
                  <a:pt x="10768300" y="1329905"/>
                  <a:pt x="9596066" y="1095554"/>
                </a:cubicBezTo>
                <a:cubicBezTo>
                  <a:pt x="8423832" y="861203"/>
                  <a:pt x="7668542" y="1449238"/>
                  <a:pt x="5895334" y="1095555"/>
                </a:cubicBezTo>
                <a:cubicBezTo>
                  <a:pt x="4122126" y="741872"/>
                  <a:pt x="544034" y="1138303"/>
                  <a:pt x="167394" y="845389"/>
                </a:cubicBezTo>
                <a:cubicBezTo>
                  <a:pt x="-209246" y="552475"/>
                  <a:pt x="167394" y="281796"/>
                  <a:pt x="167394"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xmlns="" id="{DA232D94-9A8E-A978-E827-27A3C1079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246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stretch>
            <a:fillRect/>
          </a:stretch>
        </p:blipFill>
        <p:spPr>
          <a:xfrm>
            <a:off x="1981200" y="1158240"/>
            <a:ext cx="8671561" cy="5135880"/>
          </a:xfrm>
          <a:prstGeom prst="rect">
            <a:avLst/>
          </a:prstGeom>
        </p:spPr>
      </p:pic>
      <p:sp>
        <p:nvSpPr>
          <p:cNvPr id="5" name="TextBox 4"/>
          <p:cNvSpPr txBox="1"/>
          <p:nvPr/>
        </p:nvSpPr>
        <p:spPr>
          <a:xfrm>
            <a:off x="2514600" y="289560"/>
            <a:ext cx="4236720" cy="646331"/>
          </a:xfrm>
          <a:prstGeom prst="rect">
            <a:avLst/>
          </a:prstGeom>
          <a:noFill/>
        </p:spPr>
        <p:txBody>
          <a:bodyPr wrap="square" rtlCol="0">
            <a:spAutoFit/>
          </a:bodyPr>
          <a:lstStyle/>
          <a:p>
            <a:r>
              <a:rPr lang="en-US" sz="3600" dirty="0" err="1">
                <a:solidFill>
                  <a:srgbClr val="FF0000"/>
                </a:solidFill>
                <a:latin typeface="Times New Roman" pitchFamily="18" charset="0"/>
                <a:cs typeface="Times New Roman" pitchFamily="18" charset="0"/>
              </a:rPr>
              <a:t>Quan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sát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đáp</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án</a:t>
            </a:r>
            <a:r>
              <a:rPr lang="en-US" sz="3600" dirty="0">
                <a:solidFill>
                  <a:srgbClr val="FF0000"/>
                </a:solidFill>
                <a:latin typeface="Times New Roman" pitchFamily="18" charset="0"/>
                <a:cs typeface="Times New Roman" pitchFamily="18" charset="0"/>
              </a:rPr>
              <a:t> </a:t>
            </a:r>
          </a:p>
        </p:txBody>
      </p:sp>
      <p:pic>
        <p:nvPicPr>
          <p:cNvPr id="6" name="Picture 5">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75" y="-17200"/>
            <a:ext cx="1649986"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263164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idx="1"/>
          </p:nvPr>
        </p:nvPicPr>
        <p:blipFill>
          <a:blip r:embed="rId2"/>
          <a:stretch>
            <a:fillRect/>
          </a:stretch>
        </p:blipFill>
        <p:spPr>
          <a:xfrm>
            <a:off x="1493520" y="944880"/>
            <a:ext cx="9997439" cy="5135879"/>
          </a:xfrm>
          <a:prstGeom prst="rect">
            <a:avLst/>
          </a:prstGeom>
        </p:spPr>
      </p:pic>
      <p:pic>
        <p:nvPicPr>
          <p:cNvPr id="7" name="Picture 6">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75" y="-17200"/>
            <a:ext cx="1543306"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282621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ensound-energy">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5" cstate="print"/>
          <a:stretch>
            <a:fillRect/>
          </a:stretch>
        </p:blipFill>
        <p:spPr>
          <a:xfrm>
            <a:off x="5987052" y="-1025098"/>
            <a:ext cx="609600" cy="609600"/>
          </a:xfrm>
          <a:prstGeom prst="rect">
            <a:avLst/>
          </a:prstGeom>
        </p:spPr>
      </p:pic>
      <p:sp>
        <p:nvSpPr>
          <p:cNvPr id="11" name="Round Same Side Corner Rectangle 10"/>
          <p:cNvSpPr/>
          <p:nvPr/>
        </p:nvSpPr>
        <p:spPr>
          <a:xfrm>
            <a:off x="2320119" y="25569"/>
            <a:ext cx="8229600" cy="2349369"/>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
          <p:cNvSpPr/>
          <p:nvPr/>
        </p:nvSpPr>
        <p:spPr>
          <a:xfrm>
            <a:off x="392174" y="2922522"/>
            <a:ext cx="5532216" cy="128727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a:t>
            </a:r>
            <a:r>
              <a:rPr lang="vi-VN" sz="3200" b="1" dirty="0">
                <a:latin typeface="Times New Roman" panose="02020603050405020304" pitchFamily="18" charset="0"/>
                <a:cs typeface="Times New Roman" panose="02020603050405020304" pitchFamily="18" charset="0"/>
              </a:rPr>
              <a:t> </a:t>
            </a:r>
            <a:r>
              <a:rPr lang="vi-VN" sz="3200" b="1" dirty="0">
                <a:solidFill>
                  <a:srgbClr val="FFFF00"/>
                </a:solidFill>
                <a:latin typeface="Times New Roman" panose="02020603050405020304" pitchFamily="18" charset="0"/>
                <a:cs typeface="Times New Roman" panose="02020603050405020304" pitchFamily="18" charset="0"/>
              </a:rPr>
              <a:t>Rễ, thân, lá, hoa và quả</a:t>
            </a:r>
            <a:r>
              <a:rPr lang="vi-VN"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pPr>
              <a:defRPr/>
            </a:pPr>
            <a:r>
              <a:rPr lang="en-US" sz="4000" b="1" dirty="0">
                <a:solidFill>
                  <a:prstClr val="black"/>
                </a:solidFill>
                <a:latin typeface="Times New Roman" panose="02020603050405020304" pitchFamily="18" charset="0"/>
                <a:cs typeface="Times New Roman" panose="02020603050405020304" pitchFamily="18" charset="0"/>
              </a:rPr>
              <a:t> </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4" name="C"/>
          <p:cNvSpPr/>
          <p:nvPr/>
        </p:nvSpPr>
        <p:spPr>
          <a:xfrm>
            <a:off x="6470386" y="2967192"/>
            <a:ext cx="4771355" cy="137871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C.</a:t>
            </a:r>
            <a:r>
              <a:rPr lang="en-US" sz="3200" b="1" dirty="0">
                <a:solidFill>
                  <a:srgbClr val="FFFF00"/>
                </a:solidFill>
                <a:latin typeface="Times New Roman" panose="02020603050405020304" pitchFamily="18" charset="0"/>
                <a:cs typeface="Times New Roman" panose="02020603050405020304" pitchFamily="18" charset="0"/>
              </a:rPr>
              <a:t> </a:t>
            </a:r>
            <a:r>
              <a:rPr lang="vi-VN" sz="3200" b="1" dirty="0">
                <a:solidFill>
                  <a:srgbClr val="FFFF00"/>
                </a:solidFill>
                <a:latin typeface="+mj-lt"/>
              </a:rPr>
              <a:t>Rễ, thân, hoa và quả</a:t>
            </a:r>
            <a:endParaRPr lang="en-US" sz="3200" b="1" dirty="0">
              <a:solidFill>
                <a:srgbClr val="FFFF00"/>
              </a:solidFill>
              <a:latin typeface="+mj-lt"/>
            </a:endParaRPr>
          </a:p>
          <a:p>
            <a:pPr algn="ctr">
              <a:defRPr/>
            </a:pP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5" name="B"/>
          <p:cNvSpPr/>
          <p:nvPr/>
        </p:nvSpPr>
        <p:spPr>
          <a:xfrm>
            <a:off x="454445" y="4672029"/>
            <a:ext cx="5270160" cy="123444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Times New Roman" panose="02020603050405020304" pitchFamily="18" charset="0"/>
                <a:cs typeface="Times New Roman" panose="02020603050405020304" pitchFamily="18" charset="0"/>
              </a:rPr>
              <a:t>B. </a:t>
            </a:r>
            <a:r>
              <a:rPr lang="vi-VN" sz="3200" b="1" dirty="0">
                <a:solidFill>
                  <a:srgbClr val="FFFF00"/>
                </a:solidFill>
                <a:latin typeface="Times New Roman" panose="02020603050405020304" pitchFamily="18" charset="0"/>
                <a:cs typeface="Times New Roman" panose="02020603050405020304" pitchFamily="18" charset="0"/>
              </a:rPr>
              <a:t>Rễ, thân, lá, quả</a:t>
            </a:r>
            <a:endParaRPr lang="en-US" sz="3200" b="1" dirty="0">
              <a:solidFill>
                <a:srgbClr val="FFFF00"/>
              </a:solidFill>
              <a:latin typeface="Times New Roman" panose="02020603050405020304" pitchFamily="18" charset="0"/>
              <a:cs typeface="Times New Roman" panose="02020603050405020304" pitchFamily="18" charset="0"/>
            </a:endParaRPr>
          </a:p>
          <a:p>
            <a:pPr algn="ctr">
              <a:defRPr/>
            </a:pP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 name="D"/>
          <p:cNvSpPr/>
          <p:nvPr/>
        </p:nvSpPr>
        <p:spPr>
          <a:xfrm>
            <a:off x="6522941" y="4533580"/>
            <a:ext cx="4841745" cy="1330043"/>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D.</a:t>
            </a:r>
            <a:r>
              <a:rPr lang="en-US" sz="40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Rễ</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thân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hoa</a:t>
            </a:r>
            <a:endParaRPr lang="en-US" sz="3200" b="1" dirty="0">
              <a:solidFill>
                <a:srgbClr val="FFFF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D1172561-3A2A-4909-BEFA-DDA550FACD07}"/>
              </a:ext>
            </a:extLst>
          </p:cNvPr>
          <p:cNvPicPr>
            <a:picLocks noChangeAspect="1"/>
          </p:cNvPicPr>
          <p:nvPr/>
        </p:nvPicPr>
        <p:blipFill>
          <a:blip r:embed="rId6">
            <a:extLst>
              <a:ext uri="{BEBA8EAE-BF5A-486C-A8C5-ECC9F3942E4B}">
                <a14:imgProps xmlns:a14="http://schemas.microsoft.com/office/drawing/2010/main">
                  <a14:imgLayer>
                    <a14:imgEffect>
                      <a14:backgroundRemoval t="271" b="89973" l="1000" r="97000">
                        <a14:foregroundMark x1="47250" y1="8672" x2="47250" y2="8672"/>
                        <a14:foregroundMark x1="44750" y1="3523" x2="44750" y2="3523"/>
                        <a14:foregroundMark x1="69250" y1="2168" x2="69250" y2="2168"/>
                        <a14:foregroundMark x1="92750" y1="56098" x2="92750" y2="56098"/>
                        <a14:foregroundMark x1="94000" y1="50678" x2="91500" y2="48509"/>
                        <a14:foregroundMark x1="81500" y1="43631" x2="73000" y2="56640"/>
                        <a14:foregroundMark x1="73000" y1="56640" x2="74250" y2="68293"/>
                        <a14:foregroundMark x1="74250" y1="68293" x2="7000" y2="72629"/>
                        <a14:foregroundMark x1="7000" y1="72629" x2="10750" y2="83740"/>
                        <a14:foregroundMark x1="10750" y1="83740" x2="14000" y2="84011"/>
                        <a14:foregroundMark x1="5500" y1="88347" x2="5500" y2="88347"/>
                        <a14:foregroundMark x1="4250" y1="81843" x2="4250" y2="81843"/>
                        <a14:foregroundMark x1="6500" y1="71545" x2="6500" y2="71545"/>
                        <a14:foregroundMark x1="4500" y1="45257" x2="5000" y2="89702"/>
                        <a14:foregroundMark x1="1750" y1="88347" x2="83250" y2="90515"/>
                        <a14:foregroundMark x1="83250" y1="90515" x2="95250" y2="90244"/>
                        <a14:foregroundMark x1="95250" y1="90244" x2="97000" y2="49322"/>
                        <a14:foregroundMark x1="97000" y1="49322" x2="91500" y2="46612"/>
                        <a14:foregroundMark x1="13500" y1="61247" x2="18500" y2="70461"/>
                        <a14:foregroundMark x1="18500" y1="70461" x2="51000" y2="79404"/>
                        <a14:foregroundMark x1="51000" y1="79404" x2="69250" y2="69377"/>
                        <a14:foregroundMark x1="69250" y1="69377" x2="36500" y2="62331"/>
                        <a14:foregroundMark x1="36500" y1="62331" x2="50000" y2="77778"/>
                        <a14:foregroundMark x1="50000" y1="77778" x2="67750" y2="64228"/>
                        <a14:foregroundMark x1="67750" y1="64228" x2="33000" y2="65854"/>
                        <a14:foregroundMark x1="33000" y1="65854" x2="36250" y2="74255"/>
                        <a14:foregroundMark x1="1000" y1="63686" x2="1000" y2="63686"/>
                        <a14:foregroundMark x1="25750" y1="60434" x2="33500" y2="78591"/>
                        <a14:foregroundMark x1="33500" y1="78591" x2="42000" y2="72900"/>
                        <a14:foregroundMark x1="37000" y1="53117" x2="26000" y2="57995"/>
                        <a14:foregroundMark x1="26000" y1="57995" x2="21000" y2="76152"/>
                        <a14:foregroundMark x1="21000" y1="76152" x2="21750" y2="76423"/>
                        <a14:foregroundMark x1="69500" y1="71274" x2="87750" y2="66125"/>
                        <a14:foregroundMark x1="62500" y1="79946" x2="75000" y2="79946"/>
                        <a14:foregroundMark x1="75000" y1="79946" x2="82250" y2="73442"/>
                      </a14:backgroundRemoval>
                    </a14:imgEffect>
                  </a14:imgLayer>
                </a14:imgProps>
              </a:ext>
            </a:extLst>
          </a:blip>
          <a:stretch>
            <a:fillRect/>
          </a:stretch>
        </p:blipFill>
        <p:spPr>
          <a:xfrm>
            <a:off x="1004121" y="0"/>
            <a:ext cx="9656903" cy="2405911"/>
          </a:xfrm>
          <a:prstGeom prst="rect">
            <a:avLst/>
          </a:prstGeom>
        </p:spPr>
      </p:pic>
      <p:sp>
        <p:nvSpPr>
          <p:cNvPr id="17" name="Rectangle 16"/>
          <p:cNvSpPr/>
          <p:nvPr/>
        </p:nvSpPr>
        <p:spPr>
          <a:xfrm>
            <a:off x="1933405" y="1339160"/>
            <a:ext cx="8529851" cy="1323439"/>
          </a:xfrm>
          <a:prstGeom prst="rect">
            <a:avLst/>
          </a:prstGeom>
          <a:noFill/>
        </p:spPr>
        <p:txBody>
          <a:bodyPr wrap="square" lIns="91440" tIns="45720" rIns="91440" bIns="45720">
            <a:spAutoFit/>
          </a:bodyPr>
          <a:lstStyle/>
          <a:p>
            <a:pPr algn="ctr">
              <a:defRPr/>
            </a:pPr>
            <a:r>
              <a:rPr lang="vi-VN" sz="4000" dirty="0"/>
              <a:t>Câu 1: Cây có những bộ phận nào?</a:t>
            </a:r>
            <a:endParaRPr lang="en-US" sz="4000" dirty="0"/>
          </a:p>
          <a:p>
            <a:pPr algn="ctr">
              <a:defRPr/>
            </a:pPr>
            <a:endParaRPr lang="en-US" sz="40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174" y="-17200"/>
            <a:ext cx="1885899" cy="1411357"/>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6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10"/>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2" presetClass="emph" presetSubtype="0" fill="hold" grpId="0" nodeType="clickEffect">
                                  <p:stCondLst>
                                    <p:cond delay="0"/>
                                  </p:stCondLst>
                                  <p:childTnLst>
                                    <p:animClr clrSpc="hsl" dir="cw">
                                      <p:cBhvr override="childStyle">
                                        <p:cTn id="12" dur="500" fill="hold"/>
                                        <p:tgtEl>
                                          <p:spTgt spid="13"/>
                                        </p:tgtEl>
                                        <p:attrNameLst>
                                          <p:attrName>style.color</p:attrName>
                                        </p:attrNameLst>
                                      </p:cBhvr>
                                      <p:by>
                                        <p:hsl h="-7200000" s="0" l="0"/>
                                      </p:by>
                                    </p:animClr>
                                    <p:animClr clrSpc="hsl" dir="cw">
                                      <p:cBhvr>
                                        <p:cTn id="13" dur="500" fill="hold"/>
                                        <p:tgtEl>
                                          <p:spTgt spid="13"/>
                                        </p:tgtEl>
                                        <p:attrNameLst>
                                          <p:attrName>fillcolor</p:attrName>
                                        </p:attrNameLst>
                                      </p:cBhvr>
                                      <p:by>
                                        <p:hsl h="-7200000" s="0" l="0"/>
                                      </p:by>
                                    </p:animClr>
                                    <p:animClr clrSpc="hsl" dir="cw">
                                      <p:cBhvr>
                                        <p:cTn id="14" dur="500" fill="hold"/>
                                        <p:tgtEl>
                                          <p:spTgt spid="13"/>
                                        </p:tgtEl>
                                        <p:attrNameLst>
                                          <p:attrName>stroke.color</p:attrName>
                                        </p:attrNameLst>
                                      </p:cBhvr>
                                      <p:by>
                                        <p:hsl h="-7200000" s="0" l="0"/>
                                      </p:by>
                                    </p:animClr>
                                    <p:set>
                                      <p:cBhvr>
                                        <p:cTn id="15" dur="500" fill="hold"/>
                                        <p:tgtEl>
                                          <p:spTgt spid="13"/>
                                        </p:tgtEl>
                                        <p:attrNameLst>
                                          <p:attrName>fill.type</p:attrName>
                                        </p:attrNameLst>
                                      </p:cBhvr>
                                      <p:to>
                                        <p:strVal val="solid"/>
                                      </p:to>
                                    </p:set>
                                  </p:childTnLst>
                                  <p:subTnLst>
                                    <p:audio>
                                      <p:cMediaNode>
                                        <p:cTn display="0" masterRel="sameClick">
                                          <p:stCondLst>
                                            <p:cond evt="begin" delay="0">
                                              <p:tn val="11"/>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indefinite"/>
                      </p:stCondLst>
                      <p:childTnLst>
                        <p:par>
                          <p:cTn id="18" fill="hold">
                            <p:stCondLst>
                              <p:cond delay="0"/>
                            </p:stCondLst>
                            <p:childTnLst>
                              <p:par>
                                <p:cTn id="19" presetID="49" presetClass="exit" presetSubtype="0" accel="100000" fill="hold" grpId="0"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 calcmode="lin" valueType="num">
                                      <p:cBhvr>
                                        <p:cTn id="22" dur="500"/>
                                        <p:tgtEl>
                                          <p:spTgt spid="14"/>
                                        </p:tgtEl>
                                        <p:attrNameLst>
                                          <p:attrName>style.rotation</p:attrName>
                                        </p:attrNameLst>
                                      </p:cBhvr>
                                      <p:tavLst>
                                        <p:tav tm="0">
                                          <p:val>
                                            <p:fltVal val="0"/>
                                          </p:val>
                                        </p:tav>
                                        <p:tav tm="100000">
                                          <p:val>
                                            <p:fltVal val="360"/>
                                          </p:val>
                                        </p:tav>
                                      </p:tavLst>
                                    </p:anim>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a.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49" presetClass="exit" presetSubtype="0" accel="100000" fill="hold" grpId="0" nodeType="clickEffect">
                                  <p:stCondLst>
                                    <p:cond delay="0"/>
                                  </p:stCondLst>
                                  <p:childTnLst>
                                    <p:anim calcmode="lin" valueType="num">
                                      <p:cBhvr>
                                        <p:cTn id="29" dur="500"/>
                                        <p:tgtEl>
                                          <p:spTgt spid="16"/>
                                        </p:tgtEl>
                                        <p:attrNameLst>
                                          <p:attrName>ppt_w</p:attrName>
                                        </p:attrNameLst>
                                      </p:cBhvr>
                                      <p:tavLst>
                                        <p:tav tm="0">
                                          <p:val>
                                            <p:strVal val="ppt_w"/>
                                          </p:val>
                                        </p:tav>
                                        <p:tav tm="100000">
                                          <p:val>
                                            <p:fltVal val="0"/>
                                          </p:val>
                                        </p:tav>
                                      </p:tavLst>
                                    </p:anim>
                                    <p:anim calcmode="lin" valueType="num">
                                      <p:cBhvr>
                                        <p:cTn id="30" dur="500"/>
                                        <p:tgtEl>
                                          <p:spTgt spid="16"/>
                                        </p:tgtEl>
                                        <p:attrNameLst>
                                          <p:attrName>ppt_h</p:attrName>
                                        </p:attrNameLst>
                                      </p:cBhvr>
                                      <p:tavLst>
                                        <p:tav tm="0">
                                          <p:val>
                                            <p:strVal val="ppt_h"/>
                                          </p:val>
                                        </p:tav>
                                        <p:tav tm="100000">
                                          <p:val>
                                            <p:fltVal val="0"/>
                                          </p:val>
                                        </p:tav>
                                      </p:tavLst>
                                    </p:anim>
                                    <p:anim calcmode="lin" valueType="num">
                                      <p:cBhvr>
                                        <p:cTn id="31" dur="500"/>
                                        <p:tgtEl>
                                          <p:spTgt spid="16"/>
                                        </p:tgtEl>
                                        <p:attrNameLst>
                                          <p:attrName>style.rotation</p:attrName>
                                        </p:attrNameLst>
                                      </p:cBhvr>
                                      <p:tavLst>
                                        <p:tav tm="0">
                                          <p:val>
                                            <p:fltVal val="0"/>
                                          </p:val>
                                        </p:tav>
                                        <p:tav tm="100000">
                                          <p:val>
                                            <p:fltVal val="360"/>
                                          </p:val>
                                        </p:tav>
                                      </p:tavLst>
                                    </p:anim>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a.wav"/>
                                        </p:tgtEl>
                                      </p:cMediaNode>
                                    </p:audio>
                                  </p:sub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49" presetClass="exit" presetSubtype="0" accel="100000" fill="hold" grpId="0" nodeType="clickEffect">
                                  <p:stCondLst>
                                    <p:cond delay="0"/>
                                  </p:stCondLst>
                                  <p:childTnLst>
                                    <p:anim calcmode="lin" valueType="num">
                                      <p:cBhvr>
                                        <p:cTn id="38" dur="500"/>
                                        <p:tgtEl>
                                          <p:spTgt spid="15"/>
                                        </p:tgtEl>
                                        <p:attrNameLst>
                                          <p:attrName>ppt_w</p:attrName>
                                        </p:attrNameLst>
                                      </p:cBhvr>
                                      <p:tavLst>
                                        <p:tav tm="0">
                                          <p:val>
                                            <p:strVal val="ppt_w"/>
                                          </p:val>
                                        </p:tav>
                                        <p:tav tm="100000">
                                          <p:val>
                                            <p:fltVal val="0"/>
                                          </p:val>
                                        </p:tav>
                                      </p:tavLst>
                                    </p:anim>
                                    <p:anim calcmode="lin" valueType="num">
                                      <p:cBhvr>
                                        <p:cTn id="39" dur="500"/>
                                        <p:tgtEl>
                                          <p:spTgt spid="15"/>
                                        </p:tgtEl>
                                        <p:attrNameLst>
                                          <p:attrName>ppt_h</p:attrName>
                                        </p:attrNameLst>
                                      </p:cBhvr>
                                      <p:tavLst>
                                        <p:tav tm="0">
                                          <p:val>
                                            <p:strVal val="ppt_h"/>
                                          </p:val>
                                        </p:tav>
                                        <p:tav tm="100000">
                                          <p:val>
                                            <p:fltVal val="0"/>
                                          </p:val>
                                        </p:tav>
                                      </p:tavLst>
                                    </p:anim>
                                    <p:anim calcmode="lin" valueType="num">
                                      <p:cBhvr>
                                        <p:cTn id="40" dur="500"/>
                                        <p:tgtEl>
                                          <p:spTgt spid="15"/>
                                        </p:tgtEl>
                                        <p:attrNameLst>
                                          <p:attrName>style.rotation</p:attrName>
                                        </p:attrNameLst>
                                      </p:cBhvr>
                                      <p:tavLst>
                                        <p:tav tm="0">
                                          <p:val>
                                            <p:fltVal val="0"/>
                                          </p:val>
                                        </p:tav>
                                        <p:tav tm="100000">
                                          <p:val>
                                            <p:fltVal val="360"/>
                                          </p:val>
                                        </p:tav>
                                      </p:tavLst>
                                    </p:anim>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wav"/>
                                        </p:tgtEl>
                                      </p:cMediaNode>
                                    </p:audio>
                                  </p:subTnLst>
                                </p:cTn>
                              </p:par>
                            </p:childTnLst>
                          </p:cTn>
                        </p:par>
                      </p:childTnLst>
                    </p:cTn>
                  </p:par>
                </p:childTnLst>
              </p:cTn>
              <p:nextCondLst>
                <p:cond evt="onClick" delay="0">
                  <p:tgtEl>
                    <p:spTgt spid="15"/>
                  </p:tgtEl>
                </p:cond>
              </p:nextCondLst>
            </p:seq>
          </p:childTnLst>
        </p:cTn>
      </p:par>
    </p:tnLst>
    <p:bldLst>
      <p:bldP spid="13" grpId="0" bldLvl="0" animBg="1"/>
      <p:bldP spid="14" grpId="0" bldLvl="0" animBg="1"/>
      <p:bldP spid="15" grpId="0" bldLvl="0" animBg="1"/>
      <p:bldP spid="1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ensound-energy">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5987052" y="-1025098"/>
            <a:ext cx="609600" cy="609600"/>
          </a:xfrm>
          <a:prstGeom prst="rect">
            <a:avLst/>
          </a:prstGeom>
        </p:spPr>
      </p:pic>
      <p:sp>
        <p:nvSpPr>
          <p:cNvPr id="11" name="Round Same Side Corner Rectangle 10"/>
          <p:cNvSpPr/>
          <p:nvPr/>
        </p:nvSpPr>
        <p:spPr>
          <a:xfrm>
            <a:off x="2757639" y="159018"/>
            <a:ext cx="6907359" cy="2196640"/>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
          <p:cNvSpPr/>
          <p:nvPr/>
        </p:nvSpPr>
        <p:spPr>
          <a:xfrm>
            <a:off x="134299" y="5034853"/>
            <a:ext cx="5840994" cy="154701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a:solidFill>
                  <a:srgbClr val="FFFF00"/>
                </a:solidFill>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r>
              <a:rPr lang="en-US" sz="3200" b="1" dirty="0">
                <a:solidFill>
                  <a:srgbClr val="FFFF00"/>
                </a:solidFill>
                <a:latin typeface="Times New Roman" panose="02020603050405020304" pitchFamily="18" charset="0"/>
                <a:cs typeface="Times New Roman" panose="02020603050405020304" pitchFamily="18" charset="0"/>
              </a:rPr>
              <a:t> </a:t>
            </a:r>
            <a:r>
              <a:rPr lang="vi-VN" sz="3200" dirty="0">
                <a:solidFill>
                  <a:srgbClr val="FFFF00"/>
                </a:solidFill>
              </a:rPr>
              <a:t>Quang hợp, trao đổi khí và thoát hơi nước</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14" name="C"/>
          <p:cNvSpPr/>
          <p:nvPr/>
        </p:nvSpPr>
        <p:spPr>
          <a:xfrm>
            <a:off x="6238026" y="3262905"/>
            <a:ext cx="6220127" cy="1464848"/>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C. </a:t>
            </a:r>
            <a:r>
              <a:rPr lang="vi-VN" sz="3200" dirty="0">
                <a:solidFill>
                  <a:srgbClr val="FFFF00"/>
                </a:solidFill>
              </a:rPr>
              <a:t>Vận chuyển các chất dinh dưỡng từ rễ lên lá để nuôi cây.</a:t>
            </a:r>
            <a:endParaRPr lang="en-US" sz="2800" dirty="0">
              <a:solidFill>
                <a:srgbClr val="FFFF00"/>
              </a:solidFill>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5" name="B"/>
          <p:cNvSpPr/>
          <p:nvPr/>
        </p:nvSpPr>
        <p:spPr>
          <a:xfrm>
            <a:off x="63374" y="3216699"/>
            <a:ext cx="6065822" cy="1665896"/>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srgbClr val="FFFF00"/>
                </a:solidFill>
                <a:latin typeface="Times New Roman" panose="02020603050405020304" pitchFamily="18" charset="0"/>
                <a:cs typeface="Times New Roman" panose="02020603050405020304" pitchFamily="18" charset="0"/>
              </a:rPr>
              <a:t>        </a:t>
            </a:r>
            <a:r>
              <a:rPr lang="en-US" sz="3200" b="1" dirty="0">
                <a:solidFill>
                  <a:srgbClr val="FFFF00"/>
                </a:solidFill>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r>
              <a:rPr lang="en-US" sz="3200" b="1" dirty="0">
                <a:solidFill>
                  <a:srgbClr val="FFFF00"/>
                </a:solidFill>
                <a:latin typeface="Times New Roman" panose="02020603050405020304" pitchFamily="18" charset="0"/>
                <a:cs typeface="Times New Roman" panose="02020603050405020304" pitchFamily="18" charset="0"/>
              </a:rPr>
              <a:t> </a:t>
            </a:r>
            <a:r>
              <a:rPr lang="vi-VN" sz="3200" dirty="0">
                <a:solidFill>
                  <a:srgbClr val="FFFF00"/>
                </a:solidFill>
              </a:rPr>
              <a:t>Hút  nước và chất khoáng có đất để nuôi cây.</a:t>
            </a:r>
            <a:endParaRPr lang="en-US" sz="3200" dirty="0">
              <a:solidFill>
                <a:srgbClr val="FFFF00"/>
              </a:solidFill>
            </a:endParaRPr>
          </a:p>
          <a:p>
            <a:pPr algn="ctr">
              <a:defRPr/>
            </a:pPr>
            <a:r>
              <a:rPr lang="en-US" sz="3600" b="1" dirty="0">
                <a:solidFill>
                  <a:srgbClr val="FFFF00"/>
                </a:solidFill>
                <a:latin typeface="Times New Roman" panose="02020603050405020304" pitchFamily="18" charset="0"/>
                <a:cs typeface="Times New Roman" panose="02020603050405020304" pitchFamily="18" charset="0"/>
              </a:rPr>
              <a:t> </a:t>
            </a:r>
          </a:p>
        </p:txBody>
      </p:sp>
      <p:sp>
        <p:nvSpPr>
          <p:cNvPr id="16" name="D"/>
          <p:cNvSpPr/>
          <p:nvPr/>
        </p:nvSpPr>
        <p:spPr>
          <a:xfrm>
            <a:off x="6522941" y="5026358"/>
            <a:ext cx="5227099" cy="155551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D.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Cả</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3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đáp</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án</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trên</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D034C19-DF82-4094-94B7-60DC5E91F057}"/>
              </a:ext>
            </a:extLst>
          </p:cNvPr>
          <p:cNvPicPr>
            <a:picLocks noChangeAspect="1"/>
          </p:cNvPicPr>
          <p:nvPr/>
        </p:nvPicPr>
        <p:blipFill>
          <a:blip r:embed="rId7"/>
          <a:stretch>
            <a:fillRect/>
          </a:stretch>
        </p:blipFill>
        <p:spPr>
          <a:xfrm>
            <a:off x="3973726" y="119338"/>
            <a:ext cx="4283172" cy="2364559"/>
          </a:xfrm>
          <a:prstGeom prst="rect">
            <a:avLst/>
          </a:prstGeom>
        </p:spPr>
      </p:pic>
      <p:sp>
        <p:nvSpPr>
          <p:cNvPr id="17" name="Rectangle 16"/>
          <p:cNvSpPr/>
          <p:nvPr/>
        </p:nvSpPr>
        <p:spPr>
          <a:xfrm>
            <a:off x="2850410" y="2228672"/>
            <a:ext cx="6826990" cy="1200329"/>
          </a:xfrm>
          <a:prstGeom prst="rect">
            <a:avLst/>
          </a:prstGeom>
          <a:noFill/>
        </p:spPr>
        <p:txBody>
          <a:bodyPr wrap="square" lIns="91440" tIns="45720" rIns="91440" bIns="45720">
            <a:spAutoFit/>
          </a:bodyPr>
          <a:lstStyle/>
          <a:p>
            <a:pPr algn="ctr">
              <a:defRPr/>
            </a:pPr>
            <a:r>
              <a:rPr lang="vi-VN" sz="3600" dirty="0"/>
              <a:t>Câu 2. Lá cây có chức năng gì?</a:t>
            </a:r>
            <a:endParaRPr lang="en-US" sz="3600" dirty="0"/>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1" i="0" u="none" strike="noStrike" kern="1200" cap="none" spc="0" normalizeH="0" baseline="0" noProof="0" dirty="0">
              <a:ln w="0"/>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174" y="-17200"/>
            <a:ext cx="1885899" cy="1411357"/>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6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10"/>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1" presetClass="emph" presetSubtype="0" fill="hold" grpId="0" nodeType="clickEffect">
                                  <p:stCondLst>
                                    <p:cond delay="0"/>
                                  </p:stCondLst>
                                  <p:childTnLst>
                                    <p:animClr clrSpc="hsl" dir="cw">
                                      <p:cBhvr override="childStyle">
                                        <p:cTn id="12" dur="500" fill="hold"/>
                                        <p:tgtEl>
                                          <p:spTgt spid="13"/>
                                        </p:tgtEl>
                                        <p:attrNameLst>
                                          <p:attrName>style.color</p:attrName>
                                        </p:attrNameLst>
                                      </p:cBhvr>
                                      <p:by>
                                        <p:hsl h="7200000" s="0" l="0"/>
                                      </p:by>
                                    </p:animClr>
                                    <p:animClr clrSpc="hsl" dir="cw">
                                      <p:cBhvr>
                                        <p:cTn id="13" dur="500" fill="hold"/>
                                        <p:tgtEl>
                                          <p:spTgt spid="13"/>
                                        </p:tgtEl>
                                        <p:attrNameLst>
                                          <p:attrName>fillcolor</p:attrName>
                                        </p:attrNameLst>
                                      </p:cBhvr>
                                      <p:by>
                                        <p:hsl h="7200000" s="0" l="0"/>
                                      </p:by>
                                    </p:animClr>
                                    <p:animClr clrSpc="hsl" dir="cw">
                                      <p:cBhvr>
                                        <p:cTn id="14" dur="500" fill="hold"/>
                                        <p:tgtEl>
                                          <p:spTgt spid="13"/>
                                        </p:tgtEl>
                                        <p:attrNameLst>
                                          <p:attrName>stroke.color</p:attrName>
                                        </p:attrNameLst>
                                      </p:cBhvr>
                                      <p:by>
                                        <p:hsl h="7200000" s="0" l="0"/>
                                      </p:by>
                                    </p:animClr>
                                    <p:set>
                                      <p:cBhvr>
                                        <p:cTn id="15" dur="500" fill="hold"/>
                                        <p:tgtEl>
                                          <p:spTgt spid="13"/>
                                        </p:tgtEl>
                                        <p:attrNameLst>
                                          <p:attrName>fill.type</p:attrName>
                                        </p:attrNameLst>
                                      </p:cBhvr>
                                      <p:to>
                                        <p:strVal val="solid"/>
                                      </p:to>
                                    </p:set>
                                  </p:childTnLst>
                                  <p:subTnLst>
                                    <p:audio>
                                      <p:cMediaNode>
                                        <p:cTn display="0" masterRel="sameClick">
                                          <p:stCondLst>
                                            <p:cond evt="begin" delay="0">
                                              <p:tn val="11"/>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49" presetClass="exit" presetSubtype="0" accel="100000" fill="hold" grpId="0"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 calcmode="lin" valueType="num">
                                      <p:cBhvr>
                                        <p:cTn id="22" dur="500"/>
                                        <p:tgtEl>
                                          <p:spTgt spid="14"/>
                                        </p:tgtEl>
                                        <p:attrNameLst>
                                          <p:attrName>style.rotation</p:attrName>
                                        </p:attrNameLst>
                                      </p:cBhvr>
                                      <p:tavLst>
                                        <p:tav tm="0">
                                          <p:val>
                                            <p:fltVal val="0"/>
                                          </p:val>
                                        </p:tav>
                                        <p:tav tm="100000">
                                          <p:val>
                                            <p:fltVal val="360"/>
                                          </p:val>
                                        </p:tav>
                                      </p:tavLst>
                                    </p:anim>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49" presetClass="exit" presetSubtype="0" accel="100000" fill="hold" grpId="0" nodeType="clickEffect">
                                  <p:stCondLst>
                                    <p:cond delay="0"/>
                                  </p:stCondLst>
                                  <p:childTnLst>
                                    <p:anim calcmode="lin" valueType="num">
                                      <p:cBhvr>
                                        <p:cTn id="29" dur="500"/>
                                        <p:tgtEl>
                                          <p:spTgt spid="16"/>
                                        </p:tgtEl>
                                        <p:attrNameLst>
                                          <p:attrName>ppt_w</p:attrName>
                                        </p:attrNameLst>
                                      </p:cBhvr>
                                      <p:tavLst>
                                        <p:tav tm="0">
                                          <p:val>
                                            <p:strVal val="ppt_w"/>
                                          </p:val>
                                        </p:tav>
                                        <p:tav tm="100000">
                                          <p:val>
                                            <p:fltVal val="0"/>
                                          </p:val>
                                        </p:tav>
                                      </p:tavLst>
                                    </p:anim>
                                    <p:anim calcmode="lin" valueType="num">
                                      <p:cBhvr>
                                        <p:cTn id="30" dur="500"/>
                                        <p:tgtEl>
                                          <p:spTgt spid="16"/>
                                        </p:tgtEl>
                                        <p:attrNameLst>
                                          <p:attrName>ppt_h</p:attrName>
                                        </p:attrNameLst>
                                      </p:cBhvr>
                                      <p:tavLst>
                                        <p:tav tm="0">
                                          <p:val>
                                            <p:strVal val="ppt_h"/>
                                          </p:val>
                                        </p:tav>
                                        <p:tav tm="100000">
                                          <p:val>
                                            <p:fltVal val="0"/>
                                          </p:val>
                                        </p:tav>
                                      </p:tavLst>
                                    </p:anim>
                                    <p:anim calcmode="lin" valueType="num">
                                      <p:cBhvr>
                                        <p:cTn id="31" dur="500"/>
                                        <p:tgtEl>
                                          <p:spTgt spid="16"/>
                                        </p:tgtEl>
                                        <p:attrNameLst>
                                          <p:attrName>style.rotation</p:attrName>
                                        </p:attrNameLst>
                                      </p:cBhvr>
                                      <p:tavLst>
                                        <p:tav tm="0">
                                          <p:val>
                                            <p:fltVal val="0"/>
                                          </p:val>
                                        </p:tav>
                                        <p:tav tm="100000">
                                          <p:val>
                                            <p:fltVal val="360"/>
                                          </p:val>
                                        </p:tav>
                                      </p:tavLst>
                                    </p:anim>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49" presetClass="exit" presetSubtype="0" accel="100000" fill="hold" grpId="0" nodeType="clickEffect">
                                  <p:stCondLst>
                                    <p:cond delay="0"/>
                                  </p:stCondLst>
                                  <p:childTnLst>
                                    <p:anim calcmode="lin" valueType="num">
                                      <p:cBhvr>
                                        <p:cTn id="38" dur="500"/>
                                        <p:tgtEl>
                                          <p:spTgt spid="15"/>
                                        </p:tgtEl>
                                        <p:attrNameLst>
                                          <p:attrName>ppt_w</p:attrName>
                                        </p:attrNameLst>
                                      </p:cBhvr>
                                      <p:tavLst>
                                        <p:tav tm="0">
                                          <p:val>
                                            <p:strVal val="ppt_w"/>
                                          </p:val>
                                        </p:tav>
                                        <p:tav tm="100000">
                                          <p:val>
                                            <p:fltVal val="0"/>
                                          </p:val>
                                        </p:tav>
                                      </p:tavLst>
                                    </p:anim>
                                    <p:anim calcmode="lin" valueType="num">
                                      <p:cBhvr>
                                        <p:cTn id="39" dur="500"/>
                                        <p:tgtEl>
                                          <p:spTgt spid="15"/>
                                        </p:tgtEl>
                                        <p:attrNameLst>
                                          <p:attrName>ppt_h</p:attrName>
                                        </p:attrNameLst>
                                      </p:cBhvr>
                                      <p:tavLst>
                                        <p:tav tm="0">
                                          <p:val>
                                            <p:strVal val="ppt_h"/>
                                          </p:val>
                                        </p:tav>
                                        <p:tav tm="100000">
                                          <p:val>
                                            <p:fltVal val="0"/>
                                          </p:val>
                                        </p:tav>
                                      </p:tavLst>
                                    </p:anim>
                                    <p:anim calcmode="lin" valueType="num">
                                      <p:cBhvr>
                                        <p:cTn id="40" dur="500"/>
                                        <p:tgtEl>
                                          <p:spTgt spid="15"/>
                                        </p:tgtEl>
                                        <p:attrNameLst>
                                          <p:attrName>style.rotation</p:attrName>
                                        </p:attrNameLst>
                                      </p:cBhvr>
                                      <p:tavLst>
                                        <p:tav tm="0">
                                          <p:val>
                                            <p:fltVal val="0"/>
                                          </p:val>
                                        </p:tav>
                                        <p:tav tm="100000">
                                          <p:val>
                                            <p:fltVal val="360"/>
                                          </p:val>
                                        </p:tav>
                                      </p:tavLst>
                                    </p:anim>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5"/>
                  </p:tgtEl>
                </p:cond>
              </p:nextCondLst>
            </p:seq>
          </p:childTnLst>
        </p:cTn>
      </p:par>
    </p:tnLst>
    <p:bldLst>
      <p:bldP spid="13" grpId="0" bldLvl="0" animBg="1"/>
      <p:bldP spid="14" grpId="0" bldLvl="0" animBg="1"/>
      <p:bldP spid="15" grpId="0" bldLvl="0" animBg="1"/>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ensound-energy">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5" cstate="print"/>
          <a:stretch>
            <a:fillRect/>
          </a:stretch>
        </p:blipFill>
        <p:spPr>
          <a:xfrm>
            <a:off x="5987052" y="-1025098"/>
            <a:ext cx="609600" cy="609600"/>
          </a:xfrm>
          <a:prstGeom prst="rect">
            <a:avLst/>
          </a:prstGeom>
        </p:spPr>
      </p:pic>
      <p:sp>
        <p:nvSpPr>
          <p:cNvPr id="11" name="Round Same Side Corner Rectangle 10"/>
          <p:cNvSpPr/>
          <p:nvPr/>
        </p:nvSpPr>
        <p:spPr>
          <a:xfrm>
            <a:off x="3094075" y="25569"/>
            <a:ext cx="5762848" cy="2636291"/>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
          <p:cNvSpPr/>
          <p:nvPr/>
        </p:nvSpPr>
        <p:spPr>
          <a:xfrm>
            <a:off x="6431280" y="3570756"/>
            <a:ext cx="5623560" cy="313944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dirty="0">
              <a:solidFill>
                <a:srgbClr val="FFFF00"/>
              </a:solidFill>
              <a:latin typeface="Times New Roman" panose="02020603050405020304" pitchFamily="18" charset="0"/>
              <a:cs typeface="Times New Roman" panose="02020603050405020304" pitchFamily="18" charset="0"/>
            </a:endParaRPr>
          </a:p>
          <a:p>
            <a:pPr algn="ctr">
              <a:defRPr/>
            </a:pPr>
            <a:r>
              <a:rPr lang="en-US" sz="2400" b="1" dirty="0">
                <a:solidFill>
                  <a:srgbClr val="FFFF00"/>
                </a:solidFill>
                <a:latin typeface="Times New Roman" panose="02020603050405020304" pitchFamily="18" charset="0"/>
                <a:cs typeface="Times New Roman" panose="02020603050405020304" pitchFamily="18" charset="0"/>
              </a:rPr>
              <a:t>C</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r>
              <a:rPr lang="vi-VN" sz="2400" dirty="0"/>
              <a:t> Khuyên bố không nên thay cửa ra vào bằng cửa gỗ quý hiếm. Vì cửa hiện tại vẫn đang dùng tốt. Thay cửa gỗ quý hiếm vừa tốn kém, lãng phí vừa góp phần hủy hoại môi trường, làm ô nhiễm môi trường.</a:t>
            </a:r>
            <a:endParaRPr lang="en-US" sz="2400" dirty="0"/>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4" name="C"/>
          <p:cNvSpPr/>
          <p:nvPr/>
        </p:nvSpPr>
        <p:spPr>
          <a:xfrm>
            <a:off x="766899" y="3555516"/>
            <a:ext cx="5135880" cy="158496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b="1" dirty="0">
              <a:solidFill>
                <a:srgbClr val="FFFF00"/>
              </a:solidFill>
              <a:latin typeface="Times New Roman" panose="02020603050405020304" pitchFamily="18" charset="0"/>
              <a:cs typeface="Times New Roman" panose="02020603050405020304" pitchFamily="18" charset="0"/>
            </a:endParaRPr>
          </a:p>
          <a:p>
            <a:pPr algn="ctr">
              <a:defRPr/>
            </a:pPr>
            <a:r>
              <a:rPr lang="en-US" sz="2800" b="1" dirty="0">
                <a:solidFill>
                  <a:srgbClr val="FFFF00"/>
                </a:solidFill>
                <a:latin typeface="Times New Roman" panose="02020603050405020304" pitchFamily="18" charset="0"/>
                <a:cs typeface="Times New Roman" panose="02020603050405020304" pitchFamily="18" charset="0"/>
              </a:rPr>
              <a:t>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vi-VN" sz="2800" dirty="0"/>
              <a:t>Đồng ý với ý kiến của bố.</a:t>
            </a:r>
            <a:endParaRPr lang="en-US" sz="2800" dirty="0"/>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5" name="B"/>
          <p:cNvSpPr/>
          <p:nvPr/>
        </p:nvSpPr>
        <p:spPr>
          <a:xfrm>
            <a:off x="766899" y="5492325"/>
            <a:ext cx="5349240" cy="112776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0" lang="en-US" sz="2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a:p>
            <a:pPr algn="ctr">
              <a:defRPr/>
            </a:pPr>
            <a:endParaRPr lang="en-US" sz="2000" b="1" dirty="0">
              <a:solidFill>
                <a:srgbClr val="FFFF00"/>
              </a:solidFill>
              <a:latin typeface="Times New Roman" panose="02020603050405020304" pitchFamily="18" charset="0"/>
              <a:cs typeface="Times New Roman" panose="02020603050405020304" pitchFamily="18" charset="0"/>
            </a:endParaRPr>
          </a:p>
          <a:p>
            <a:pPr algn="ctr">
              <a:defRPr/>
            </a:pPr>
            <a:endParaRPr kumimoji="0" lang="en-US" sz="2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a:p>
            <a:pPr algn="ctr">
              <a:defRPr/>
            </a:pPr>
            <a:r>
              <a:rPr kumimoji="0" lang="en-US" sz="2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B</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vi-VN" sz="2400" dirty="0"/>
              <a:t>Khuyên bố thay cửa ra vào</a:t>
            </a:r>
            <a:r>
              <a:rPr lang="en-US" sz="2400" dirty="0"/>
              <a:t> </a:t>
            </a:r>
            <a:r>
              <a:rPr lang="vi-VN" sz="2400" dirty="0"/>
              <a:t>bằng gỗ rẻ tiền</a:t>
            </a:r>
            <a:r>
              <a:rPr lang="en-US" sz="2400" dirty="0"/>
              <a:t> </a:t>
            </a:r>
            <a:r>
              <a:rPr lang="vi-VN" sz="2400" dirty="0"/>
              <a:t>đỡ tốn kém.</a:t>
            </a:r>
            <a:endParaRPr lang="en-US" sz="2400" dirty="0"/>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p>
        </p:txBody>
      </p:sp>
      <p:pic>
        <p:nvPicPr>
          <p:cNvPr id="24" name="Picture 23">
            <a:extLst>
              <a:ext uri="{FF2B5EF4-FFF2-40B4-BE49-F238E27FC236}">
                <a16:creationId xmlns:a16="http://schemas.microsoft.com/office/drawing/2014/main" xmlns="" id="{BFCB2EC8-BD50-41A5-B280-7338AD734AEC}"/>
              </a:ext>
            </a:extLst>
          </p:cNvPr>
          <p:cNvPicPr>
            <a:picLocks noChangeAspect="1"/>
          </p:cNvPicPr>
          <p:nvPr/>
        </p:nvPicPr>
        <p:blipFill>
          <a:blip r:embed="rId6">
            <a:extLst>
              <a:ext uri="{BEBA8EAE-BF5A-486C-A8C5-ECC9F3942E4B}">
                <a14:imgProps xmlns:a14="http://schemas.microsoft.com/office/drawing/2010/main">
                  <a14:imgLayer>
                    <a14:imgEffect>
                      <a14:backgroundRemoval t="271" b="89973" l="1000" r="97000">
                        <a14:foregroundMark x1="47250" y1="8672" x2="47250" y2="8672"/>
                        <a14:foregroundMark x1="44750" y1="3523" x2="44750" y2="3523"/>
                        <a14:foregroundMark x1="69250" y1="2168" x2="69250" y2="2168"/>
                        <a14:foregroundMark x1="92750" y1="56098" x2="92750" y2="56098"/>
                        <a14:foregroundMark x1="94000" y1="50678" x2="91500" y2="48509"/>
                        <a14:foregroundMark x1="81500" y1="43631" x2="73000" y2="56640"/>
                        <a14:foregroundMark x1="73000" y1="56640" x2="74250" y2="68293"/>
                        <a14:foregroundMark x1="74250" y1="68293" x2="7000" y2="72629"/>
                        <a14:foregroundMark x1="7000" y1="72629" x2="10750" y2="83740"/>
                        <a14:foregroundMark x1="10750" y1="83740" x2="14000" y2="84011"/>
                        <a14:foregroundMark x1="5500" y1="88347" x2="5500" y2="88347"/>
                        <a14:foregroundMark x1="4250" y1="81843" x2="4250" y2="81843"/>
                        <a14:foregroundMark x1="6500" y1="71545" x2="6500" y2="71545"/>
                        <a14:foregroundMark x1="4500" y1="45257" x2="5000" y2="89702"/>
                        <a14:foregroundMark x1="1750" y1="88347" x2="83250" y2="90515"/>
                        <a14:foregroundMark x1="83250" y1="90515" x2="95250" y2="90244"/>
                        <a14:foregroundMark x1="95250" y1="90244" x2="97000" y2="49322"/>
                        <a14:foregroundMark x1="97000" y1="49322" x2="91500" y2="46612"/>
                        <a14:foregroundMark x1="13500" y1="61247" x2="18500" y2="70461"/>
                        <a14:foregroundMark x1="18500" y1="70461" x2="51000" y2="79404"/>
                        <a14:foregroundMark x1="51000" y1="79404" x2="69250" y2="69377"/>
                        <a14:foregroundMark x1="69250" y1="69377" x2="36500" y2="62331"/>
                        <a14:foregroundMark x1="36500" y1="62331" x2="50000" y2="77778"/>
                        <a14:foregroundMark x1="50000" y1="77778" x2="67750" y2="64228"/>
                        <a14:foregroundMark x1="67750" y1="64228" x2="33000" y2="65854"/>
                        <a14:foregroundMark x1="33000" y1="65854" x2="36250" y2="74255"/>
                        <a14:foregroundMark x1="1000" y1="63686" x2="1000" y2="63686"/>
                        <a14:foregroundMark x1="25750" y1="60434" x2="33500" y2="78591"/>
                        <a14:foregroundMark x1="33500" y1="78591" x2="42000" y2="72900"/>
                        <a14:foregroundMark x1="37000" y1="53117" x2="26000" y2="57995"/>
                        <a14:foregroundMark x1="26000" y1="57995" x2="21000" y2="76152"/>
                        <a14:foregroundMark x1="21000" y1="76152" x2="21750" y2="76423"/>
                        <a14:foregroundMark x1="69500" y1="71274" x2="87750" y2="66125"/>
                        <a14:foregroundMark x1="62500" y1="79946" x2="75000" y2="79946"/>
                        <a14:foregroundMark x1="75000" y1="79946" x2="82250" y2="73442"/>
                      </a14:backgroundRemoval>
                    </a14:imgEffect>
                  </a14:imgLayer>
                </a14:imgProps>
              </a:ext>
            </a:extLst>
          </a:blip>
          <a:stretch>
            <a:fillRect/>
          </a:stretch>
        </p:blipFill>
        <p:spPr>
          <a:xfrm>
            <a:off x="4020330" y="32622"/>
            <a:ext cx="3677009" cy="2797038"/>
          </a:xfrm>
          <a:prstGeom prst="rect">
            <a:avLst/>
          </a:prstGeom>
        </p:spPr>
      </p:pic>
      <p:sp>
        <p:nvSpPr>
          <p:cNvPr id="12" name="Rectangle 11"/>
          <p:cNvSpPr/>
          <p:nvPr/>
        </p:nvSpPr>
        <p:spPr>
          <a:xfrm>
            <a:off x="2952730" y="2637534"/>
            <a:ext cx="184731" cy="584775"/>
          </a:xfrm>
          <a:prstGeom prst="rect">
            <a:avLst/>
          </a:prstGeom>
        </p:spPr>
        <p:txBody>
          <a:bodyPr wrap="none">
            <a:spAutoFit/>
          </a:bodyPr>
          <a:lstStyle/>
          <a:p>
            <a:endParaRPr lang="en-US" sz="3200" b="1" dirty="0"/>
          </a:p>
        </p:txBody>
      </p:sp>
      <p:pic>
        <p:nvPicPr>
          <p:cNvPr id="17" name="Picture 16"/>
          <p:cNvPicPr/>
          <p:nvPr/>
        </p:nvPicPr>
        <p:blipFill>
          <a:blip r:embed="rId7" cstate="print"/>
          <a:stretch>
            <a:fillRect/>
          </a:stretch>
        </p:blipFill>
        <p:spPr>
          <a:xfrm>
            <a:off x="2278073" y="640081"/>
            <a:ext cx="7715013" cy="2915435"/>
          </a:xfrm>
          <a:prstGeom prst="rect">
            <a:avLst/>
          </a:prstGeom>
        </p:spPr>
      </p:pic>
      <p:pic>
        <p:nvPicPr>
          <p:cNvPr id="18" name="Picture 17">
            <a:extLst>
              <a:ext uri="{FF2B5EF4-FFF2-40B4-BE49-F238E27FC236}">
                <a16:creationId xmlns:a16="http://schemas.microsoft.com/office/drawing/2014/main" xmlns="" id="{DA232D94-9A8E-A978-E827-27A3C1079D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174" y="-17200"/>
            <a:ext cx="1885899" cy="1411357"/>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6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10"/>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1" presetClass="emph" presetSubtype="0" fill="hold" grpId="0" nodeType="clickEffect">
                                  <p:stCondLst>
                                    <p:cond delay="0"/>
                                  </p:stCondLst>
                                  <p:childTnLst>
                                    <p:animClr clrSpc="hsl" dir="cw">
                                      <p:cBhvr override="childStyle">
                                        <p:cTn id="12" dur="500" fill="hold"/>
                                        <p:tgtEl>
                                          <p:spTgt spid="13"/>
                                        </p:tgtEl>
                                        <p:attrNameLst>
                                          <p:attrName>style.color</p:attrName>
                                        </p:attrNameLst>
                                      </p:cBhvr>
                                      <p:by>
                                        <p:hsl h="7200000" s="0" l="0"/>
                                      </p:by>
                                    </p:animClr>
                                    <p:animClr clrSpc="hsl" dir="cw">
                                      <p:cBhvr>
                                        <p:cTn id="13" dur="500" fill="hold"/>
                                        <p:tgtEl>
                                          <p:spTgt spid="13"/>
                                        </p:tgtEl>
                                        <p:attrNameLst>
                                          <p:attrName>fillcolor</p:attrName>
                                        </p:attrNameLst>
                                      </p:cBhvr>
                                      <p:by>
                                        <p:hsl h="7200000" s="0" l="0"/>
                                      </p:by>
                                    </p:animClr>
                                    <p:animClr clrSpc="hsl" dir="cw">
                                      <p:cBhvr>
                                        <p:cTn id="14" dur="500" fill="hold"/>
                                        <p:tgtEl>
                                          <p:spTgt spid="13"/>
                                        </p:tgtEl>
                                        <p:attrNameLst>
                                          <p:attrName>stroke.color</p:attrName>
                                        </p:attrNameLst>
                                      </p:cBhvr>
                                      <p:by>
                                        <p:hsl h="7200000" s="0" l="0"/>
                                      </p:by>
                                    </p:animClr>
                                    <p:set>
                                      <p:cBhvr>
                                        <p:cTn id="15" dur="500" fill="hold"/>
                                        <p:tgtEl>
                                          <p:spTgt spid="13"/>
                                        </p:tgtEl>
                                        <p:attrNameLst>
                                          <p:attrName>fill.type</p:attrName>
                                        </p:attrNameLst>
                                      </p:cBhvr>
                                      <p:to>
                                        <p:strVal val="solid"/>
                                      </p:to>
                                    </p:set>
                                  </p:childTnLst>
                                  <p:subTnLst>
                                    <p:audio>
                                      <p:cMediaNode>
                                        <p:cTn display="0" masterRel="sameClick">
                                          <p:stCondLst>
                                            <p:cond evt="begin" delay="0">
                                              <p:tn val="11"/>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49" presetClass="exit" presetSubtype="0" accel="100000" fill="hold" grpId="0"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 calcmode="lin" valueType="num">
                                      <p:cBhvr>
                                        <p:cTn id="22" dur="500"/>
                                        <p:tgtEl>
                                          <p:spTgt spid="14"/>
                                        </p:tgtEl>
                                        <p:attrNameLst>
                                          <p:attrName>style.rotation</p:attrName>
                                        </p:attrNameLst>
                                      </p:cBhvr>
                                      <p:tavLst>
                                        <p:tav tm="0">
                                          <p:val>
                                            <p:fltVal val="0"/>
                                          </p:val>
                                        </p:tav>
                                        <p:tav tm="100000">
                                          <p:val>
                                            <p:fltVal val="360"/>
                                          </p:val>
                                        </p:tav>
                                      </p:tavLst>
                                    </p:anim>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a.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49" presetClass="exit" presetSubtype="0" accel="100000" fill="hold" grpId="0" nodeType="clickEffect">
                                  <p:stCondLst>
                                    <p:cond delay="0"/>
                                  </p:stCondLst>
                                  <p:childTnLst>
                                    <p:anim calcmode="lin" valueType="num">
                                      <p:cBhvr>
                                        <p:cTn id="29" dur="500"/>
                                        <p:tgtEl>
                                          <p:spTgt spid="15"/>
                                        </p:tgtEl>
                                        <p:attrNameLst>
                                          <p:attrName>ppt_w</p:attrName>
                                        </p:attrNameLst>
                                      </p:cBhvr>
                                      <p:tavLst>
                                        <p:tav tm="0">
                                          <p:val>
                                            <p:strVal val="ppt_w"/>
                                          </p:val>
                                        </p:tav>
                                        <p:tav tm="100000">
                                          <p:val>
                                            <p:fltVal val="0"/>
                                          </p:val>
                                        </p:tav>
                                      </p:tavLst>
                                    </p:anim>
                                    <p:anim calcmode="lin" valueType="num">
                                      <p:cBhvr>
                                        <p:cTn id="30" dur="500"/>
                                        <p:tgtEl>
                                          <p:spTgt spid="15"/>
                                        </p:tgtEl>
                                        <p:attrNameLst>
                                          <p:attrName>ppt_h</p:attrName>
                                        </p:attrNameLst>
                                      </p:cBhvr>
                                      <p:tavLst>
                                        <p:tav tm="0">
                                          <p:val>
                                            <p:strVal val="ppt_h"/>
                                          </p:val>
                                        </p:tav>
                                        <p:tav tm="100000">
                                          <p:val>
                                            <p:fltVal val="0"/>
                                          </p:val>
                                        </p:tav>
                                      </p:tavLst>
                                    </p:anim>
                                    <p:anim calcmode="lin" valueType="num">
                                      <p:cBhvr>
                                        <p:cTn id="31" dur="500"/>
                                        <p:tgtEl>
                                          <p:spTgt spid="15"/>
                                        </p:tgtEl>
                                        <p:attrNameLst>
                                          <p:attrName>style.rotation</p:attrName>
                                        </p:attrNameLst>
                                      </p:cBhvr>
                                      <p:tavLst>
                                        <p:tav tm="0">
                                          <p:val>
                                            <p:fltVal val="0"/>
                                          </p:val>
                                        </p:tav>
                                        <p:tav tm="100000">
                                          <p:val>
                                            <p:fltVal val="360"/>
                                          </p:val>
                                        </p:tav>
                                      </p:tavLst>
                                    </p:anim>
                                    <p:animEffect transition="out" filter="fade">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a.wav"/>
                                        </p:tgtEl>
                                      </p:cMediaNode>
                                    </p:audio>
                                  </p:subTnLst>
                                </p:cTn>
                              </p:par>
                            </p:childTnLst>
                          </p:cTn>
                        </p:par>
                      </p:childTnLst>
                    </p:cTn>
                  </p:par>
                </p:childTnLst>
              </p:cTn>
              <p:nextCondLst>
                <p:cond evt="onClick" delay="0">
                  <p:tgtEl>
                    <p:spTgt spid="15"/>
                  </p:tgtEl>
                </p:cond>
              </p:nextCondLst>
            </p:seq>
          </p:childTnLst>
        </p:cTn>
      </p:par>
    </p:tnLst>
    <p:bldLst>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4"/>
          <p:cNvSpPr txBox="1">
            <a:spLocks noChangeArrowheads="1"/>
          </p:cNvSpPr>
          <p:nvPr/>
        </p:nvSpPr>
        <p:spPr bwMode="auto">
          <a:xfrm>
            <a:off x="330574" y="784407"/>
            <a:ext cx="11861426" cy="2495745"/>
          </a:xfrm>
          <a:prstGeom prst="rect">
            <a:avLst/>
          </a:prstGeom>
          <a:noFill/>
          <a:ln w="9525">
            <a:noFill/>
            <a:miter lim="800000"/>
            <a:headEnd/>
            <a:tailEnd/>
          </a:ln>
        </p:spPr>
        <p:txBody>
          <a:bodyPr lIns="107630" tIns="53815" rIns="107630" bIns="53815">
            <a:spAutoFit/>
          </a:bodyPr>
          <a:lstStyle/>
          <a:p>
            <a:pPr algn="ctr">
              <a:defRPr/>
            </a:pPr>
            <a:endParaRPr lang="en-US" sz="2097" b="1" dirty="0">
              <a:solidFill>
                <a:srgbClr val="0000CC"/>
              </a:solidFill>
              <a:latin typeface="Times New Roman" pitchFamily="18" charset="0"/>
              <a:cs typeface="Arial" charset="0"/>
            </a:endParaRPr>
          </a:p>
          <a:p>
            <a:pPr algn="ctr">
              <a:lnSpc>
                <a:spcPct val="150000"/>
              </a:lnSpc>
              <a:defRPr/>
            </a:pPr>
            <a:r>
              <a:rPr lang="en-US" sz="4943"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HỌC STEM</a:t>
            </a:r>
          </a:p>
          <a:p>
            <a:pPr algn="ctr">
              <a:lnSpc>
                <a:spcPct val="150000"/>
              </a:lnSpc>
              <a:defRPr/>
            </a:pPr>
            <a:r>
              <a:rPr lang="en-US" sz="4000" b="1" dirty="0">
                <a:solidFill>
                  <a:srgbClr val="0000CC"/>
                </a:solidFill>
                <a:latin typeface="Times New Roman" pitchFamily="18" charset="0"/>
                <a:cs typeface="Arial" charset="0"/>
              </a:rPr>
              <a:t>CHỦ ĐỀ: </a:t>
            </a:r>
            <a:r>
              <a:rPr lang="vi-VN" sz="4000" b="1" dirty="0">
                <a:solidFill>
                  <a:srgbClr val="0000CC"/>
                </a:solidFill>
                <a:latin typeface="Times New Roman" pitchFamily="18" charset="0"/>
                <a:cs typeface="Arial" charset="0"/>
              </a:rPr>
              <a:t>EM YÊU THỰC VẬT VÀ ĐỘNG VẬT</a:t>
            </a:r>
            <a:endParaRPr lang="en-US" sz="4000" b="1" dirty="0">
              <a:solidFill>
                <a:srgbClr val="0000CC"/>
              </a:solidFill>
              <a:latin typeface="Times New Roman" pitchFamily="18" charset="0"/>
              <a:cs typeface="Arial" charset="0"/>
            </a:endParaRPr>
          </a:p>
        </p:txBody>
      </p:sp>
    </p:spTree>
    <p:extLst>
      <p:ext uri="{BB962C8B-B14F-4D97-AF65-F5344CB8AC3E}">
        <p14:creationId xmlns:p14="http://schemas.microsoft.com/office/powerpoint/2010/main" val="568622185"/>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5"/>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4612945" y="2634019"/>
            <a:ext cx="5977719" cy="1869743"/>
          </a:xfrm>
          <a:prstGeom prst="rect">
            <a:avLst/>
          </a:prstGeom>
        </p:spPr>
        <p:txBody>
          <a:bodyPr wrap="none" fromWordArt="1">
            <a:prstTxWarp prst="textPlain">
              <a:avLst>
                <a:gd name="adj" fmla="val 50000"/>
              </a:avLst>
            </a:prstTxWarp>
          </a:bodyPr>
          <a:lstStyle/>
          <a:p>
            <a:pPr algn="ctr"/>
            <a:r>
              <a:rPr lang="en-US" sz="4050" b="1" kern="10" dirty="0" err="1">
                <a:ln w="9525">
                  <a:solidFill>
                    <a:srgbClr val="FFFF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Khám</a:t>
            </a:r>
            <a:r>
              <a:rPr lang="en-US" sz="4050" b="1" kern="10" dirty="0">
                <a:ln w="9525">
                  <a:solidFill>
                    <a:srgbClr val="FFFF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4050" b="1" kern="10" dirty="0" err="1">
                <a:ln w="9525">
                  <a:solidFill>
                    <a:srgbClr val="FFFF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phá</a:t>
            </a:r>
            <a:endParaRPr lang="en-US" sz="4050" b="1" kern="10" dirty="0">
              <a:ln w="9525">
                <a:solidFill>
                  <a:srgbClr val="FFFF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74" y="-1720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18887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000"/>
              </a:lnSpc>
            </a:pPr>
            <a:r>
              <a:rPr lang="en-US" sz="3600" b="1" dirty="0" err="1"/>
              <a:t>Hoạt</a:t>
            </a:r>
            <a:r>
              <a:rPr lang="en-US" sz="3600" b="1" dirty="0"/>
              <a:t> </a:t>
            </a:r>
            <a:r>
              <a:rPr lang="en-US" sz="3600" b="1" dirty="0" err="1"/>
              <a:t>động</a:t>
            </a:r>
            <a:r>
              <a:rPr lang="en-US" sz="3600" b="1" dirty="0"/>
              <a:t> 1:</a:t>
            </a:r>
            <a:r>
              <a:rPr lang="vi-VN" sz="3600" b="1" dirty="0"/>
              <a:t> </a:t>
            </a:r>
            <a:r>
              <a:rPr lang="vi-VN" sz="3600" dirty="0"/>
              <a:t>Ôn tập một số bộ phận của thực vật và </a:t>
            </a:r>
            <a:br>
              <a:rPr lang="vi-VN" sz="3600" dirty="0"/>
            </a:br>
            <a:r>
              <a:rPr lang="vi-VN" sz="3600" dirty="0"/>
              <a:t>chức năng của chúng.</a:t>
            </a:r>
            <a:r>
              <a:rPr lang="en-US" sz="3600" dirty="0"/>
              <a:t/>
            </a:r>
            <a:br>
              <a:rPr lang="en-US" sz="3600" dirty="0"/>
            </a:br>
            <a:endParaRPr lang="en-US" sz="3600" dirty="0"/>
          </a:p>
        </p:txBody>
      </p:sp>
      <p:pic>
        <p:nvPicPr>
          <p:cNvPr id="4" name="Content Placeholder 3" descr="Vở bài tập Tự nhiên xã hội lớp 3 trang 50, 51 Ôn tập: Chủ đề Thực vật và Động vật | Cánh diều"/>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479" y="1928389"/>
            <a:ext cx="5915841" cy="4929612"/>
          </a:xfrm>
          <a:prstGeom prst="rect">
            <a:avLst/>
          </a:prstGeom>
          <a:noFill/>
          <a:ln>
            <a:noFill/>
          </a:ln>
        </p:spPr>
      </p:pic>
      <p:sp>
        <p:nvSpPr>
          <p:cNvPr id="5" name="TextBox 4"/>
          <p:cNvSpPr txBox="1"/>
          <p:nvPr/>
        </p:nvSpPr>
        <p:spPr>
          <a:xfrm>
            <a:off x="1767841" y="1040341"/>
            <a:ext cx="9965450" cy="584775"/>
          </a:xfrm>
          <a:prstGeom prst="rect">
            <a:avLst/>
          </a:prstGeom>
          <a:noFill/>
        </p:spPr>
        <p:txBody>
          <a:bodyPr wrap="square" rtlCol="0">
            <a:spAutoFit/>
          </a:bodyPr>
          <a:lstStyle/>
          <a:p>
            <a:r>
              <a:rPr lang="vi-VN" sz="3200" dirty="0">
                <a:solidFill>
                  <a:srgbClr val="0070C0"/>
                </a:solidFill>
              </a:rPr>
              <a:t>Viết vào chỗ …… để hoàn thành sơ đồ dưới đây.</a:t>
            </a:r>
            <a:endParaRPr lang="en-US" sz="3200" dirty="0">
              <a:solidFill>
                <a:srgbClr val="0070C0"/>
              </a:solidFill>
            </a:endParaRPr>
          </a:p>
        </p:txBody>
      </p:sp>
      <p:pic>
        <p:nvPicPr>
          <p:cNvPr id="6" name="Content Placeholder 3"/>
          <p:cNvPicPr>
            <a:picLocks/>
          </p:cNvPicPr>
          <p:nvPr/>
        </p:nvPicPr>
        <p:blipFill>
          <a:blip r:embed="rId4"/>
          <a:stretch>
            <a:fillRect/>
          </a:stretch>
        </p:blipFill>
        <p:spPr>
          <a:xfrm>
            <a:off x="6416039" y="1928389"/>
            <a:ext cx="5854881" cy="4929611"/>
          </a:xfrm>
          <a:prstGeom prst="rect">
            <a:avLst/>
          </a:prstGeom>
        </p:spPr>
      </p:pic>
      <p:pic>
        <p:nvPicPr>
          <p:cNvPr id="7" name="Picture 6">
            <a:extLst>
              <a:ext uri="{FF2B5EF4-FFF2-40B4-BE49-F238E27FC236}">
                <a16:creationId xmlns:a16="http://schemas.microsoft.com/office/drawing/2014/main" xmlns="" id="{DA232D94-9A8E-A978-E827-27A3C1079D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175" y="441960"/>
            <a:ext cx="1375666" cy="1127760"/>
          </a:xfrm>
          <a:prstGeom prst="rect">
            <a:avLst/>
          </a:prstGeom>
          <a:effectLst>
            <a:outerShdw blurRad="63500" sx="102000" sy="102000" algn="ctr" rotWithShape="0">
              <a:prstClr val="black">
                <a:alpha val="40000"/>
              </a:prstClr>
            </a:outerShdw>
          </a:effectLst>
        </p:spPr>
      </p:pic>
      <p:sp>
        <p:nvSpPr>
          <p:cNvPr id="8" name="TextBox 7"/>
          <p:cNvSpPr txBox="1"/>
          <p:nvPr/>
        </p:nvSpPr>
        <p:spPr>
          <a:xfrm>
            <a:off x="1358266" y="1439409"/>
            <a:ext cx="3794760" cy="584775"/>
          </a:xfrm>
          <a:prstGeom prst="rect">
            <a:avLst/>
          </a:prstGeom>
          <a:noFill/>
        </p:spPr>
        <p:txBody>
          <a:bodyPr wrap="square" rtlCol="0">
            <a:spAutoFit/>
          </a:bodyPr>
          <a:lstStyle/>
          <a:p>
            <a:r>
              <a:rPr lang="vi-VN" sz="3200" i="1" dirty="0">
                <a:solidFill>
                  <a:srgbClr val="FF0000"/>
                </a:solidFill>
              </a:rPr>
              <a:t>Nhóm 1,2,3</a:t>
            </a:r>
            <a:endParaRPr lang="en-US" sz="3200" i="1" dirty="0">
              <a:solidFill>
                <a:srgbClr val="FF0000"/>
              </a:solidFill>
            </a:endParaRPr>
          </a:p>
        </p:txBody>
      </p:sp>
      <p:sp>
        <p:nvSpPr>
          <p:cNvPr id="9" name="TextBox 8"/>
          <p:cNvSpPr txBox="1"/>
          <p:nvPr/>
        </p:nvSpPr>
        <p:spPr>
          <a:xfrm>
            <a:off x="7787640" y="1439409"/>
            <a:ext cx="3794760" cy="584775"/>
          </a:xfrm>
          <a:prstGeom prst="rect">
            <a:avLst/>
          </a:prstGeom>
          <a:noFill/>
        </p:spPr>
        <p:txBody>
          <a:bodyPr wrap="square" rtlCol="0">
            <a:spAutoFit/>
          </a:bodyPr>
          <a:lstStyle/>
          <a:p>
            <a:r>
              <a:rPr lang="vi-VN" sz="3200" i="1" dirty="0">
                <a:solidFill>
                  <a:srgbClr val="FF0000"/>
                </a:solidFill>
              </a:rPr>
              <a:t>Nhóm 4,5,6</a:t>
            </a:r>
            <a:endParaRPr lang="en-US" sz="3200"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Các</a:t>
            </a:r>
            <a:r>
              <a:rPr lang="en-US" dirty="0"/>
              <a:t> </a:t>
            </a:r>
            <a:r>
              <a:rPr lang="en-US" dirty="0" err="1"/>
              <a:t>nhóm</a:t>
            </a:r>
            <a:r>
              <a:rPr lang="en-US" dirty="0"/>
              <a:t> </a:t>
            </a:r>
            <a:r>
              <a:rPr lang="en-US" dirty="0" err="1"/>
              <a:t>chia</a:t>
            </a:r>
            <a:r>
              <a:rPr lang="en-US" dirty="0"/>
              <a:t> </a:t>
            </a:r>
            <a:r>
              <a:rPr lang="en-US" dirty="0" err="1"/>
              <a:t>sẻ</a:t>
            </a:r>
            <a:r>
              <a:rPr lang="en-US" dirty="0"/>
              <a:t> </a:t>
            </a:r>
            <a:r>
              <a:rPr lang="en-US" dirty="0" err="1"/>
              <a:t>kết</a:t>
            </a:r>
            <a:r>
              <a:rPr lang="en-US" dirty="0"/>
              <a:t> </a:t>
            </a:r>
            <a:r>
              <a:rPr lang="en-US" dirty="0" err="1"/>
              <a:t>quả</a:t>
            </a:r>
            <a:r>
              <a:rPr lang="en-US" dirty="0"/>
              <a:t> </a:t>
            </a:r>
            <a:r>
              <a:rPr lang="en-US" dirty="0" err="1"/>
              <a:t>thảo</a:t>
            </a:r>
            <a:r>
              <a:rPr lang="en-US" dirty="0"/>
              <a:t> </a:t>
            </a:r>
            <a:r>
              <a:rPr lang="en-US" dirty="0" err="1"/>
              <a:t>luận</a:t>
            </a:r>
            <a:endParaRPr lang="en-US" dirty="0"/>
          </a:p>
        </p:txBody>
      </p:sp>
      <p:pic>
        <p:nvPicPr>
          <p:cNvPr id="4" name="Picture 3">
            <a:extLst>
              <a:ext uri="{FF2B5EF4-FFF2-40B4-BE49-F238E27FC236}">
                <a16:creationId xmlns:a16="http://schemas.microsoft.com/office/drawing/2014/main" xmlns="" id="{DA232D94-9A8E-A978-E827-27A3C1079D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75" y="-17200"/>
            <a:ext cx="1451866" cy="1411357"/>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4440</TotalTime>
  <Words>850</Words>
  <Application>Microsoft Office PowerPoint</Application>
  <PresentationFormat>Widescreen</PresentationFormat>
  <Paragraphs>110</Paragraphs>
  <Slides>24</Slides>
  <Notes>8</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24</vt:i4>
      </vt:variant>
    </vt:vector>
  </HeadingPairs>
  <TitlesOfParts>
    <vt:vector size="35" baseType="lpstr">
      <vt:lpstr>Times New Roman</vt:lpstr>
      <vt:lpstr>Wingdings</vt:lpstr>
      <vt:lpstr>Arial</vt:lpstr>
      <vt:lpstr>Roboto Black</vt:lpstr>
      <vt:lpstr>Calibri Light</vt:lpstr>
      <vt:lpstr>Arial-Rounded</vt:lpstr>
      <vt:lpstr>Roboto</vt:lpstr>
      <vt:lpstr>Calibri</vt:lpstr>
      <vt:lpstr>1_Office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1: Ôn tập một số bộ phận của thực vật và  chức năng của chúng. </vt:lpstr>
      <vt:lpstr>Các nhóm chia sẻ kết quả thảo luận</vt:lpstr>
      <vt:lpstr> Nêu ích lợi của một số loại cây mà em biết?</vt:lpstr>
      <vt:lpstr>Hoạt động 2: Phân loại động vật </vt:lpstr>
      <vt:lpstr>CÁCH ĐỂ PHÂN LOẠI ĐỘNG VẬT</vt:lpstr>
      <vt:lpstr>Hoạt động   2: Luyện tập - Vận dụng</vt:lpstr>
      <vt:lpstr>                       * TIÊU CHÍ SẢN PHẨM 1. Con vật được tạo từ một số bộ phận của  thực vật, giống với con vật mà mình lựa chọn. 2. Có đầy đủ các bộ phận của con vật. 3. Trang trí đẹp, màu sắc phù hợp.  </vt:lpstr>
      <vt:lpstr>  </vt:lpstr>
      <vt:lpstr>PowerPoint Presentation</vt:lpstr>
      <vt:lpstr>PowerPoint Presentation</vt:lpstr>
      <vt:lpstr>Thực hành làm sản phẩm</vt:lpstr>
      <vt:lpstr>Trưng bày sản phẩm</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263</cp:revision>
  <dcterms:created xsi:type="dcterms:W3CDTF">2023-04-01T23:44:56Z</dcterms:created>
  <dcterms:modified xsi:type="dcterms:W3CDTF">2025-02-18T05:08:27Z</dcterms:modified>
</cp:coreProperties>
</file>