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72" r:id="rId10"/>
    <p:sldId id="267" r:id="rId11"/>
    <p:sldId id="271" r:id="rId12"/>
    <p:sldId id="268" r:id="rId13"/>
    <p:sldId id="269" r:id="rId14"/>
    <p:sldId id="270" r:id="rId15"/>
    <p:sldId id="265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0C2"/>
    <a:srgbClr val="C8DEB0"/>
    <a:srgbClr val="CBE0F1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98" d="100"/>
          <a:sy n="98" d="100"/>
        </p:scale>
        <p:origin x="82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xmlns="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xmlns="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xmlns="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xmlns="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xmlns="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xmlns="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375CC43F-77EC-6F15-BE1A-071DDE0B0D8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lim.vn/b-lam-tron-den-hang-nghin-hang-chuc-nghin#So_sanh_chu_so_hang_tram_voi_5" TargetMode="External"/><Relationship Id="rId2" Type="http://schemas.openxmlformats.org/officeDocument/2006/relationships/hyperlink" Target="https://olim.vn/b-lam-tron-den-hang-nghin-hang-chuc-nghin#Cach_lam_tron_so_den_hang_nghin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1DE3E71-AF13-330C-F8CE-6616EFE2477F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F0B752B-6629-FA5E-F135-8B4EFB1C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9204" r="65415" b="8825"/>
          <a:stretch/>
        </p:blipFill>
        <p:spPr>
          <a:xfrm>
            <a:off x="990600" y="1871182"/>
            <a:ext cx="3840480" cy="341376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01295E-9ED3-6D99-638D-3A324EAEB123}"/>
              </a:ext>
            </a:extLst>
          </p:cNvPr>
          <p:cNvSpPr txBox="1"/>
          <p:nvPr/>
        </p:nvSpPr>
        <p:spPr>
          <a:xfrm>
            <a:off x="1166778" y="500042"/>
            <a:ext cx="10363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a) Câu nào đúng, câu nào sai?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773BBDB-76CC-14EA-F1F6-3AAA3E18BA4D}"/>
              </a:ext>
            </a:extLst>
          </p:cNvPr>
          <p:cNvSpPr txBox="1"/>
          <p:nvPr/>
        </p:nvSpPr>
        <p:spPr>
          <a:xfrm>
            <a:off x="5303520" y="1676400"/>
            <a:ext cx="6126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A. OM, ON, OP, OQ là các bán chính của hình tròn tâm O.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4F3446D-C9F4-DA13-5423-3F83E8376D00}"/>
              </a:ext>
            </a:extLst>
          </p:cNvPr>
          <p:cNvSpPr txBox="1"/>
          <p:nvPr/>
        </p:nvSpPr>
        <p:spPr>
          <a:xfrm>
            <a:off x="5303520" y="3217546"/>
            <a:ext cx="6126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B. MN, PQ là các đường kính của hình tròn tâm O.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140913C4-091E-EACC-85EE-1547AC0FA526}"/>
              </a:ext>
            </a:extLst>
          </p:cNvPr>
          <p:cNvSpPr txBox="1"/>
          <p:nvPr/>
        </p:nvSpPr>
        <p:spPr>
          <a:xfrm>
            <a:off x="5238744" y="4572008"/>
            <a:ext cx="6126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C. HI là đường kính của hình tròn tâm O.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466644C9-D81A-2499-929A-1192EF130220}"/>
              </a:ext>
            </a:extLst>
          </p:cNvPr>
          <p:cNvSpPr/>
          <p:nvPr/>
        </p:nvSpPr>
        <p:spPr>
          <a:xfrm>
            <a:off x="5181600" y="1645920"/>
            <a:ext cx="609600" cy="609600"/>
          </a:xfrm>
          <a:prstGeom prst="ellipse">
            <a:avLst/>
          </a:prstGeom>
          <a:noFill/>
          <a:ln w="57150">
            <a:solidFill>
              <a:srgbClr val="F3B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E874C9AA-E258-0FEB-6F8D-97D53B62A91C}"/>
              </a:ext>
            </a:extLst>
          </p:cNvPr>
          <p:cNvSpPr/>
          <p:nvPr/>
        </p:nvSpPr>
        <p:spPr>
          <a:xfrm>
            <a:off x="5135880" y="3185160"/>
            <a:ext cx="609600" cy="609600"/>
          </a:xfrm>
          <a:prstGeom prst="ellipse">
            <a:avLst/>
          </a:prstGeom>
          <a:noFill/>
          <a:ln w="57150">
            <a:solidFill>
              <a:srgbClr val="F3B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456" y="1412776"/>
            <a:ext cx="92170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Đường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kính của hình tròn 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đoạn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nối 2 điểm bất kì trên đường tròn và đi qua tâm của hình 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tròn.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vi-VN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vi-V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9456" y="2543709"/>
            <a:ext cx="10257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Đường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tròn là đường cong khép kín bao xung quanh hình tròn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99456" y="3284984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Bán kính của hình tròn là đoạn thẳng nối từ tâm tới 1điểm bất kì trên đường tròn.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12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62ADDAD-F338-1A35-97EC-D959EED7FAF9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</a:t>
            </a:r>
            <a:r>
              <a:rPr lang="en-US" sz="3600" b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 Dùng compa vẽ một đường tròn vào vở.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FF01E7BC-0A5B-02AE-A267-82E3F0FAE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7" b="28889"/>
          <a:stretch/>
        </p:blipFill>
        <p:spPr>
          <a:xfrm>
            <a:off x="618743" y="1645920"/>
            <a:ext cx="10954513" cy="48768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35F4C757-E7C2-469D-385A-6E9C2201BFD9}"/>
              </a:ext>
            </a:extLst>
          </p:cNvPr>
          <p:cNvSpPr/>
          <p:nvPr/>
        </p:nvSpPr>
        <p:spPr>
          <a:xfrm>
            <a:off x="4716779" y="2362200"/>
            <a:ext cx="3398520" cy="339852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1576DE9B-379A-115D-E3A5-39C9C0FC2D6D}"/>
              </a:ext>
            </a:extLst>
          </p:cNvPr>
          <p:cNvSpPr/>
          <p:nvPr/>
        </p:nvSpPr>
        <p:spPr>
          <a:xfrm>
            <a:off x="6383020" y="400812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FF46A75-5761-69EE-730F-604F52C14E57}"/>
              </a:ext>
            </a:extLst>
          </p:cNvPr>
          <p:cNvSpPr txBox="1"/>
          <p:nvPr/>
        </p:nvSpPr>
        <p:spPr>
          <a:xfrm>
            <a:off x="6464596" y="4077586"/>
            <a:ext cx="3730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85D1A94-1281-E90F-B4D5-6AF5D632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30425" r="2070" b="7664"/>
          <a:stretch/>
        </p:blipFill>
        <p:spPr>
          <a:xfrm>
            <a:off x="757875" y="2057400"/>
            <a:ext cx="10676251" cy="309118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5D27583-BBDE-B278-F961-F41F54A9150A}"/>
              </a:ext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6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a) Đọc cân nặng của mỗi con vật sau với đơn vị gam rồi cho biết con nào nặng nhất.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BEBBCC-A687-9691-EE24-2488BF13C746}"/>
              </a:ext>
            </a:extLst>
          </p:cNvPr>
          <p:cNvSpPr txBox="1"/>
          <p:nvPr/>
        </p:nvSpPr>
        <p:spPr>
          <a:xfrm>
            <a:off x="1676400" y="5306695"/>
            <a:ext cx="97577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Con mèo nặng nhất: 4 876 g</a:t>
            </a:r>
          </a:p>
        </p:txBody>
      </p:sp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AFC6F7A-00A9-F251-FCC0-BE871381DFEB}"/>
              </a:ext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6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45" y="0"/>
            <a:ext cx="7254310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0980E98-351B-9851-1026-38E21ABAFE0C}"/>
              </a:ext>
            </a:extLst>
          </p:cNvPr>
          <p:cNvSpPr txBox="1"/>
          <p:nvPr/>
        </p:nvSpPr>
        <p:spPr>
          <a:xfrm>
            <a:off x="2697445" y="2848525"/>
            <a:ext cx="67971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800" b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b) Kể một số tình huống thực tế sử dụng các số trong phạm vi 100 000.</a:t>
            </a:r>
            <a:endParaRPr lang="en-US" sz="4800" b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 đọc số </a:t>
            </a:r>
            <a:r>
              <a:rPr lang="en-US" sz="6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sau:</a:t>
            </a:r>
            <a:endParaRPr lang="en-US" sz="6600" b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ctr"/>
            <a:r>
              <a:rPr lang="en-US" sz="6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1 879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Một nghìn tám trăm bảy mươi chín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 đọc số </a:t>
            </a:r>
            <a:r>
              <a:rPr lang="en-US" sz="6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sau:</a:t>
            </a:r>
            <a:endParaRPr lang="en-US" sz="6600" b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ctr"/>
            <a:r>
              <a:rPr lang="en-US" sz="6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43 001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Bốn nghìn </a:t>
            </a:r>
            <a:r>
              <a:rPr lang="en-US" sz="6000" b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không tr</a:t>
            </a:r>
            <a:r>
              <a:rPr lang="vi-VN" sz="6000" b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ă</a:t>
            </a:r>
            <a:r>
              <a:rPr lang="en-US" sz="6000" b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 linh </a:t>
            </a:r>
            <a:r>
              <a:rPr lang="en-US" sz="6000" b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một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Hãy đọc số này</a:t>
            </a:r>
          </a:p>
          <a:p>
            <a:pPr algn="ctr"/>
            <a:r>
              <a:rPr lang="en-US" sz="6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96 000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Chín mươi sáu nghìn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264091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76DEE25-4D89-3C9E-03BF-645BEC17FDD7}"/>
              </a:ext>
            </a:extLst>
          </p:cNvPr>
          <p:cNvSpPr txBox="1"/>
          <p:nvPr/>
        </p:nvSpPr>
        <p:spPr>
          <a:xfrm>
            <a:off x="2809852" y="2928934"/>
            <a:ext cx="56874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32C4092-7E51-DA8D-7153-EFD5ED15E8AE}"/>
              </a:ext>
            </a:extLst>
          </p:cNvPr>
          <p:cNvSpPr txBox="1"/>
          <p:nvPr/>
        </p:nvSpPr>
        <p:spPr>
          <a:xfrm>
            <a:off x="4524364" y="3929066"/>
            <a:ext cx="16106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6CA333F-D13D-6550-1CEB-16D633FF2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16463" r="5228" b="5411"/>
          <a:stretch/>
        </p:blipFill>
        <p:spPr>
          <a:xfrm>
            <a:off x="0" y="857232"/>
            <a:ext cx="12192000" cy="600076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738150" y="214290"/>
            <a:ext cx="116681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456" y="1268760"/>
            <a:ext cx="9721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/>
              <a:t>, ta so </a:t>
            </a:r>
            <a:r>
              <a:rPr lang="en-US" sz="2800" b="1" dirty="0" err="1"/>
              <a:t>sánh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5.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nghìn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5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lùi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vi-VN" sz="2800" b="1" dirty="0"/>
              <a:t>số </a:t>
            </a:r>
            <a:r>
              <a:rPr lang="vi-VN" sz="2800" b="1" dirty="0">
                <a:solidFill>
                  <a:srgbClr val="FF0000"/>
                </a:solidFill>
              </a:rPr>
              <a:t>hàng </a:t>
            </a:r>
            <a:r>
              <a:rPr lang="vi-VN" sz="2800" b="1" dirty="0">
                <a:solidFill>
                  <a:srgbClr val="FF0000"/>
                </a:solidFill>
              </a:rPr>
              <a:t>nghìn</a:t>
            </a:r>
            <a:r>
              <a:rPr lang="vi-VN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bằng 5 và lớn </a:t>
            </a:r>
            <a:r>
              <a:rPr lang="vi-VN" sz="2800" b="1" dirty="0" smtClean="0">
                <a:solidFill>
                  <a:srgbClr val="FF0000"/>
                </a:solidFill>
              </a:rPr>
              <a:t>hơn 5 </a:t>
            </a:r>
            <a:r>
              <a:rPr lang="vi-VN" sz="2800" b="1" dirty="0" smtClean="0"/>
              <a:t>th</a:t>
            </a:r>
            <a:r>
              <a:rPr lang="en-US" sz="2800" b="1" dirty="0" smtClean="0"/>
              <a:t>ì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vi-VN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1464" y="3284984"/>
            <a:ext cx="9433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/>
              <a:t>Khi làm </a:t>
            </a:r>
            <a:r>
              <a:rPr lang="vi-VN" sz="2800" b="1" dirty="0"/>
              <a:t>tròn số đến hàng </a:t>
            </a:r>
            <a:r>
              <a:rPr lang="vi-VN" sz="2800" b="1" dirty="0">
                <a:solidFill>
                  <a:srgbClr val="FF0000"/>
                </a:solidFill>
              </a:rPr>
              <a:t>chục nghìn</a:t>
            </a:r>
            <a:r>
              <a:rPr lang="vi-VN" sz="2800" b="1" dirty="0"/>
              <a:t>, ta so sánh chữ số </a:t>
            </a:r>
            <a:r>
              <a:rPr lang="vi-VN" sz="2800" b="1" dirty="0" smtClean="0">
                <a:solidFill>
                  <a:srgbClr val="FF0000"/>
                </a:solidFill>
              </a:rPr>
              <a:t>hàng chục </a:t>
            </a:r>
            <a:r>
              <a:rPr lang="vi-VN" sz="2800" b="1" dirty="0">
                <a:solidFill>
                  <a:srgbClr val="FF0000"/>
                </a:solidFill>
              </a:rPr>
              <a:t>nghìn </a:t>
            </a:r>
            <a:r>
              <a:rPr lang="vi-VN" sz="2800" b="1" dirty="0"/>
              <a:t>với 5. Nếu chữ số </a:t>
            </a:r>
            <a:r>
              <a:rPr lang="vi-VN" sz="2800" b="1" dirty="0" smtClean="0">
                <a:solidFill>
                  <a:srgbClr val="FF0000"/>
                </a:solidFill>
              </a:rPr>
              <a:t>hàng chụcngyNguyeethNguyeet </a:t>
            </a:r>
            <a:r>
              <a:rPr lang="vi-VN" sz="2800" b="1" dirty="0">
                <a:solidFill>
                  <a:srgbClr val="FF0000"/>
                </a:solidFill>
              </a:rPr>
              <a:t>nghìn bé hơn 5</a:t>
            </a:r>
            <a:r>
              <a:rPr lang="vi-VN" sz="2800" b="1" dirty="0"/>
              <a:t> thì làm tròn lùi, </a:t>
            </a:r>
            <a:r>
              <a:rPr lang="vi-VN" sz="2800" b="1" dirty="0">
                <a:solidFill>
                  <a:srgbClr val="FF0000"/>
                </a:solidFill>
              </a:rPr>
              <a:t>bằng 5 và lớn hơn 5 </a:t>
            </a:r>
            <a:r>
              <a:rPr lang="vi-VN" sz="2800" b="1" dirty="0"/>
              <a:t>th</a:t>
            </a:r>
            <a:r>
              <a:rPr lang="en-US" sz="2800" b="1" dirty="0"/>
              <a:t>ì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tiến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1504" y="4910434"/>
            <a:ext cx="986509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vi-VN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 tooltip="Cách làm tròn số đến hàng nghì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Cách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ách làm tròn số đến hàng nghìn"/>
              </a:rPr>
              <a:t>nghìn</a:t>
            </a: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hàng chục nghìn</a:t>
            </a: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Bước 1: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nghìn, hàng chục nghìn</a:t>
            </a: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So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sánh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 </a:t>
            </a: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nghìn hoặc hàng chục nghìn với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o sánh chữ số hàng trăm với 5"/>
              </a:rPr>
              <a:t> 5</a:t>
            </a: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559</TotalTime>
  <Words>378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#9Slide02 Noi dung dai</vt:lpstr>
      <vt:lpstr>#9Slide03 AllRoundGothic</vt:lpstr>
      <vt:lpstr>Arial</vt:lpstr>
      <vt:lpstr>AvantGarde</vt:lpstr>
      <vt:lpstr>Calibri</vt:lpstr>
      <vt:lpstr>Courier New</vt:lpstr>
      <vt:lpstr>SVN-Ziclets</vt:lpstr>
      <vt:lpstr>Symbol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ADMIN</cp:lastModifiedBy>
  <cp:revision>27</cp:revision>
  <dcterms:created xsi:type="dcterms:W3CDTF">2023-01-15T09:20:24Z</dcterms:created>
  <dcterms:modified xsi:type="dcterms:W3CDTF">2025-02-20T08:49:35Z</dcterms:modified>
  <cp:category>9Slide.vn</cp:category>
  <cp:contentStatus>9Slide</cp:contentStatus>
</cp:coreProperties>
</file>