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6" r:id="rId2"/>
  </p:sldMasterIdLst>
  <p:notesMasterIdLst>
    <p:notesMasterId r:id="rId23"/>
  </p:notesMasterIdLst>
  <p:sldIdLst>
    <p:sldId id="295" r:id="rId3"/>
    <p:sldId id="373" r:id="rId4"/>
    <p:sldId id="294" r:id="rId5"/>
    <p:sldId id="348" r:id="rId6"/>
    <p:sldId id="337" r:id="rId7"/>
    <p:sldId id="339" r:id="rId8"/>
    <p:sldId id="357" r:id="rId9"/>
    <p:sldId id="256" r:id="rId10"/>
    <p:sldId id="364" r:id="rId11"/>
    <p:sldId id="353" r:id="rId12"/>
    <p:sldId id="358" r:id="rId13"/>
    <p:sldId id="375" r:id="rId14"/>
    <p:sldId id="376" r:id="rId15"/>
    <p:sldId id="377" r:id="rId16"/>
    <p:sldId id="371" r:id="rId17"/>
    <p:sldId id="372" r:id="rId18"/>
    <p:sldId id="370" r:id="rId19"/>
    <p:sldId id="378" r:id="rId20"/>
    <p:sldId id="374" r:id="rId21"/>
    <p:sldId id="35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i tran" initials="ct" lastIdx="3" clrIdx="0">
    <p:extLst>
      <p:ext uri="{19B8F6BF-5375-455C-9EA6-DF929625EA0E}">
        <p15:presenceInfo xmlns:p15="http://schemas.microsoft.com/office/powerpoint/2012/main" userId="cba0cd64cfb218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073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5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31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3211041"/>
            <a:ext cx="6941712" cy="71361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r>
              <a:rPr lang="en-US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0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TNXH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0774" y="640935"/>
            <a:ext cx="5289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222194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vi-VN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8384" y="1477267"/>
            <a:ext cx="114910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việc cá nhân: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1,2 ,3 ,4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– SGK 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hiện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0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18CAF1-F8B1-4C54-927D-F072DF6F6F2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585216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81D2D7-C75C-4433-AC08-16C2237D0AA2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0"/>
            <a:ext cx="60452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99101" y="6358069"/>
            <a:ext cx="2709017" cy="43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Gia đình bạn Hà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38523" y="6373736"/>
            <a:ext cx="2709017" cy="43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Gia đình bạn 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3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18CAF1-F8B1-4C54-927D-F072DF6F6F2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585216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99101" y="6358069"/>
            <a:ext cx="2709017" cy="43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Gia đình bạn Hà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83709" y="376015"/>
            <a:ext cx="5725682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Tranh 1: Bố và anh trai Hà đang chơi cờ, mẹ và Hà đang xem và cổ vũ cho 2 bố con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919" y="2006836"/>
            <a:ext cx="572568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Tranh 2: Mẹ đưa Hà đi khám răng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6465" y="2767414"/>
            <a:ext cx="572568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Tranh 3: Ngày lễ tết, bố mẹ đưa anh em Hà về chúc mừng ông bà.</a:t>
            </a:r>
            <a:endParaRPr lang="en-US" sz="28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7919" y="3912552"/>
            <a:ext cx="572568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Tranh 4: Bố mẹ và anh em Hà cùng quây quần ăn cơm với ông bà.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070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381D2D7-C75C-4433-AC08-16C2237D0AA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2" y="0"/>
            <a:ext cx="60452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630685" y="6373736"/>
            <a:ext cx="2709017" cy="431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Gia đình bạn 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83709" y="376015"/>
            <a:ext cx="5725682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Tranh 1: An bóp vai cho bà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0832" y="1203535"/>
            <a:ext cx="572568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Tranh 2: An cùng bố chăm sóc vườn rau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2282" y="2459766"/>
            <a:ext cx="572568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Tranh 3: Bố dạy anh em An gấp quần áo.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99375" y="3698906"/>
            <a:ext cx="572568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Tranh 4: Mẹ mua đồ dùng học tập cho em của An.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058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843" y="376015"/>
            <a:ext cx="11485548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Qua hành động, việc làm của gia đình bạn An và gia đình bạn Hà, em hãy nêu cảm nghĩ của em về những hành động, việc làm đó.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18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46036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Hãy kể một số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quan tâm, chia sẻ, chăm sóc, yêu thương nhau giữa các thành viên trong gia đình em.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9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9531" y="391682"/>
            <a:ext cx="9512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sẻ, quan tâm, chăm sóc, yêu thương nhau trong gia đình đem lại điều gì?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1167" y="1697762"/>
            <a:ext cx="97179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Sự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 lại niềm vui, niềm hạnh phúc, sự gắn kết giữa các thế hệ trong gia đình.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5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3306" y="897309"/>
            <a:ext cx="10759156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        Mỗi gia đình có một hoặc nhiều thế hệ cùng chung sống.</a:t>
            </a:r>
          </a:p>
          <a:p>
            <a:r>
              <a:rPr lang="vi-VN" sz="3200" dirty="0" smtClean="0">
                <a:latin typeface="+mj-lt"/>
              </a:rPr>
              <a:t>Những người trong gia đình cần chia sẻ, quan tâm, chăm sóc, yêu thương nhau.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830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110" y="581114"/>
            <a:ext cx="1155391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758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a Đình Nhỏ Hạnh Phúc To - Ruby Bảo 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264404"/>
            <a:ext cx="4897119" cy="69824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838" y="0"/>
            <a:ext cx="7122161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69243" y="2715383"/>
            <a:ext cx="6941712" cy="71361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2716759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</a:t>
            </a:r>
            <a:r>
              <a:rPr lang="vi-VN" sz="80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MÔN</a:t>
            </a:r>
            <a:r>
              <a:rPr lang="vi-VN" sz="80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vi-VN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0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000" b="1" dirty="0" smtClean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TNXH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4812" y="1538243"/>
            <a:ext cx="127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+mj-lt"/>
              </a:rPr>
              <a:t>6 CHỦ ĐỀ</a:t>
            </a:r>
            <a:endParaRPr lang="en-US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3126" y="3085032"/>
            <a:ext cx="123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21 BÀI</a:t>
            </a:r>
            <a:endParaRPr lang="en-US" sz="24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3216" y="4016523"/>
            <a:ext cx="1856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latin typeface="+mj-lt"/>
              </a:rPr>
              <a:t>2-3 TIẾT/ BÀI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3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4D4CCB9-E115-4267-A992-F7B74E3557E6}"/>
              </a:ext>
            </a:extLst>
          </p:cNvPr>
          <p:cNvSpPr txBox="1"/>
          <p:nvPr/>
        </p:nvSpPr>
        <p:spPr>
          <a:xfrm>
            <a:off x="2327564" y="190005"/>
            <a:ext cx="710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r>
              <a:rPr lang="en-US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CD28A40-A708-49BC-8F76-186A051005ED}"/>
              </a:ext>
            </a:extLst>
          </p:cNvPr>
          <p:cNvSpPr/>
          <p:nvPr/>
        </p:nvSpPr>
        <p:spPr>
          <a:xfrm>
            <a:off x="662108" y="1554890"/>
            <a:ext cx="10982960" cy="3301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just">
              <a:buFontTx/>
              <a:buChar char="-"/>
            </a:pP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4800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48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Tuyên</a:t>
            </a:r>
            <a:r>
              <a:rPr lang="en-US" sz="48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lang="en-US" sz="48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8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0" i="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lang="vi-VN" sz="4800" b="0" i="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vi-VN" sz="4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hiểu về công việc, nghề nghiệp của các thành viên trong gia đình.</a:t>
            </a:r>
            <a:r>
              <a:rPr lang="en-US" sz="4800" b="0" i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7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5861148" y="259276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EBB7B3F-AFBE-4001-A492-72E9F92BA15F}"/>
              </a:ext>
            </a:extLst>
          </p:cNvPr>
          <p:cNvSpPr txBox="1"/>
          <p:nvPr/>
        </p:nvSpPr>
        <p:spPr>
          <a:xfrm>
            <a:off x="0" y="310279"/>
            <a:ext cx="12192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KHỞI ĐỘNG</a:t>
            </a:r>
          </a:p>
          <a:p>
            <a:r>
              <a:rPr lang="en-US" sz="4400" dirty="0">
                <a:solidFill>
                  <a:srgbClr val="FF0000"/>
                </a:solidFill>
              </a:rPr>
              <a:t>   </a:t>
            </a:r>
            <a:r>
              <a:rPr lang="vi-VN" sz="2800" dirty="0" smtClean="0">
                <a:latin typeface="+mj-lt"/>
              </a:rPr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82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8">
            <a:extLst>
              <a:ext uri="{FF2B5EF4-FFF2-40B4-BE49-F238E27FC236}">
                <a16:creationId xmlns=""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7838A7-DA96-44B8-880D-33E05483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211" y="170916"/>
            <a:ext cx="10690788" cy="752027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cho các bạn cùng biết, gia đình nhà bạn Hà có mấy thế hệ?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F21B7AE-99C9-4C8A-8889-AB132AE315A4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8026"/>
            <a:ext cx="12191999" cy="61999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684873" y="6303796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Gia </a:t>
            </a:r>
            <a:r>
              <a:rPr lang="vi-VN" dirty="0"/>
              <a:t>đình bạn Hà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236789" y="5496850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  Thế hệ thứ hai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48786" y="3147553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 Thế hệ thứ nhất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6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95CFFB-8B02-4DB7-B739-8F319607B6C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424"/>
            <a:ext cx="12192000" cy="60385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137941" y="6303796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Gia </a:t>
            </a:r>
            <a:r>
              <a:rPr lang="vi-VN" dirty="0"/>
              <a:t>đình bạn </a:t>
            </a:r>
            <a:r>
              <a:rPr lang="vi-VN" dirty="0" smtClean="0"/>
              <a:t>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54412" y="6302370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  Thế hệ thứ ba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24802" y="4497779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  Thế hệ thứ hai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44056" y="2821381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Thế hệ thứ nhất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95CFFB-8B02-4DB7-B739-8F319607B6CD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386"/>
            <a:ext cx="12192000" cy="603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137941" y="6263758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Gia </a:t>
            </a:r>
            <a:r>
              <a:rPr lang="vi-VN" dirty="0"/>
              <a:t>đình bạn </a:t>
            </a:r>
            <a:r>
              <a:rPr lang="vi-VN" dirty="0" smtClean="0"/>
              <a:t>An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24802" y="4457741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  Thế hệ thứ hai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44056" y="2781343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Thế hệ thứ nhất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577202" y="6285117"/>
            <a:ext cx="2187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vi-VN" dirty="0" smtClean="0"/>
              <a:t>      Thế hệ thứ ba</a:t>
            </a:r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377838A7-DA96-44B8-880D-33E05483473F}"/>
              </a:ext>
            </a:extLst>
          </p:cNvPr>
          <p:cNvSpPr txBox="1">
            <a:spLocks/>
          </p:cNvSpPr>
          <p:nvPr/>
        </p:nvSpPr>
        <p:spPr>
          <a:xfrm>
            <a:off x="692211" y="170916"/>
            <a:ext cx="10690788" cy="75202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cho các bạn cùng biết, gia đình nhà bạn An có mấy thế hệ?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7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ết quả hình ảnh cho ảnh chụp gia đình 4 thế h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89290"/>
            <a:ext cx="7964354" cy="55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975" y="89087"/>
            <a:ext cx="7964354" cy="8679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vi-VN" alt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</a:t>
            </a:r>
            <a:r>
              <a:rPr lang="vi-VN" alt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alt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thế hệ có </a:t>
            </a:r>
            <a:r>
              <a:rPr lang="vi-VN" altLang="en-US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cụ</a:t>
            </a:r>
            <a:r>
              <a:rPr lang="vi-VN" alt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bà</a:t>
            </a:r>
            <a:r>
              <a:rPr lang="vi-VN" alt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mẹ </a:t>
            </a:r>
            <a:r>
              <a:rPr lang="vi-VN" alt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alt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  <a:r>
              <a:rPr lang="vi-VN" altLang="en-US" sz="28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 chung     sống trong một nhà.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1936" y="60671"/>
            <a:ext cx="1041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</a:t>
            </a:r>
            <a:r>
              <a:rPr lang="vi-VN" sz="2800" b="1" dirty="0" smtClean="0">
                <a:latin typeface="+mj-lt"/>
              </a:rPr>
              <a:t>bốn</a:t>
            </a:r>
            <a:endParaRPr lang="en-US" sz="2800" b="1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23461" y="1777526"/>
            <a:ext cx="137587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23462" y="2956847"/>
            <a:ext cx="137587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9100" y="4153258"/>
            <a:ext cx="135023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 smtClean="0"/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49100" y="5230029"/>
            <a:ext cx="135023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9987044" y="2300746"/>
            <a:ext cx="45719" cy="6561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10032763" y="3480067"/>
            <a:ext cx="45719" cy="6731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9987044" y="4676478"/>
            <a:ext cx="45719" cy="5535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323461" y="786212"/>
            <a:ext cx="137587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Kỵ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0032763" y="1309432"/>
            <a:ext cx="45719" cy="3997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80746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BÀI </a:t>
            </a:r>
            <a:r>
              <a:rPr lang="en-US" b="1" dirty="0">
                <a:solidFill>
                  <a:srgbClr val="FF0000"/>
                </a:solidFill>
              </a:rPr>
              <a:t>1: CÁC THẾ HỆ TRONG GIA ĐÌNH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Tiết 2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5300" dirty="0">
                <a:solidFill>
                  <a:srgbClr val="0070C0"/>
                </a:solidFill>
              </a:rPr>
              <a:t/>
            </a:r>
            <a:br>
              <a:rPr lang="en-US" sz="53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96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755" y="888763"/>
            <a:ext cx="1070788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+mj-lt"/>
              </a:rPr>
              <a:t>Sau bài học, các em biết</a:t>
            </a:r>
            <a:r>
              <a:rPr lang="vi-VN" sz="3200" dirty="0">
                <a:latin typeface="+mj-lt"/>
              </a:rPr>
              <a:t>:</a:t>
            </a:r>
            <a:endParaRPr lang="vi-VN" sz="3200" dirty="0" smtClean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- Sự cần thiết của việc chia sẻ, quan tâm, chăm sóc, yêu thương nhau giữa các thế hệ trong một gia đình.</a:t>
            </a:r>
            <a:endParaRPr lang="vi-VN" sz="3200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31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649</Words>
  <Application>Microsoft Office PowerPoint</Application>
  <PresentationFormat>Widescreen</PresentationFormat>
  <Paragraphs>62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SimSun</vt:lpstr>
      <vt:lpstr>Arial</vt:lpstr>
      <vt:lpstr>Arial-Rounded</vt:lpstr>
      <vt:lpstr>Calibri</vt:lpstr>
      <vt:lpstr>Calibri Light</vt:lpstr>
      <vt:lpstr>Times New Roman</vt:lpstr>
      <vt:lpstr>UTM Avo</vt:lpstr>
      <vt:lpstr>等线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Nhắc lại cho các bạn cùng biết, gia đình nhà bạn Hà có mấy thế hệ? </vt:lpstr>
      <vt:lpstr>PowerPoint Presentation</vt:lpstr>
      <vt:lpstr>PowerPoint Presentation</vt:lpstr>
      <vt:lpstr>BÀI 1: CÁC THẾ HỆ TRONG GIA ĐÌNH Tiết 2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Viettel Store</cp:lastModifiedBy>
  <cp:revision>79</cp:revision>
  <dcterms:created xsi:type="dcterms:W3CDTF">2021-05-27T09:39:36Z</dcterms:created>
  <dcterms:modified xsi:type="dcterms:W3CDTF">2022-09-02T02:33:38Z</dcterms:modified>
</cp:coreProperties>
</file>