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0"/>
  </p:notesMasterIdLst>
  <p:sldIdLst>
    <p:sldId id="449" r:id="rId2"/>
    <p:sldId id="331" r:id="rId3"/>
    <p:sldId id="432" r:id="rId4"/>
    <p:sldId id="433" r:id="rId5"/>
    <p:sldId id="441" r:id="rId6"/>
    <p:sldId id="435" r:id="rId7"/>
    <p:sldId id="436" r:id="rId8"/>
    <p:sldId id="437" r:id="rId9"/>
    <p:sldId id="438" r:id="rId10"/>
    <p:sldId id="439" r:id="rId11"/>
    <p:sldId id="418" r:id="rId12"/>
    <p:sldId id="424" r:id="rId13"/>
    <p:sldId id="420" r:id="rId14"/>
    <p:sldId id="279" r:id="rId15"/>
    <p:sldId id="280" r:id="rId16"/>
    <p:sldId id="430" r:id="rId17"/>
    <p:sldId id="431" r:id="rId18"/>
    <p:sldId id="31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182" autoAdjust="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hịnh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xong</a:t>
            </a:r>
            <a:endParaRPr dirty="0"/>
          </a:p>
        </p:txBody>
      </p:sp>
      <p:sp>
        <p:nvSpPr>
          <p:cNvPr id="1852" name="Google Shape;185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0" name="Google Shape;18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2" name="Google Shape;189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2" name="Google Shape;190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2" name="Google Shape;191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2" name="Google Shape;192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8" name="Google Shape;193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F49346-F158-45CD-A60D-6659A3C6840B}"/>
              </a:ext>
            </a:extLst>
          </p:cNvPr>
          <p:cNvSpPr/>
          <p:nvPr userDrawn="1"/>
        </p:nvSpPr>
        <p:spPr>
          <a:xfrm>
            <a:off x="11232081" y="124093"/>
            <a:ext cx="1280160" cy="147556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6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3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3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24E7311-100E-4519-9B09-90246DEA2069}"/>
              </a:ext>
            </a:extLst>
          </p:cNvPr>
          <p:cNvSpPr/>
          <p:nvPr userDrawn="1"/>
        </p:nvSpPr>
        <p:spPr>
          <a:xfrm>
            <a:off x="11232081" y="124093"/>
            <a:ext cx="1280160" cy="147556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818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1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31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1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64FD9F6-BBB6-4829-8B6E-6C2C1135BC2E}"/>
              </a:ext>
            </a:extLst>
          </p:cNvPr>
          <p:cNvSpPr/>
          <p:nvPr userDrawn="1"/>
        </p:nvSpPr>
        <p:spPr>
          <a:xfrm>
            <a:off x="10690066" y="122259"/>
            <a:ext cx="1280160" cy="147556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4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21BA7E-27E7-4B31-BBC5-995E2244E70A}"/>
              </a:ext>
            </a:extLst>
          </p:cNvPr>
          <p:cNvSpPr/>
          <p:nvPr userDrawn="1"/>
        </p:nvSpPr>
        <p:spPr>
          <a:xfrm>
            <a:off x="11232081" y="124093"/>
            <a:ext cx="1280160" cy="147556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5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7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0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6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8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1" r:id="rId6"/>
    <p:sldLayoutId id="2147483703" r:id="rId7"/>
    <p:sldLayoutId id="2147483704" r:id="rId8"/>
    <p:sldLayoutId id="2147483705" r:id="rId9"/>
    <p:sldLayoutId id="2147483707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3.png"/><Relationship Id="rId1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29.png"/><Relationship Id="rId5" Type="http://schemas.openxmlformats.org/officeDocument/2006/relationships/image" Target="../media/image18.pn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Relationship Id="rId1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2.png"/><Relationship Id="rId18" Type="http://schemas.openxmlformats.org/officeDocument/2006/relationships/image" Target="../media/image23.png"/><Relationship Id="rId26" Type="http://schemas.openxmlformats.org/officeDocument/2006/relationships/image" Target="../media/image29.png"/><Relationship Id="rId3" Type="http://schemas.openxmlformats.org/officeDocument/2006/relationships/image" Target="../media/image12.png"/><Relationship Id="rId21" Type="http://schemas.openxmlformats.org/officeDocument/2006/relationships/image" Target="../media/image25.png"/><Relationship Id="rId7" Type="http://schemas.openxmlformats.org/officeDocument/2006/relationships/image" Target="../media/image14.png"/><Relationship Id="rId12" Type="http://schemas.openxmlformats.org/officeDocument/2006/relationships/image" Target="../media/image21.png"/><Relationship Id="rId17" Type="http://schemas.openxmlformats.org/officeDocument/2006/relationships/slide" Target="slide7.xml"/><Relationship Id="rId25" Type="http://schemas.microsoft.com/office/2007/relationships/hdphoto" Target="../media/hdphoto2.wdp"/><Relationship Id="rId2" Type="http://schemas.openxmlformats.org/officeDocument/2006/relationships/notesSlide" Target="../notesSlides/notesSlide3.xml"/><Relationship Id="rId16" Type="http://schemas.openxmlformats.org/officeDocument/2006/relationships/slide" Target="slide15.xml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28.png"/><Relationship Id="rId5" Type="http://schemas.openxmlformats.org/officeDocument/2006/relationships/image" Target="../media/image20.png"/><Relationship Id="rId15" Type="http://schemas.openxmlformats.org/officeDocument/2006/relationships/slide" Target="slide14.xml"/><Relationship Id="rId23" Type="http://schemas.openxmlformats.org/officeDocument/2006/relationships/image" Target="../media/image27.png"/><Relationship Id="rId10" Type="http://schemas.openxmlformats.org/officeDocument/2006/relationships/image" Target="../media/image17.png"/><Relationship Id="rId19" Type="http://schemas.openxmlformats.org/officeDocument/2006/relationships/slide" Target="slide3.xml"/><Relationship Id="rId4" Type="http://schemas.openxmlformats.org/officeDocument/2006/relationships/image" Target="../media/image19.png"/><Relationship Id="rId9" Type="http://schemas.openxmlformats.org/officeDocument/2006/relationships/image" Target="../media/image16.png"/><Relationship Id="rId14" Type="http://schemas.openxmlformats.org/officeDocument/2006/relationships/slide" Target="slide4.xml"/><Relationship Id="rId22" Type="http://schemas.openxmlformats.org/officeDocument/2006/relationships/image" Target="../media/image26.png"/><Relationship Id="rId27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12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12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12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12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257532" y="1679859"/>
            <a:ext cx="7885492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2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12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 viết 1: Buổi trưa hè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81191" y="451"/>
            <a:ext cx="2563188" cy="58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53264" y="579571"/>
            <a:ext cx="990847" cy="461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5293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988EC4B-2D77-46FC-82CB-53C1E77A9C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>
          <a:xfrm>
            <a:off x="0" y="0"/>
            <a:ext cx="12148167" cy="6421821"/>
          </a:xfrm>
          <a:prstGeom prst="rect">
            <a:avLst/>
          </a:prstGeom>
        </p:spPr>
      </p:pic>
      <p:pic>
        <p:nvPicPr>
          <p:cNvPr id="1940" name="Google Shape;1940;p27"/>
          <p:cNvPicPr preferRelativeResize="0"/>
          <p:nvPr/>
        </p:nvPicPr>
        <p:blipFill rotWithShape="1">
          <a:blip r:embed="rId4">
            <a:alphaModFix/>
          </a:blip>
          <a:srcRect l="21144" t="47045" r="10957" b="-874"/>
          <a:stretch/>
        </p:blipFill>
        <p:spPr>
          <a:xfrm>
            <a:off x="1839120" y="2804271"/>
            <a:ext cx="9388856" cy="2662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1" name="Google Shape;1941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0" y="2850205"/>
            <a:ext cx="2983180" cy="318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" name="Google Shape;1945;p27"/>
          <p:cNvPicPr preferRelativeResize="0"/>
          <p:nvPr/>
        </p:nvPicPr>
        <p:blipFill rotWithShape="1">
          <a:blip r:embed="rId6">
            <a:alphaModFix/>
          </a:blip>
          <a:srcRect l="46683" b="16964"/>
          <a:stretch/>
        </p:blipFill>
        <p:spPr>
          <a:xfrm>
            <a:off x="7923578" y="4521054"/>
            <a:ext cx="1000390" cy="163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7" name="Google Shape;1947;p27"/>
          <p:cNvPicPr preferRelativeResize="0"/>
          <p:nvPr/>
        </p:nvPicPr>
        <p:blipFill rotWithShape="1">
          <a:blip r:embed="rId7"/>
          <a:srcRect l="23798" r="44807"/>
          <a:stretch/>
        </p:blipFill>
        <p:spPr>
          <a:xfrm>
            <a:off x="4334485" y="4100133"/>
            <a:ext cx="1157421" cy="304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8" name="Google Shape;1948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12049">
            <a:off x="2436730" y="4072743"/>
            <a:ext cx="1918361" cy="1918361"/>
          </a:xfrm>
          <a:prstGeom prst="rect">
            <a:avLst/>
          </a:prstGeom>
          <a:noFill/>
          <a:ln>
            <a:noFill/>
          </a:ln>
        </p:spPr>
      </p:pic>
      <p:sp>
        <p:nvSpPr>
          <p:cNvPr id="1949" name="Google Shape;1949;p27"/>
          <p:cNvSpPr/>
          <p:nvPr/>
        </p:nvSpPr>
        <p:spPr>
          <a:xfrm>
            <a:off x="3114675" y="156305"/>
            <a:ext cx="4836460" cy="2497012"/>
          </a:xfrm>
          <a:prstGeom prst="wedgeEllipseCallout">
            <a:avLst>
              <a:gd name="adj1" fmla="val 35344"/>
              <a:gd name="adj2" fmla="val 68036"/>
            </a:avLst>
          </a:prstGeom>
          <a:solidFill>
            <a:srgbClr val="002060"/>
          </a:solidFill>
          <a:ln w="127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Vậy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tất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cả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mọi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an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toàn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. Xin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ơn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chú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lính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cứu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hỏa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!</a:t>
            </a:r>
            <a:endParaRPr sz="2800" dirty="0">
              <a:solidFill>
                <a:schemeClr val="bg1"/>
              </a:solidFill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1950" name="Google Shape;1950;p27"/>
          <p:cNvPicPr preferRelativeResize="0"/>
          <p:nvPr/>
        </p:nvPicPr>
        <p:blipFill rotWithShape="1">
          <a:blip r:embed="rId9">
            <a:alphaModFix/>
          </a:blip>
          <a:srcRect l="30116" t="6588" r="30241" b="8594"/>
          <a:stretch/>
        </p:blipFill>
        <p:spPr>
          <a:xfrm flipH="1">
            <a:off x="5454650" y="5235867"/>
            <a:ext cx="571859" cy="132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2" name="Google Shape;1942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2671945" y="3887439"/>
            <a:ext cx="2390818" cy="221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577D04-C090-46C3-93CE-73FC7707A5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63464" y="4295319"/>
            <a:ext cx="1760519" cy="2277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31A609-3683-4FB9-AF95-2981E1C0FF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64301" y="4108233"/>
            <a:ext cx="1527269" cy="21771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66B22B-4FFE-429E-BF78-7BC5172CD4B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895" b="94079" l="3650" r="40511">
                        <a14:foregroundMark x1="21350" y1="11404" x2="21350" y2="11404"/>
                        <a14:foregroundMark x1="10584" y1="8114" x2="10584" y2="8114"/>
                        <a14:foregroundMark x1="37956" y1="24781" x2="37956" y2="24781"/>
                        <a14:foregroundMark x1="40693" y1="22368" x2="40693" y2="22368"/>
                        <a14:foregroundMark x1="3832" y1="64693" x2="3832" y2="64693"/>
                        <a14:foregroundMark x1="10949" y1="90351" x2="10949" y2="90351"/>
                        <a14:foregroundMark x1="24453" y1="91228" x2="24453" y2="91228"/>
                        <a14:foregroundMark x1="29927" y1="91886" x2="29927" y2="91886"/>
                        <a14:foregroundMark x1="22445" y1="94079" x2="22445" y2="94079"/>
                      </a14:backgroundRemoval>
                    </a14:imgEffect>
                  </a14:imgLayer>
                </a14:imgProps>
              </a:ext>
            </a:extLst>
          </a:blip>
          <a:srcRect r="57996"/>
          <a:stretch/>
        </p:blipFill>
        <p:spPr>
          <a:xfrm>
            <a:off x="8760823" y="4400961"/>
            <a:ext cx="1077446" cy="2134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395DA6-3284-4713-B58C-0B7F97A04844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0985"/>
          <a:stretch/>
        </p:blipFill>
        <p:spPr>
          <a:xfrm flipH="1">
            <a:off x="5695429" y="3900048"/>
            <a:ext cx="1236474" cy="2845471"/>
          </a:xfrm>
          <a:prstGeom prst="rect">
            <a:avLst/>
          </a:prstGeom>
        </p:spPr>
      </p:pic>
      <p:pic>
        <p:nvPicPr>
          <p:cNvPr id="1943" name="Google Shape;1943;p27"/>
          <p:cNvPicPr preferRelativeResize="0"/>
          <p:nvPr/>
        </p:nvPicPr>
        <p:blipFill rotWithShape="1">
          <a:blip r:embed="rId16">
            <a:alphaModFix/>
          </a:blip>
          <a:srcRect l="4166" t="15995" r="50000" b="15972"/>
          <a:stretch/>
        </p:blipFill>
        <p:spPr>
          <a:xfrm>
            <a:off x="6683094" y="5257313"/>
            <a:ext cx="807411" cy="1237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7F0EFA-ECEF-487E-A3BB-58568BC24AC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87909" y="5114048"/>
            <a:ext cx="900718" cy="13914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002DC4-EEC0-4DC7-993D-4EE039BBC4B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26930" y="5119806"/>
            <a:ext cx="1415617" cy="141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70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39" y="1451194"/>
            <a:ext cx="9694488" cy="474588"/>
          </a:xfrm>
          <a:prstGeom prst="rect">
            <a:avLst/>
          </a:prstGeom>
        </p:spPr>
      </p:pic>
      <p:sp>
        <p:nvSpPr>
          <p:cNvPr id="4" name="PA_矩形 5">
            <a:extLst>
              <a:ext uri="{FF2B5EF4-FFF2-40B4-BE49-F238E27FC236}">
                <a16:creationId xmlns:a16="http://schemas.microsoft.com/office/drawing/2014/main" id="{4928C1EE-54F2-439F-819F-3E2436294A8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72830" y="1349990"/>
            <a:ext cx="47635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dirty="0" err="1">
                <a:solidFill>
                  <a:srgbClr val="000000"/>
                </a:solidFill>
                <a:cs typeface="HP001 4 hang 1 ô ly" panose="020B0603050302020204" charset="0"/>
              </a:rPr>
              <a:t>Buổi</a:t>
            </a:r>
            <a:r>
              <a:rPr lang="en-US" sz="32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HP001 4 hang 1 ô ly" panose="020B0603050302020204" charset="0"/>
              </a:rPr>
              <a:t>trưa</a:t>
            </a:r>
            <a:r>
              <a:rPr lang="en-US" sz="32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HP001 4 hang 1 ô ly" panose="020B0603050302020204" charset="0"/>
              </a:rPr>
              <a:t>lim</a:t>
            </a:r>
            <a:r>
              <a:rPr lang="en-US" sz="3200" dirty="0">
                <a:solidFill>
                  <a:srgbClr val="000000"/>
                </a:solidFill>
                <a:cs typeface="HP001 4 hang 1 ô ly" panose="020B0603050302020204" charset="0"/>
              </a:rPr>
              <a:t> dim</a:t>
            </a:r>
          </a:p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Nghìn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 con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mắt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lá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3200" baseline="0" dirty="0" err="1">
                <a:solidFill>
                  <a:srgbClr val="000000"/>
                </a:solidFill>
                <a:cs typeface="HP001 4 hang 1 ô ly" panose="020B0603050302020204" charset="0"/>
              </a:rPr>
              <a:t>Bóng</a:t>
            </a:r>
            <a:r>
              <a:rPr lang="en-US" sz="32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HP001 4 hang 1 ô ly" panose="020B0603050302020204" charset="0"/>
              </a:rPr>
              <a:t>cũng</a:t>
            </a:r>
            <a:r>
              <a:rPr lang="en-US" sz="32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HP001 4 hang 1 ô ly" panose="020B0603050302020204" charset="0"/>
              </a:rPr>
              <a:t>nằm</a:t>
            </a:r>
            <a:r>
              <a:rPr lang="en-US" sz="32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HP001 4 hang 1 ô ly" panose="020B0603050302020204" charset="0"/>
              </a:rPr>
              <a:t>im</a:t>
            </a:r>
            <a:endParaRPr lang="en-US" sz="320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Trong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vườn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êm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 ả.</a:t>
            </a:r>
          </a:p>
          <a:p>
            <a:pPr lvl="0">
              <a:defRPr/>
            </a:pPr>
            <a:endParaRPr lang="en-US" sz="3200" baseline="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 lvl="0">
              <a:defRPr/>
            </a:pP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Bò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bò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nghỉ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3200" baseline="0" dirty="0">
                <a:solidFill>
                  <a:srgbClr val="000000"/>
                </a:solidFill>
                <a:cs typeface="HP001 4 hang 1 ô ly" panose="020B0603050302020204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HP001 4 hang 1 ô ly" panose="020B0603050302020204" charset="0"/>
              </a:rPr>
              <a:t>buổi</a:t>
            </a:r>
            <a:r>
              <a:rPr lang="en-US" sz="32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HP001 4 hang 1 ô ly" panose="020B0603050302020204" charset="0"/>
              </a:rPr>
              <a:t>cày</a:t>
            </a:r>
            <a:r>
              <a:rPr lang="en-US" sz="32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HP001 4 hang 1 ô ly" panose="020B0603050302020204" charset="0"/>
              </a:rPr>
              <a:t>mai</a:t>
            </a:r>
            <a:endParaRPr lang="en-US" sz="320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ngẫm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nghĩ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3200" baseline="0" dirty="0" err="1">
                <a:solidFill>
                  <a:srgbClr val="000000"/>
                </a:solidFill>
                <a:cs typeface="HP001 4 hang 1 ô ly" panose="020B0603050302020204" charset="0"/>
              </a:rPr>
              <a:t>Nhai</a:t>
            </a:r>
            <a:r>
              <a:rPr lang="en-US" sz="32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HP001 4 hang 1 ô ly" panose="020B0603050302020204" charset="0"/>
              </a:rPr>
              <a:t>mãi</a:t>
            </a:r>
            <a:r>
              <a:rPr lang="en-US" sz="3200" dirty="0">
                <a:solidFill>
                  <a:srgbClr val="000000"/>
                </a:solidFill>
                <a:cs typeface="HP001 4 hang 1 ô ly" panose="020B060305030202020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cs typeface="HP001 4 hang 1 ô ly" panose="020B0603050302020204" charset="0"/>
              </a:rPr>
              <a:t>nhai</a:t>
            </a:r>
            <a:r>
              <a:rPr lang="en-US" sz="32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HP001 4 hang 1 ô ly" panose="020B0603050302020204" charset="0"/>
              </a:rPr>
              <a:t>hoài</a:t>
            </a:r>
            <a:r>
              <a:rPr lang="en-US" sz="3200" dirty="0">
                <a:solidFill>
                  <a:srgbClr val="000000"/>
                </a:solidFill>
                <a:cs typeface="HP001 4 hang 1 ô ly" panose="020B0603050302020204" charset="0"/>
              </a:rPr>
              <a:t>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HP001 4 hang 1 ô ly" panose="020B0603050302020204" charset="0"/>
            </a:endParaRPr>
          </a:p>
        </p:txBody>
      </p:sp>
      <p:sp>
        <p:nvSpPr>
          <p:cNvPr id="6" name="PA_矩形 5">
            <a:extLst>
              <a:ext uri="{FF2B5EF4-FFF2-40B4-BE49-F238E27FC236}">
                <a16:creationId xmlns:a16="http://schemas.microsoft.com/office/drawing/2014/main" id="{1CA379A3-7BA1-457E-BE71-D38DF21C6F5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071776" y="1349990"/>
            <a:ext cx="47635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dirty="0" err="1">
                <a:solidFill>
                  <a:srgbClr val="000000"/>
                </a:solidFill>
                <a:cs typeface="HP001 4 hang 1 ô ly" panose="020B0603050302020204" charset="0"/>
              </a:rPr>
              <a:t>Hoa</a:t>
            </a:r>
            <a:r>
              <a:rPr lang="en-US" sz="32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HP001 4 hang 1 ô ly" panose="020B0603050302020204" charset="0"/>
              </a:rPr>
              <a:t>đại</a:t>
            </a:r>
            <a:r>
              <a:rPr lang="en-US" sz="32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HP001 4 hang 1 ô ly" panose="020B0603050302020204" charset="0"/>
              </a:rPr>
              <a:t>thơm</a:t>
            </a:r>
            <a:r>
              <a:rPr lang="en-US" sz="32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HP001 4 hang 1 ô ly" panose="020B0603050302020204" charset="0"/>
              </a:rPr>
              <a:t>hơn</a:t>
            </a:r>
            <a:endParaRPr lang="en-US" sz="320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Giữa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giờ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trưa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vắng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3200" baseline="0" dirty="0">
                <a:solidFill>
                  <a:srgbClr val="000000"/>
                </a:solidFill>
                <a:cs typeface="HP001 4 hang 1 ô ly" panose="020B0603050302020204" charset="0"/>
              </a:rPr>
              <a:t>Con</a:t>
            </a:r>
            <a:r>
              <a:rPr lang="en-US" sz="32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cs typeface="HP001 4 hang 1 ô ly" panose="020B0603050302020204" charset="0"/>
              </a:rPr>
              <a:t>bướm</a:t>
            </a:r>
            <a:r>
              <a:rPr lang="en-US" sz="3200">
                <a:solidFill>
                  <a:srgbClr val="000000"/>
                </a:solidFill>
                <a:cs typeface="HP001 4 hang 1 ô ly" panose="020B0603050302020204" charset="0"/>
              </a:rPr>
              <a:t> chập </a:t>
            </a:r>
            <a:r>
              <a:rPr lang="en-US" sz="3200" dirty="0" err="1">
                <a:solidFill>
                  <a:srgbClr val="000000"/>
                </a:solidFill>
                <a:cs typeface="HP001 4 hang 1 ô ly" panose="020B0603050302020204" charset="0"/>
              </a:rPr>
              <a:t>chờn</a:t>
            </a:r>
            <a:endParaRPr lang="en-US" sz="320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Vờn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đôi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cánh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nắng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P001 4 hang 1 ô ly" panose="020B060305030202020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HP001 4 hang 1 ô ly" panose="020B0603050302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81378" y="589493"/>
            <a:ext cx="2930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6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36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lang="en-US" sz="3600" b="1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866" y="3412094"/>
            <a:ext cx="7578530" cy="34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137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894" y="982266"/>
            <a:ext cx="523715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700">
                <a:solidFill>
                  <a:srgbClr val="000000"/>
                </a:solidFill>
                <a:cs typeface="HP001 4 hang 1 ô ly" panose="020B0603050302020204" charset="0"/>
              </a:rPr>
              <a:t>Buổi trưa lim dim</a:t>
            </a:r>
          </a:p>
          <a:p>
            <a:pPr lvl="0">
              <a:defRPr/>
            </a:pPr>
            <a:r>
              <a:rPr lang="en-US" sz="2700">
                <a:solidFill>
                  <a:srgbClr val="000000"/>
                </a:solidFill>
                <a:cs typeface="HP001 4 hang 1 ô ly" panose="020B0603050302020204" charset="0"/>
              </a:rPr>
              <a:t>Nghìn con mắt lá</a:t>
            </a:r>
          </a:p>
          <a:p>
            <a:pPr lvl="0">
              <a:defRPr/>
            </a:pPr>
            <a:r>
              <a:rPr lang="en-US" sz="2700">
                <a:solidFill>
                  <a:srgbClr val="000000"/>
                </a:solidFill>
                <a:cs typeface="HP001 4 hang 1 ô ly" panose="020B0603050302020204" charset="0"/>
              </a:rPr>
              <a:t>Bóng cũng nằm im</a:t>
            </a:r>
          </a:p>
          <a:p>
            <a:pPr lvl="0">
              <a:defRPr/>
            </a:pPr>
            <a:r>
              <a:rPr lang="en-US" sz="2700">
                <a:solidFill>
                  <a:srgbClr val="000000"/>
                </a:solidFill>
                <a:cs typeface="HP001 4 hang 1 ô ly" panose="020B0603050302020204" charset="0"/>
              </a:rPr>
              <a:t>Trong vườn êm ả.</a:t>
            </a:r>
          </a:p>
          <a:p>
            <a:pPr lvl="0">
              <a:defRPr/>
            </a:pPr>
            <a:endParaRPr lang="en-US" sz="2700">
              <a:solidFill>
                <a:srgbClr val="000000"/>
              </a:solidFill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2700">
                <a:solidFill>
                  <a:srgbClr val="000000"/>
                </a:solidFill>
                <a:cs typeface="HP001 4 hang 1 ô ly" panose="020B0603050302020204" charset="0"/>
              </a:rPr>
              <a:t>Bò ơi, bò nghỉ</a:t>
            </a:r>
          </a:p>
          <a:p>
            <a:pPr lvl="0">
              <a:defRPr/>
            </a:pPr>
            <a:r>
              <a:rPr lang="en-US" sz="2700">
                <a:solidFill>
                  <a:srgbClr val="000000"/>
                </a:solidFill>
                <a:cs typeface="HP001 4 hang 1 ô ly" panose="020B0603050302020204" charset="0"/>
              </a:rPr>
              <a:t>Sau buổi cày mai</a:t>
            </a:r>
          </a:p>
          <a:p>
            <a:pPr lvl="0">
              <a:defRPr/>
            </a:pPr>
            <a:r>
              <a:rPr lang="en-US" sz="2700">
                <a:solidFill>
                  <a:srgbClr val="000000"/>
                </a:solidFill>
                <a:cs typeface="HP001 4 hang 1 ô ly" panose="020B0603050302020204" charset="0"/>
              </a:rPr>
              <a:t>Có gì ngẫm nghĩ</a:t>
            </a:r>
          </a:p>
          <a:p>
            <a:pPr lvl="0">
              <a:defRPr/>
            </a:pPr>
            <a:r>
              <a:rPr lang="en-US" sz="2700">
                <a:solidFill>
                  <a:srgbClr val="000000"/>
                </a:solidFill>
                <a:cs typeface="HP001 4 hang 1 ô ly" panose="020B0603050302020204" charset="0"/>
              </a:rPr>
              <a:t>Nhai mãi, nhai hoài…</a:t>
            </a:r>
          </a:p>
          <a:p>
            <a:pPr lvl="0">
              <a:defRPr/>
            </a:pPr>
            <a:endParaRPr lang="en-US" sz="2700">
              <a:solidFill>
                <a:srgbClr val="000000"/>
              </a:solidFill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2700">
                <a:solidFill>
                  <a:srgbClr val="000000"/>
                </a:solidFill>
                <a:cs typeface="HP001 4 hang 1 ô ly" panose="020B0603050302020204" charset="0"/>
              </a:rPr>
              <a:t>Hoa đại thơm hơn</a:t>
            </a:r>
          </a:p>
          <a:p>
            <a:pPr lvl="0">
              <a:defRPr/>
            </a:pPr>
            <a:r>
              <a:rPr lang="en-US" sz="2700">
                <a:solidFill>
                  <a:srgbClr val="000000"/>
                </a:solidFill>
                <a:cs typeface="HP001 4 hang 1 ô ly" panose="020B0603050302020204" charset="0"/>
              </a:rPr>
              <a:t>Giữa giờ trưa vắng</a:t>
            </a:r>
          </a:p>
          <a:p>
            <a:pPr lvl="0">
              <a:defRPr/>
            </a:pPr>
            <a:r>
              <a:rPr lang="en-US" sz="2700">
                <a:solidFill>
                  <a:srgbClr val="000000"/>
                </a:solidFill>
                <a:cs typeface="HP001 4 hang 1 ô ly" panose="020B0603050302020204" charset="0"/>
              </a:rPr>
              <a:t>Con bướm chập chờn</a:t>
            </a:r>
          </a:p>
          <a:p>
            <a:pPr lvl="0">
              <a:defRPr/>
            </a:pPr>
            <a:r>
              <a:rPr lang="en-US" sz="2700">
                <a:solidFill>
                  <a:srgbClr val="000000"/>
                </a:solidFill>
                <a:cs typeface="HP001 4 hang 1 ô ly" panose="020B0603050302020204" charset="0"/>
              </a:rPr>
              <a:t>Vờn đôi cánh nắng.</a:t>
            </a:r>
            <a:endParaRPr lang="vi-VN" sz="2700">
              <a:solidFill>
                <a:srgbClr val="000000"/>
              </a:solidFill>
              <a:cs typeface="HP001 4 hang 1 ô ly" panose="020B06030503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508" y="458905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Buổi trưa hè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200DAC7-D4CE-4A42-9AAA-EB097B152121}"/>
              </a:ext>
            </a:extLst>
          </p:cNvPr>
          <p:cNvSpPr/>
          <p:nvPr/>
        </p:nvSpPr>
        <p:spPr>
          <a:xfrm>
            <a:off x="4562071" y="4137120"/>
            <a:ext cx="4504748" cy="53523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3.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Tên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bài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được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viết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ở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vị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trí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nào</a:t>
            </a:r>
            <a:r>
              <a:rPr lang="vi-VN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48B796C-A799-4FC9-BA99-305566B2B420}"/>
              </a:ext>
            </a:extLst>
          </p:cNvPr>
          <p:cNvSpPr/>
          <p:nvPr/>
        </p:nvSpPr>
        <p:spPr>
          <a:xfrm>
            <a:off x="4454709" y="2600529"/>
            <a:ext cx="7531314" cy="8881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2.</a:t>
            </a:r>
            <a:r>
              <a:rPr lang="en-US" altLang="zh-CN" sz="2000" b="1" kern="0">
                <a:solidFill>
                  <a:prstClr val="black"/>
                </a:solidFill>
                <a:ea typeface="华康海报体W12(P)" panose="040B0C00000000000000" pitchFamily="82" charset="-122"/>
                <a:cs typeface="Times New Roman" pitchFamily="18" charset="0"/>
              </a:rPr>
              <a:t> Bài </a:t>
            </a:r>
            <a:r>
              <a:rPr lang="vi-VN" altLang="zh-CN" sz="2000" b="1" kern="0">
                <a:solidFill>
                  <a:prstClr val="black"/>
                </a:solidFill>
                <a:ea typeface="华康海报体W12(P)" panose="040B0C00000000000000" pitchFamily="82" charset="-122"/>
                <a:cs typeface="Times New Roman" pitchFamily="18" charset="0"/>
              </a:rPr>
              <a:t>chính tả </a:t>
            </a:r>
            <a:r>
              <a:rPr lang="en-US" altLang="zh-CN" sz="2000" b="1" kern="0">
                <a:solidFill>
                  <a:prstClr val="black"/>
                </a:solidFill>
                <a:ea typeface="华康海报体W12(P)" panose="040B0C00000000000000" pitchFamily="82" charset="-122"/>
                <a:cs typeface="Times New Roman" pitchFamily="18" charset="0"/>
              </a:rPr>
              <a:t>có mấy dòng</a:t>
            </a:r>
            <a:r>
              <a:rPr lang="vi-VN" altLang="zh-CN" sz="2000" b="1" kern="0">
                <a:solidFill>
                  <a:prstClr val="black"/>
                </a:solidFill>
                <a:ea typeface="华康海报体W12(P)" panose="040B0C00000000000000" pitchFamily="82" charset="-122"/>
                <a:cs typeface="Times New Roman" pitchFamily="18" charset="0"/>
              </a:rPr>
              <a:t>?</a:t>
            </a:r>
            <a:r>
              <a:rPr lang="en-US" altLang="zh-CN" sz="2000" b="1" kern="0">
                <a:solidFill>
                  <a:prstClr val="black"/>
                </a:solidFill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Mỗi dòng có mấy ch</a:t>
            </a:r>
            <a:r>
              <a:rPr lang="vi-VN" altLang="zh-CN" sz="2000" b="1" kern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ữ ?</a:t>
            </a:r>
            <a:endParaRPr lang="vi-VN" altLang="zh-CN" sz="2000" b="1" kern="0" dirty="0">
              <a:solidFill>
                <a:prstClr val="black"/>
              </a:solidFill>
              <a:latin typeface="+mj-lt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043E901-61A9-451B-A950-F7BA5F103550}"/>
              </a:ext>
            </a:extLst>
          </p:cNvPr>
          <p:cNvSpPr/>
          <p:nvPr/>
        </p:nvSpPr>
        <p:spPr>
          <a:xfrm>
            <a:off x="4556151" y="5302831"/>
            <a:ext cx="4796553" cy="5529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4.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Chữ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đầu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dòng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viết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như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thế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nào</a:t>
            </a:r>
            <a:r>
              <a:rPr lang="vi-VN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200DAC7-D4CE-4A42-9AAA-EB097B152121}"/>
              </a:ext>
            </a:extLst>
          </p:cNvPr>
          <p:cNvSpPr/>
          <p:nvPr/>
        </p:nvSpPr>
        <p:spPr>
          <a:xfrm>
            <a:off x="4496960" y="673491"/>
            <a:ext cx="4402458" cy="53523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1. Bài thơ viết về điều gì ?</a:t>
            </a:r>
            <a:endParaRPr lang="vi-VN" altLang="zh-CN" sz="2000" b="1" kern="0" dirty="0">
              <a:solidFill>
                <a:prstClr val="black"/>
              </a:solidFill>
              <a:latin typeface="+mj-lt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234375" y="824933"/>
            <a:ext cx="0" cy="58593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7432" y="1254534"/>
            <a:ext cx="7828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/>
              <a:t>Bài thơ miêu tả một buổi trưa hè yên ả nhưng vẫn thấy hoạt động của muôn loài. Qua bài thơ, em thêm yêu buổi trưa hè, yêu thiên nhiên…</a:t>
            </a:r>
            <a:endParaRPr lang="vi-VN" sz="2400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7AB242FA-9B44-4D6F-961F-0A0B62E7DCB7}"/>
              </a:ext>
            </a:extLst>
          </p:cNvPr>
          <p:cNvSpPr txBox="1"/>
          <p:nvPr/>
        </p:nvSpPr>
        <p:spPr>
          <a:xfrm>
            <a:off x="4454709" y="3585072"/>
            <a:ext cx="6805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sz="2400">
                <a:cs typeface="Times New Roman" panose="02020603050405020304" pitchFamily="18" charset="0"/>
              </a:rPr>
              <a:t>- Bài thơ có 12 dòng. </a:t>
            </a:r>
            <a:r>
              <a:rPr lang="en-US" sz="2400">
                <a:latin typeface="+mj-lt"/>
                <a:cs typeface="Times New Roman" panose="02020603050405020304" pitchFamily="18" charset="0"/>
              </a:rPr>
              <a:t>Mỗi dòng có 4 chữ. 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9D5F9BC5-4172-4AD2-BE09-A40EA58C49B5}"/>
              </a:ext>
            </a:extLst>
          </p:cNvPr>
          <p:cNvSpPr txBox="1"/>
          <p:nvPr/>
        </p:nvSpPr>
        <p:spPr>
          <a:xfrm>
            <a:off x="4496960" y="6019735"/>
            <a:ext cx="633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>
                <a:latin typeface="+mj-lt"/>
                <a:cs typeface="Times New Roman" panose="02020603050405020304" pitchFamily="18" charset="0"/>
              </a:rPr>
              <a:t>- Viết hoa. Viết </a:t>
            </a:r>
            <a:r>
              <a:rPr lang="en-US" sz="2400">
                <a:cs typeface="Times New Roman" panose="02020603050405020304" pitchFamily="18" charset="0"/>
              </a:rPr>
              <a:t>cách lề vở khoảng 3 ô li.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6FC04B-7EDE-49C4-A4DC-3ECA2E5112CC}"/>
              </a:ext>
            </a:extLst>
          </p:cNvPr>
          <p:cNvSpPr txBox="1"/>
          <p:nvPr/>
        </p:nvSpPr>
        <p:spPr>
          <a:xfrm>
            <a:off x="4477910" y="4707267"/>
            <a:ext cx="6534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>
                <a:latin typeface="+mj-lt"/>
                <a:cs typeface="Times New Roman" panose="02020603050405020304" pitchFamily="18" charset="0"/>
              </a:rPr>
              <a:t>- Giữa trang vở, cách lề vở khoảng 4 ô li.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86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2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6B61A64-4D26-496A-A782-989B0AA7206E}"/>
              </a:ext>
            </a:extLst>
          </p:cNvPr>
          <p:cNvSpPr txBox="1"/>
          <p:nvPr/>
        </p:nvSpPr>
        <p:spPr>
          <a:xfrm>
            <a:off x="6643213" y="1586284"/>
            <a:ext cx="3113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200">
                <a:solidFill>
                  <a:schemeClr val="accent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lim dim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">
            <a:extLst>
              <a:ext uri="{FF2B5EF4-FFF2-40B4-BE49-F238E27FC236}">
                <a16:creationId xmlns:a16="http://schemas.microsoft.com/office/drawing/2014/main" id="{73A17A1D-24FF-4BE0-9E16-29A3631AEDD4}"/>
              </a:ext>
            </a:extLst>
          </p:cNvPr>
          <p:cNvSpPr/>
          <p:nvPr/>
        </p:nvSpPr>
        <p:spPr>
          <a:xfrm>
            <a:off x="6505805" y="579030"/>
            <a:ext cx="2663785" cy="7942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512156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华康海报体W12(P)" panose="040B0C00000000000000" pitchFamily="82" charset="-122"/>
                <a:cs typeface="Times New Roman" pitchFamily="18" charset="0"/>
              </a:rPr>
              <a:t>LUYỆN</a:t>
            </a:r>
            <a:r>
              <a:rPr kumimoji="0" lang="en-US" altLang="zh-CN" sz="2400" b="1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华康海报体W12(P)" panose="040B0C00000000000000" pitchFamily="82" charset="-122"/>
                <a:cs typeface="Times New Roman" pitchFamily="18" charset="0"/>
              </a:rPr>
              <a:t> TỪ KHÓ</a:t>
            </a:r>
            <a:endParaRPr kumimoji="0" lang="vi-VN" altLang="zh-C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0F841C-719C-40D2-9CCF-1F891715C5FC}"/>
              </a:ext>
            </a:extLst>
          </p:cNvPr>
          <p:cNvSpPr txBox="1"/>
          <p:nvPr/>
        </p:nvSpPr>
        <p:spPr>
          <a:xfrm>
            <a:off x="6643213" y="2236351"/>
            <a:ext cx="3500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>
                <a:solidFill>
                  <a:schemeClr val="accent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ngẫm nghĩ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003B88-2662-4842-A67F-149A1EE94F9E}"/>
              </a:ext>
            </a:extLst>
          </p:cNvPr>
          <p:cNvSpPr txBox="1"/>
          <p:nvPr/>
        </p:nvSpPr>
        <p:spPr>
          <a:xfrm>
            <a:off x="6668705" y="2865916"/>
            <a:ext cx="3088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accent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nhai hoài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6A89EC-932B-470E-AFF8-9E4AF5576588}"/>
              </a:ext>
            </a:extLst>
          </p:cNvPr>
          <p:cNvSpPr txBox="1"/>
          <p:nvPr/>
        </p:nvSpPr>
        <p:spPr>
          <a:xfrm>
            <a:off x="6668705" y="3540033"/>
            <a:ext cx="3088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>
                <a:solidFill>
                  <a:schemeClr val="accent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chập chờn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175E57-E339-4A1B-8ECB-50AFC56F75AB}"/>
              </a:ext>
            </a:extLst>
          </p:cNvPr>
          <p:cNvCxnSpPr/>
          <p:nvPr/>
        </p:nvCxnSpPr>
        <p:spPr>
          <a:xfrm>
            <a:off x="5873730" y="458906"/>
            <a:ext cx="0" cy="616225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40894" y="982266"/>
            <a:ext cx="523715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700">
                <a:solidFill>
                  <a:srgbClr val="000000"/>
                </a:solidFill>
                <a:cs typeface="HP001 4 hang 1 ô ly" panose="020B0603050302020204" charset="0"/>
              </a:rPr>
              <a:t>Buổi trưa lim dim</a:t>
            </a:r>
          </a:p>
          <a:p>
            <a:pPr lvl="0">
              <a:defRPr/>
            </a:pPr>
            <a:r>
              <a:rPr lang="en-US" sz="2700">
                <a:solidFill>
                  <a:srgbClr val="000000"/>
                </a:solidFill>
                <a:cs typeface="HP001 4 hang 1 ô ly" panose="020B0603050302020204" charset="0"/>
              </a:rPr>
              <a:t>Nghìn con mắt lá</a:t>
            </a:r>
          </a:p>
          <a:p>
            <a:pPr lvl="0">
              <a:defRPr/>
            </a:pPr>
            <a:r>
              <a:rPr lang="en-US" sz="2700">
                <a:solidFill>
                  <a:srgbClr val="000000"/>
                </a:solidFill>
                <a:cs typeface="HP001 4 hang 1 ô ly" panose="020B0603050302020204" charset="0"/>
              </a:rPr>
              <a:t>Bóng cũng nằm im</a:t>
            </a:r>
          </a:p>
          <a:p>
            <a:pPr lvl="0">
              <a:defRPr/>
            </a:pPr>
            <a:r>
              <a:rPr lang="en-US" sz="2700">
                <a:solidFill>
                  <a:srgbClr val="000000"/>
                </a:solidFill>
                <a:cs typeface="HP001 4 hang 1 ô ly" panose="020B0603050302020204" charset="0"/>
              </a:rPr>
              <a:t>Trong vườn êm ả.</a:t>
            </a:r>
          </a:p>
          <a:p>
            <a:pPr lvl="0">
              <a:defRPr/>
            </a:pPr>
            <a:endParaRPr lang="en-US" sz="2700">
              <a:solidFill>
                <a:srgbClr val="000000"/>
              </a:solidFill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2700">
                <a:solidFill>
                  <a:srgbClr val="000000"/>
                </a:solidFill>
                <a:cs typeface="HP001 4 hang 1 ô ly" panose="020B0603050302020204" charset="0"/>
              </a:rPr>
              <a:t>Bò ơi, bò nghỉ</a:t>
            </a:r>
          </a:p>
          <a:p>
            <a:pPr lvl="0">
              <a:defRPr/>
            </a:pPr>
            <a:r>
              <a:rPr lang="en-US" sz="2700">
                <a:solidFill>
                  <a:srgbClr val="000000"/>
                </a:solidFill>
                <a:cs typeface="HP001 4 hang 1 ô ly" panose="020B0603050302020204" charset="0"/>
              </a:rPr>
              <a:t>Sau buổi cày mai</a:t>
            </a:r>
          </a:p>
          <a:p>
            <a:pPr lvl="0">
              <a:defRPr/>
            </a:pPr>
            <a:r>
              <a:rPr lang="en-US" sz="2700">
                <a:solidFill>
                  <a:srgbClr val="000000"/>
                </a:solidFill>
                <a:cs typeface="HP001 4 hang 1 ô ly" panose="020B0603050302020204" charset="0"/>
              </a:rPr>
              <a:t>Có gì ngẫm nghĩ</a:t>
            </a:r>
          </a:p>
          <a:p>
            <a:pPr lvl="0">
              <a:defRPr/>
            </a:pPr>
            <a:r>
              <a:rPr lang="en-US" sz="2700">
                <a:solidFill>
                  <a:srgbClr val="000000"/>
                </a:solidFill>
                <a:cs typeface="HP001 4 hang 1 ô ly" panose="020B0603050302020204" charset="0"/>
              </a:rPr>
              <a:t>Nhai mãi, nhai hoài…</a:t>
            </a:r>
          </a:p>
          <a:p>
            <a:pPr lvl="0">
              <a:defRPr/>
            </a:pPr>
            <a:endParaRPr lang="en-US" sz="2700">
              <a:solidFill>
                <a:srgbClr val="000000"/>
              </a:solidFill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2700">
                <a:solidFill>
                  <a:srgbClr val="000000"/>
                </a:solidFill>
                <a:cs typeface="HP001 4 hang 1 ô ly" panose="020B0603050302020204" charset="0"/>
              </a:rPr>
              <a:t>Hoa đại thơm hơn</a:t>
            </a:r>
          </a:p>
          <a:p>
            <a:pPr lvl="0">
              <a:defRPr/>
            </a:pPr>
            <a:r>
              <a:rPr lang="en-US" sz="2700">
                <a:solidFill>
                  <a:srgbClr val="000000"/>
                </a:solidFill>
                <a:cs typeface="HP001 4 hang 1 ô ly" panose="020B0603050302020204" charset="0"/>
              </a:rPr>
              <a:t>Giữa giờ trưa vắng</a:t>
            </a:r>
          </a:p>
          <a:p>
            <a:pPr lvl="0">
              <a:defRPr/>
            </a:pPr>
            <a:r>
              <a:rPr lang="en-US" sz="2700">
                <a:solidFill>
                  <a:srgbClr val="000000"/>
                </a:solidFill>
                <a:cs typeface="HP001 4 hang 1 ô ly" panose="020B0603050302020204" charset="0"/>
              </a:rPr>
              <a:t>Con bướm chập chờn</a:t>
            </a:r>
          </a:p>
          <a:p>
            <a:pPr lvl="0">
              <a:defRPr/>
            </a:pPr>
            <a:r>
              <a:rPr lang="en-US" sz="2700">
                <a:solidFill>
                  <a:srgbClr val="000000"/>
                </a:solidFill>
                <a:cs typeface="HP001 4 hang 1 ô ly" panose="020B0603050302020204" charset="0"/>
              </a:rPr>
              <a:t>Vờn đôi cánh nắng.</a:t>
            </a:r>
            <a:endParaRPr lang="vi-VN" sz="2700">
              <a:solidFill>
                <a:srgbClr val="000000"/>
              </a:solidFill>
              <a:cs typeface="HP001 4 hang 1 ô ly" panose="020B060305030202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508" y="458905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Buổi trưa hè</a:t>
            </a:r>
            <a:endParaRPr lang="vi-VN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82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34">
            <a:extLst>
              <a:ext uri="{FF2B5EF4-FFF2-40B4-BE49-F238E27FC236}">
                <a16:creationId xmlns:a16="http://schemas.microsoft.com/office/drawing/2014/main" id="{620727F4-3998-4ED8-B57F-F51A65E71CE6}"/>
              </a:ext>
            </a:extLst>
          </p:cNvPr>
          <p:cNvSpPr/>
          <p:nvPr/>
        </p:nvSpPr>
        <p:spPr>
          <a:xfrm>
            <a:off x="3988151" y="1146844"/>
            <a:ext cx="4215697" cy="1462592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F7E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A2773-D796-4DD4-8950-1C6596F8B465}"/>
              </a:ext>
            </a:extLst>
          </p:cNvPr>
          <p:cNvSpPr txBox="1"/>
          <p:nvPr/>
        </p:nvSpPr>
        <p:spPr>
          <a:xfrm>
            <a:off x="4635277" y="1383403"/>
            <a:ext cx="32431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viết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1 tay giữ trang 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E4321C04-4102-4AF2-8B3F-444F8DDDA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037" y="418780"/>
            <a:ext cx="43957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ctr" defTabSz="5121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康海报体W12(P)" panose="040B0C00000000000000" pitchFamily="82" charset="-122"/>
                <a:cs typeface="Times New Roman" pitchFamily="18" charset="0"/>
              </a:rPr>
              <a:t>Lưu ý tư thế ngồi viết </a:t>
            </a:r>
            <a:endParaRPr kumimoji="0" lang="zh-CN" altLang="en-US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28775D-DEC4-4130-8E8D-A4A81868BA1B}"/>
              </a:ext>
            </a:extLst>
          </p:cNvPr>
          <p:cNvGrpSpPr/>
          <p:nvPr/>
        </p:nvGrpSpPr>
        <p:grpSpPr>
          <a:xfrm>
            <a:off x="3674771" y="3594122"/>
            <a:ext cx="3690453" cy="3294851"/>
            <a:chOff x="7271396" y="3464736"/>
            <a:chExt cx="4920604" cy="329485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1D6AB0F-CDF4-4427-839C-0EC40E416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1396" y="3464736"/>
              <a:ext cx="4920604" cy="3294851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DE10B49-3CBF-44E6-873C-67A8D41236D3}"/>
                </a:ext>
              </a:extLst>
            </p:cNvPr>
            <p:cNvSpPr/>
            <p:nvPr/>
          </p:nvSpPr>
          <p:spPr>
            <a:xfrm>
              <a:off x="9581606" y="4636715"/>
              <a:ext cx="627017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3E1B3B7-BA28-48CF-B470-DA35CF986E79}"/>
                </a:ext>
              </a:extLst>
            </p:cNvPr>
            <p:cNvSpPr/>
            <p:nvPr/>
          </p:nvSpPr>
          <p:spPr>
            <a:xfrm>
              <a:off x="7359588" y="5112162"/>
              <a:ext cx="428758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grpSp>
        <p:nvGrpSpPr>
          <p:cNvPr id="17" name="组合 40">
            <a:extLst>
              <a:ext uri="{FF2B5EF4-FFF2-40B4-BE49-F238E27FC236}">
                <a16:creationId xmlns:a16="http://schemas.microsoft.com/office/drawing/2014/main" id="{F1E476E0-F293-455B-BD02-D22D2B311D3D}"/>
              </a:ext>
            </a:extLst>
          </p:cNvPr>
          <p:cNvGrpSpPr/>
          <p:nvPr/>
        </p:nvGrpSpPr>
        <p:grpSpPr>
          <a:xfrm rot="21020369">
            <a:off x="143711" y="2279938"/>
            <a:ext cx="3875055" cy="2040231"/>
            <a:chOff x="2561601" y="3694377"/>
            <a:chExt cx="3629722" cy="884856"/>
          </a:xfrm>
        </p:grpSpPr>
        <p:sp>
          <p:nvSpPr>
            <p:cNvPr id="18" name="Freeform: Shape 35">
              <a:extLst>
                <a:ext uri="{FF2B5EF4-FFF2-40B4-BE49-F238E27FC236}">
                  <a16:creationId xmlns:a16="http://schemas.microsoft.com/office/drawing/2014/main" id="{781FDEDD-DF46-4879-B48F-0F864008D18B}"/>
                </a:ext>
              </a:extLst>
            </p:cNvPr>
            <p:cNvSpPr/>
            <p:nvPr/>
          </p:nvSpPr>
          <p:spPr>
            <a:xfrm rot="565617">
              <a:off x="2561601" y="3861346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B092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9" name="Rectangle 56">
              <a:extLst>
                <a:ext uri="{FF2B5EF4-FFF2-40B4-BE49-F238E27FC236}">
                  <a16:creationId xmlns:a16="http://schemas.microsoft.com/office/drawing/2014/main" id="{2549BAB5-648D-4642-84D8-005505E00446}"/>
                </a:ext>
              </a:extLst>
            </p:cNvPr>
            <p:cNvSpPr/>
            <p:nvPr/>
          </p:nvSpPr>
          <p:spPr>
            <a:xfrm rot="720999">
              <a:off x="4778057" y="3694377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ADD YOUR TITLE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D56A83C-C656-46FA-BE4B-297BC44219DB}"/>
              </a:ext>
            </a:extLst>
          </p:cNvPr>
          <p:cNvSpPr txBox="1"/>
          <p:nvPr/>
        </p:nvSpPr>
        <p:spPr>
          <a:xfrm>
            <a:off x="850249" y="2818297"/>
            <a:ext cx="3176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Thẳng lưng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Chân đặt thoải mái, đúng vị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trí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1" name="Freeform: Shape 33">
            <a:extLst>
              <a:ext uri="{FF2B5EF4-FFF2-40B4-BE49-F238E27FC236}">
                <a16:creationId xmlns:a16="http://schemas.microsoft.com/office/drawing/2014/main" id="{36B825CD-B689-4EEA-9AA9-E8AF981183C6}"/>
              </a:ext>
            </a:extLst>
          </p:cNvPr>
          <p:cNvSpPr/>
          <p:nvPr/>
        </p:nvSpPr>
        <p:spPr>
          <a:xfrm>
            <a:off x="7965185" y="2731475"/>
            <a:ext cx="3893141" cy="1593856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4AC33F-3DF3-47C5-B924-DFE4F9711D4D}"/>
              </a:ext>
            </a:extLst>
          </p:cNvPr>
          <p:cNvSpPr txBox="1"/>
          <p:nvPr/>
        </p:nvSpPr>
        <p:spPr>
          <a:xfrm>
            <a:off x="8690701" y="2835905"/>
            <a:ext cx="3176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vở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25 đến 30 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8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20" grpId="0"/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udent Writing (#4) | Free SVG">
            <a:extLst>
              <a:ext uri="{FF2B5EF4-FFF2-40B4-BE49-F238E27FC236}">
                <a16:creationId xmlns:a16="http://schemas.microsoft.com/office/drawing/2014/main" id="{25DE012F-5D89-4D77-BBDD-AFBE1DD65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461" y="2010222"/>
            <a:ext cx="3677077" cy="490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EE2CC9-EEED-4887-A9DC-16EED9DE9AB0}"/>
              </a:ext>
            </a:extLst>
          </p:cNvPr>
          <p:cNvSpPr txBox="1"/>
          <p:nvPr/>
        </p:nvSpPr>
        <p:spPr>
          <a:xfrm>
            <a:off x="949771" y="231891"/>
            <a:ext cx="10292458" cy="21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</a:t>
            </a:r>
            <a:r>
              <a:rPr kumimoji="0" lang="vi-VN" sz="4800" b="1" i="0" u="none" strike="noStrike" kern="0" cap="all" spc="0" normalizeH="0" baseline="0" noProof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 </a:t>
            </a:r>
            <a:endParaRPr kumimoji="0" lang="en-US" sz="4800" b="1" i="0" u="none" strike="noStrike" kern="0" cap="all" spc="0" normalizeH="0" baseline="0" noProof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all" spc="0" normalizeH="0" baseline="0" noProof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 vở</a:t>
            </a:r>
            <a:r>
              <a:rPr kumimoji="0" lang="en-US" sz="4800" b="1" i="0" u="none" strike="noStrike" kern="0" cap="all" spc="0" normalizeH="0" baseline="0" noProof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LUYỆN VIẾT</a:t>
            </a:r>
            <a:endParaRPr kumimoji="0" lang="en-US" sz="4800" b="1" i="0" u="none" strike="noStrike" kern="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389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702" y="557799"/>
            <a:ext cx="7415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cs typeface="Times New Roman" pitchFamily="18" charset="0"/>
              </a:rPr>
              <a:t>2.Tìm </a:t>
            </a:r>
            <a:r>
              <a:rPr lang="en-US" sz="3200" b="1" dirty="0" err="1">
                <a:solidFill>
                  <a:srgbClr val="0070C0"/>
                </a:solidFill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Times New Roman" pitchFamily="18" charset="0"/>
              </a:rPr>
              <a:t>thanh</a:t>
            </a:r>
            <a:r>
              <a:rPr lang="en-US" sz="32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Times New Roman" pitchFamily="18" charset="0"/>
              </a:rPr>
              <a:t>phù</a:t>
            </a:r>
            <a:r>
              <a:rPr lang="en-US" sz="32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0070C0"/>
                </a:solidFill>
                <a:cs typeface="Times New Roman" pitchFamily="18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D913E2-A0B4-4F33-AF90-42DF93A420F7}"/>
              </a:ext>
            </a:extLst>
          </p:cNvPr>
          <p:cNvSpPr txBox="1"/>
          <p:nvPr/>
        </p:nvSpPr>
        <p:spPr>
          <a:xfrm>
            <a:off x="519585" y="1663241"/>
            <a:ext cx="650470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>
                <a:solidFill>
                  <a:srgbClr val="000000"/>
                </a:solidFill>
                <a:effectLst/>
              </a:rPr>
              <a:t>Mùa gì  dịu nắng</a:t>
            </a:r>
          </a:p>
          <a:p>
            <a:r>
              <a:rPr lang="vi-VN" sz="3200" b="0" i="0">
                <a:solidFill>
                  <a:srgbClr val="000000"/>
                </a:solidFill>
                <a:effectLst/>
              </a:rPr>
              <a:t>Mây nhẹ nhàng bay</a:t>
            </a:r>
          </a:p>
          <a:p>
            <a:r>
              <a:rPr lang="vi-VN" sz="3200" b="0" i="0">
                <a:solidFill>
                  <a:srgbClr val="000000"/>
                </a:solidFill>
                <a:effectLst/>
              </a:rPr>
              <a:t>Gió khẽ  rung cây</a:t>
            </a:r>
          </a:p>
          <a:p>
            <a:r>
              <a:rPr lang="vi-VN" sz="3200" b="0" i="0">
                <a:solidFill>
                  <a:srgbClr val="000000"/>
                </a:solidFill>
                <a:effectLst/>
              </a:rPr>
              <a:t>Lá vàng  rơi rụng?</a:t>
            </a:r>
            <a:endParaRPr lang="vi-VN" sz="32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539F49-A339-49A4-9BF5-37B83DF89A58}"/>
              </a:ext>
            </a:extLst>
          </p:cNvPr>
          <p:cNvSpPr txBox="1"/>
          <p:nvPr/>
        </p:nvSpPr>
        <p:spPr>
          <a:xfrm>
            <a:off x="929393" y="1140021"/>
            <a:ext cx="3781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213054"/>
                </a:solidFill>
                <a:cs typeface="Times New Roman" pitchFamily="18" charset="0"/>
              </a:rPr>
              <a:t>a) </a:t>
            </a:r>
            <a:r>
              <a:rPr lang="en-US" sz="3200" b="1" dirty="0" err="1">
                <a:solidFill>
                  <a:srgbClr val="213054"/>
                </a:solidFill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r, d </a:t>
            </a:r>
            <a:r>
              <a:rPr lang="en-US" sz="3200" b="1" dirty="0">
                <a:solidFill>
                  <a:srgbClr val="213054"/>
                </a:solidFill>
                <a:cs typeface="Times New Roman" pitchFamily="18" charset="0"/>
              </a:rPr>
              <a:t>hay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gi</a:t>
            </a:r>
            <a:r>
              <a:rPr lang="en-US" sz="3200" b="1" dirty="0">
                <a:solidFill>
                  <a:srgbClr val="213054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BE1B34-930F-4858-A9BC-51F17981A607}"/>
              </a:ext>
            </a:extLst>
          </p:cNvPr>
          <p:cNvSpPr txBox="1"/>
          <p:nvPr/>
        </p:nvSpPr>
        <p:spPr>
          <a:xfrm>
            <a:off x="656513" y="3844374"/>
            <a:ext cx="4939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213054"/>
                </a:solidFill>
                <a:cs typeface="Times New Roman" pitchFamily="18" charset="0"/>
              </a:rPr>
              <a:t>b)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213054"/>
                </a:solidFill>
                <a:cs typeface="Times New Roman" pitchFamily="18" charset="0"/>
              </a:rPr>
              <a:t>hay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ngã</a:t>
            </a:r>
            <a:r>
              <a:rPr lang="en-US" sz="3200" b="1" dirty="0">
                <a:solidFill>
                  <a:srgbClr val="213054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0849" y="4655220"/>
            <a:ext cx="66434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000000"/>
                </a:solidFill>
              </a:rPr>
              <a:t>Gió</a:t>
            </a:r>
            <a:r>
              <a:rPr lang="vi-VN" sz="3200" b="1">
                <a:solidFill>
                  <a:srgbClr val="000000"/>
                </a:solidFill>
              </a:rPr>
              <a:t> </a:t>
            </a:r>
            <a:r>
              <a:rPr lang="vi-VN" sz="3200" b="1">
                <a:solidFill>
                  <a:srgbClr val="00B050"/>
                </a:solidFill>
              </a:rPr>
              <a:t>ơ</a:t>
            </a:r>
            <a:r>
              <a:rPr lang="vi-VN" sz="3200">
                <a:solidFill>
                  <a:srgbClr val="000000"/>
                </a:solidFill>
              </a:rPr>
              <a:t> rất xa, rất rất xa</a:t>
            </a:r>
          </a:p>
          <a:p>
            <a:r>
              <a:rPr lang="vi-VN" sz="3200">
                <a:solidFill>
                  <a:srgbClr val="000000"/>
                </a:solidFill>
              </a:rPr>
              <a:t>Gió thích chơi thân với mọi nhà</a:t>
            </a:r>
          </a:p>
          <a:p>
            <a:r>
              <a:rPr lang="vi-VN" sz="3200">
                <a:solidFill>
                  <a:srgbClr val="000000"/>
                </a:solidFill>
              </a:rPr>
              <a:t>Gió cù khe </a:t>
            </a:r>
            <a:r>
              <a:rPr lang="vi-VN" sz="3200" b="1">
                <a:solidFill>
                  <a:srgbClr val="00B050"/>
                </a:solidFill>
              </a:rPr>
              <a:t>kh</a:t>
            </a:r>
            <a:r>
              <a:rPr lang="vi-VN" sz="3200" b="1">
                <a:solidFill>
                  <a:srgbClr val="00B050"/>
                </a:solidFill>
                <a:cs typeface="Times New Roman" panose="02020603050405020304" pitchFamily="18" charset="0"/>
              </a:rPr>
              <a:t>e</a:t>
            </a:r>
            <a:r>
              <a:rPr lang="vi-VN" sz="3200">
                <a:solidFill>
                  <a:srgbClr val="00B050"/>
                </a:solidFill>
              </a:rPr>
              <a:t> </a:t>
            </a:r>
            <a:r>
              <a:rPr lang="vi-VN" sz="3200">
                <a:solidFill>
                  <a:srgbClr val="000000"/>
                </a:solidFill>
              </a:rPr>
              <a:t>anh mèo mướp </a:t>
            </a:r>
          </a:p>
          <a:p>
            <a:r>
              <a:rPr lang="vi-VN" sz="3200">
                <a:solidFill>
                  <a:srgbClr val="000000"/>
                </a:solidFill>
              </a:rPr>
              <a:t> </a:t>
            </a:r>
            <a:r>
              <a:rPr lang="vi-VN" sz="3200" b="1">
                <a:solidFill>
                  <a:srgbClr val="00B050"/>
                </a:solidFill>
                <a:cs typeface="Times New Roman" panose="02020603050405020304" pitchFamily="18" charset="0"/>
              </a:rPr>
              <a:t>Ru</a:t>
            </a:r>
            <a:r>
              <a:rPr lang="vi-VN" sz="320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r>
              <a:rPr lang="vi-VN" sz="3200">
                <a:solidFill>
                  <a:srgbClr val="000000"/>
                </a:solidFill>
              </a:rPr>
              <a:t>đàn ong mật đến thăm hoa.</a:t>
            </a: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FA4909-C550-4A41-875E-FDF5FF14C307}"/>
              </a:ext>
            </a:extLst>
          </p:cNvPr>
          <p:cNvSpPr/>
          <p:nvPr/>
        </p:nvSpPr>
        <p:spPr>
          <a:xfrm>
            <a:off x="2211717" y="1828800"/>
            <a:ext cx="235882" cy="315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FA4909-C550-4A41-875E-FDF5FF14C307}"/>
              </a:ext>
            </a:extLst>
          </p:cNvPr>
          <p:cNvSpPr/>
          <p:nvPr/>
        </p:nvSpPr>
        <p:spPr>
          <a:xfrm>
            <a:off x="627937" y="2710672"/>
            <a:ext cx="429338" cy="4271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FA4909-C550-4A41-875E-FDF5FF14C307}"/>
              </a:ext>
            </a:extLst>
          </p:cNvPr>
          <p:cNvSpPr/>
          <p:nvPr/>
        </p:nvSpPr>
        <p:spPr>
          <a:xfrm>
            <a:off x="2213037" y="2840333"/>
            <a:ext cx="272844" cy="29753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FA4909-C550-4A41-875E-FDF5FF14C307}"/>
              </a:ext>
            </a:extLst>
          </p:cNvPr>
          <p:cNvSpPr/>
          <p:nvPr/>
        </p:nvSpPr>
        <p:spPr>
          <a:xfrm>
            <a:off x="2328465" y="3340649"/>
            <a:ext cx="248326" cy="29753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92" y="1140021"/>
            <a:ext cx="5167708" cy="571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13399" y="4741007"/>
            <a:ext cx="34870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0B050"/>
                </a:solidFill>
              </a:rPr>
              <a:t>Ở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81105" y="5625535"/>
            <a:ext cx="907621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200">
                <a:solidFill>
                  <a:srgbClr val="00B050"/>
                </a:solidFill>
              </a:rPr>
              <a:t>kh</a:t>
            </a:r>
            <a:r>
              <a:rPr lang="vi-VN" sz="3200">
                <a:solidFill>
                  <a:srgbClr val="00B050"/>
                </a:solidFill>
                <a:cs typeface="Times New Roman" panose="02020603050405020304" pitchFamily="18" charset="0"/>
              </a:rPr>
              <a:t>ẽ</a:t>
            </a:r>
            <a:endParaRPr lang="vi-VN"/>
          </a:p>
        </p:txBody>
      </p:sp>
      <p:sp>
        <p:nvSpPr>
          <p:cNvPr id="19" name="Rectangle 18"/>
          <p:cNvSpPr/>
          <p:nvPr/>
        </p:nvSpPr>
        <p:spPr>
          <a:xfrm>
            <a:off x="464113" y="6113496"/>
            <a:ext cx="683200" cy="5847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3200">
                <a:solidFill>
                  <a:srgbClr val="00B050"/>
                </a:solidFill>
                <a:cs typeface="Times New Roman" panose="02020603050405020304" pitchFamily="18" charset="0"/>
              </a:rPr>
              <a:t>Rủ</a:t>
            </a:r>
            <a:endParaRPr lang="vi-VN" sz="3200"/>
          </a:p>
        </p:txBody>
      </p:sp>
    </p:spTree>
    <p:extLst>
      <p:ext uri="{BB962C8B-B14F-4D97-AF65-F5344CB8AC3E}">
        <p14:creationId xmlns:p14="http://schemas.microsoft.com/office/powerpoint/2010/main" val="309113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098" y="754649"/>
            <a:ext cx="9438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213054"/>
                </a:solidFill>
                <a:cs typeface="Times New Roman" pitchFamily="18" charset="0"/>
              </a:rPr>
              <a:t>3.Chọn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ngoặc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phù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ô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01074" y="7003370"/>
            <a:ext cx="3153770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i="1" kern="0" dirty="0" err="1">
                <a:solidFill>
                  <a:sysClr val="windowText" lastClr="000000"/>
                </a:solidFill>
                <a:cs typeface="Times New Roman" pitchFamily="18" charset="0"/>
              </a:rPr>
              <a:t>Fb</a:t>
            </a:r>
            <a:r>
              <a:rPr lang="en-US" sz="3200" i="1" kern="0" dirty="0">
                <a:solidFill>
                  <a:sysClr val="windowText" lastClr="000000"/>
                </a:solidFill>
                <a:cs typeface="Times New Roman" pitchFamily="18" charset="0"/>
              </a:rPr>
              <a:t>: </a:t>
            </a:r>
            <a:r>
              <a:rPr lang="en-US" sz="3200" i="1" kern="0" dirty="0" err="1">
                <a:solidFill>
                  <a:sysClr val="windowText" lastClr="000000"/>
                </a:solidFill>
                <a:cs typeface="Times New Roman" pitchFamily="18" charset="0"/>
              </a:rPr>
              <a:t>Đinh</a:t>
            </a:r>
            <a:r>
              <a:rPr lang="en-US" sz="3200" i="1" kern="0" dirty="0">
                <a:solidFill>
                  <a:sysClr val="windowText" lastClr="000000"/>
                </a:solidFill>
                <a:cs typeface="Times New Roman" pitchFamily="18" charset="0"/>
              </a:rPr>
              <a:t> </a:t>
            </a:r>
            <a:r>
              <a:rPr lang="en-US" sz="3200" i="1" kern="0" dirty="0" err="1">
                <a:solidFill>
                  <a:sysClr val="windowText" lastClr="000000"/>
                </a:solidFill>
                <a:cs typeface="Times New Roman" pitchFamily="18" charset="0"/>
              </a:rPr>
              <a:t>Phương</a:t>
            </a:r>
            <a:r>
              <a:rPr lang="en-US" sz="3200" i="1" kern="0" dirty="0">
                <a:solidFill>
                  <a:sysClr val="windowText" lastClr="000000"/>
                </a:solidFill>
                <a:cs typeface="Times New Roman" pitchFamily="18" charset="0"/>
              </a:rPr>
              <a:t>. </a:t>
            </a:r>
            <a:r>
              <a:rPr lang="en-US" sz="3200" i="1" kern="0" dirty="0" err="1">
                <a:solidFill>
                  <a:sysClr val="windowText" lastClr="000000"/>
                </a:solidFill>
                <a:cs typeface="Times New Roman" pitchFamily="18" charset="0"/>
              </a:rPr>
              <a:t>Zalo</a:t>
            </a:r>
            <a:r>
              <a:rPr lang="en-US" sz="3200" i="1" kern="0" dirty="0">
                <a:solidFill>
                  <a:sysClr val="windowText" lastClr="000000"/>
                </a:solidFill>
                <a:cs typeface="Times New Roman" pitchFamily="18" charset="0"/>
              </a:rPr>
              <a:t>: 00969009554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0444" y="1339424"/>
            <a:ext cx="2983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213054"/>
                </a:solidFill>
                <a:cs typeface="Times New Roman" pitchFamily="18" charset="0"/>
              </a:rPr>
              <a:t>a) (ra, da, </a:t>
            </a:r>
            <a:r>
              <a:rPr lang="en-US" sz="3200" b="1" dirty="0" err="1">
                <a:solidFill>
                  <a:srgbClr val="213054"/>
                </a:solidFill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213054"/>
                </a:solidFill>
                <a:cs typeface="Times New Roman" pitchFamily="18" charset="0"/>
              </a:rPr>
              <a:t>):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444" y="3860783"/>
            <a:ext cx="2276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213054"/>
                </a:solidFill>
                <a:cs typeface="Times New Roman" pitchFamily="18" charset="0"/>
              </a:rPr>
              <a:t>b) </a:t>
            </a:r>
            <a:r>
              <a:rPr lang="en-US" sz="3200" b="1" dirty="0">
                <a:cs typeface="Times New Roman" pitchFamily="18" charset="0"/>
              </a:rPr>
              <a:t>(</a:t>
            </a:r>
            <a:r>
              <a:rPr lang="en-US" sz="3200" b="1" dirty="0" err="1">
                <a:cs typeface="Times New Roman" pitchFamily="18" charset="0"/>
              </a:rPr>
              <a:t>vỏ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võ</a:t>
            </a:r>
            <a:r>
              <a:rPr lang="en-US" sz="3200" b="1" dirty="0">
                <a:cs typeface="Times New Roman" pitchFamily="18" charset="0"/>
              </a:rPr>
              <a:t>):</a:t>
            </a:r>
            <a:endParaRPr lang="en-US" sz="3200" b="1" dirty="0">
              <a:solidFill>
                <a:srgbClr val="213054"/>
              </a:solidFill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5FAF8-B8BB-4B8C-AAB5-8EE8D0EC972F}"/>
              </a:ext>
            </a:extLst>
          </p:cNvPr>
          <p:cNvSpPr txBox="1"/>
          <p:nvPr/>
        </p:nvSpPr>
        <p:spPr>
          <a:xfrm>
            <a:off x="540444" y="2363582"/>
            <a:ext cx="11248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 Gia đình</a:t>
            </a:r>
            <a:r>
              <a:rPr lang="en-US" sz="32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                 </a:t>
            </a:r>
            <a:r>
              <a:rPr lang="en-US" sz="3200" b="0" i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ra </a:t>
            </a:r>
            <a:r>
              <a:rPr lang="en-US" sz="3200" b="0" i="0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                </a:t>
            </a:r>
            <a:r>
              <a:rPr lang="en-US" sz="3200" b="0" i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 ra sức</a:t>
            </a:r>
            <a:r>
              <a:rPr lang="en-US" sz="32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              </a:t>
            </a:r>
            <a:r>
              <a:rPr lang="en-US" sz="3200" b="0" i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cặp</a:t>
            </a:r>
            <a:r>
              <a:rPr lang="en-US" sz="3200" b="0" i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da</a:t>
            </a:r>
            <a:endParaRPr 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931CC7-3CB0-4B99-8558-0B58ADF43A94}"/>
              </a:ext>
            </a:extLst>
          </p:cNvPr>
          <p:cNvSpPr txBox="1"/>
          <p:nvPr/>
        </p:nvSpPr>
        <p:spPr>
          <a:xfrm>
            <a:off x="540444" y="5160522"/>
            <a:ext cx="110372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Vỏ </a:t>
            </a:r>
            <a:r>
              <a:rPr lang="en-US" sz="32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cam                  </a:t>
            </a:r>
            <a:r>
              <a:rPr lang="en-US" sz="3200" b="0" i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múa</a:t>
            </a:r>
            <a:r>
              <a:rPr lang="en-US" sz="3200" b="0" i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võ</a:t>
            </a:r>
            <a:r>
              <a:rPr lang="en-US" sz="32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               </a:t>
            </a:r>
            <a:r>
              <a:rPr lang="en-US" sz="3200" b="0" i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vỏ </a:t>
            </a:r>
            <a:r>
              <a:rPr lang="en-US" sz="3200" b="0" i="0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trứng</a:t>
            </a:r>
            <a:r>
              <a:rPr lang="en-US" sz="32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          </a:t>
            </a:r>
            <a:r>
              <a:rPr lang="en-US" sz="3200" b="0" i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 võ sĩ</a:t>
            </a:r>
            <a:endParaRPr lang="en-US" sz="3200" b="0" i="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FA4909-C550-4A41-875E-FDF5FF14C307}"/>
              </a:ext>
            </a:extLst>
          </p:cNvPr>
          <p:cNvSpPr/>
          <p:nvPr/>
        </p:nvSpPr>
        <p:spPr>
          <a:xfrm>
            <a:off x="731777" y="2410661"/>
            <a:ext cx="689060" cy="490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FA4909-C550-4A41-875E-FDF5FF14C307}"/>
              </a:ext>
            </a:extLst>
          </p:cNvPr>
          <p:cNvSpPr/>
          <p:nvPr/>
        </p:nvSpPr>
        <p:spPr>
          <a:xfrm>
            <a:off x="4049408" y="2428061"/>
            <a:ext cx="689060" cy="490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FA4909-C550-4A41-875E-FDF5FF14C307}"/>
              </a:ext>
            </a:extLst>
          </p:cNvPr>
          <p:cNvSpPr/>
          <p:nvPr/>
        </p:nvSpPr>
        <p:spPr>
          <a:xfrm>
            <a:off x="7059894" y="2386365"/>
            <a:ext cx="689060" cy="490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FA4909-C550-4A41-875E-FDF5FF14C307}"/>
              </a:ext>
            </a:extLst>
          </p:cNvPr>
          <p:cNvSpPr/>
          <p:nvPr/>
        </p:nvSpPr>
        <p:spPr>
          <a:xfrm>
            <a:off x="10773765" y="2386365"/>
            <a:ext cx="689060" cy="490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FA4909-C550-4A41-875E-FDF5FF14C307}"/>
              </a:ext>
            </a:extLst>
          </p:cNvPr>
          <p:cNvSpPr/>
          <p:nvPr/>
        </p:nvSpPr>
        <p:spPr>
          <a:xfrm>
            <a:off x="490539" y="5254681"/>
            <a:ext cx="689060" cy="490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FA4909-C550-4A41-875E-FDF5FF14C307}"/>
              </a:ext>
            </a:extLst>
          </p:cNvPr>
          <p:cNvSpPr/>
          <p:nvPr/>
        </p:nvSpPr>
        <p:spPr>
          <a:xfrm>
            <a:off x="4879402" y="5167694"/>
            <a:ext cx="689060" cy="490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FA4909-C550-4A41-875E-FDF5FF14C307}"/>
              </a:ext>
            </a:extLst>
          </p:cNvPr>
          <p:cNvSpPr/>
          <p:nvPr/>
        </p:nvSpPr>
        <p:spPr>
          <a:xfrm>
            <a:off x="6961420" y="5190660"/>
            <a:ext cx="689060" cy="490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FA4909-C550-4A41-875E-FDF5FF14C307}"/>
              </a:ext>
            </a:extLst>
          </p:cNvPr>
          <p:cNvSpPr/>
          <p:nvPr/>
        </p:nvSpPr>
        <p:spPr>
          <a:xfrm>
            <a:off x="9765581" y="5190660"/>
            <a:ext cx="689060" cy="490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1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9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36953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874E0E-4EA5-4539-AE63-531CEF716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15400" b="6796"/>
          <a:stretch/>
        </p:blipFill>
        <p:spPr>
          <a:xfrm>
            <a:off x="-356684" y="743744"/>
            <a:ext cx="3045763" cy="4793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CFF24D-FF15-4C68-80C2-120CDC9F7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-184838"/>
            <a:ext cx="7635240" cy="7271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71A913-3563-491C-A410-4A5C7B19CD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8691169" y="4404360"/>
            <a:ext cx="2610189" cy="2344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C1B58B-484A-4C3F-9600-FD803F0861FF}"/>
              </a:ext>
            </a:extLst>
          </p:cNvPr>
          <p:cNvSpPr txBox="1"/>
          <p:nvPr/>
        </p:nvSpPr>
        <p:spPr>
          <a:xfrm>
            <a:off x="3277508" y="3450881"/>
            <a:ext cx="54136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KHỞI ĐỘNG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83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5D087E-39DB-4E1F-959C-35ACCE52A1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>
          <a:xfrm>
            <a:off x="0" y="0"/>
            <a:ext cx="12148167" cy="6421821"/>
          </a:xfrm>
          <a:prstGeom prst="rect">
            <a:avLst/>
          </a:prstGeom>
        </p:spPr>
      </p:pic>
      <p:pic>
        <p:nvPicPr>
          <p:cNvPr id="1843" name="Google Shape;184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1020" y="-548640"/>
            <a:ext cx="7167972" cy="5159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4" name="Google Shape;1844;p20"/>
          <p:cNvPicPr preferRelativeResize="0"/>
          <p:nvPr/>
        </p:nvPicPr>
        <p:blipFill rotWithShape="1">
          <a:blip r:embed="rId5">
            <a:alphaModFix/>
          </a:blip>
          <a:srcRect l="30116" t="6588" r="30241" b="8594"/>
          <a:stretch/>
        </p:blipFill>
        <p:spPr>
          <a:xfrm>
            <a:off x="3850234" y="3154949"/>
            <a:ext cx="570249" cy="121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5" name="Google Shape;1845;p20"/>
          <p:cNvPicPr preferRelativeResize="0"/>
          <p:nvPr/>
        </p:nvPicPr>
        <p:blipFill rotWithShape="1">
          <a:blip r:embed="rId6">
            <a:alphaModFix/>
          </a:blip>
          <a:srcRect l="4166" t="15995" r="50000" b="15972"/>
          <a:stretch/>
        </p:blipFill>
        <p:spPr>
          <a:xfrm>
            <a:off x="7178169" y="3041197"/>
            <a:ext cx="831137" cy="121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6" name="Google Shape;1846;p20"/>
          <p:cNvPicPr preferRelativeResize="0"/>
          <p:nvPr/>
        </p:nvPicPr>
        <p:blipFill rotWithShape="1">
          <a:blip r:embed="rId7">
            <a:alphaModFix/>
          </a:blip>
          <a:srcRect l="46683" b="16964"/>
          <a:stretch/>
        </p:blipFill>
        <p:spPr>
          <a:xfrm>
            <a:off x="6096000" y="2850205"/>
            <a:ext cx="831138" cy="1294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7" name="Google Shape;1847;p20"/>
          <p:cNvPicPr preferRelativeResize="0"/>
          <p:nvPr/>
        </p:nvPicPr>
        <p:blipFill rotWithShape="1">
          <a:blip r:embed="rId8">
            <a:alphaModFix/>
          </a:blip>
          <a:srcRect l="21144" t="47045" r="10957" b="-874"/>
          <a:stretch/>
        </p:blipFill>
        <p:spPr>
          <a:xfrm>
            <a:off x="1938439" y="2850205"/>
            <a:ext cx="9388856" cy="2662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8" name="Google Shape;1848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0" y="2850205"/>
            <a:ext cx="2983180" cy="3188410"/>
          </a:xfrm>
          <a:prstGeom prst="rect">
            <a:avLst/>
          </a:prstGeom>
          <a:noFill/>
          <a:ln>
            <a:noFill/>
          </a:ln>
        </p:spPr>
      </p:pic>
      <p:sp>
        <p:nvSpPr>
          <p:cNvPr id="1849" name="Google Shape;1849;p20"/>
          <p:cNvSpPr/>
          <p:nvPr/>
        </p:nvSpPr>
        <p:spPr>
          <a:xfrm>
            <a:off x="-12774" y="132161"/>
            <a:ext cx="546758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00CC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LÍNH CỨU HỎA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EA03AC-4FE5-4DB2-93D6-2170E2E5CAF0}"/>
              </a:ext>
            </a:extLst>
          </p:cNvPr>
          <p:cNvSpPr txBox="1"/>
          <p:nvPr/>
        </p:nvSpPr>
        <p:spPr>
          <a:xfrm>
            <a:off x="1938438" y="5429227"/>
            <a:ext cx="1025356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hóa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thân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lính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cứu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hỏa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cứu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nhỏ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ctr"/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trả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đúng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cap="none" dirty="0" err="1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nhé</a:t>
            </a:r>
            <a:r>
              <a:rPr lang="en-US" sz="2400" cap="none" dirty="0">
                <a:solidFill>
                  <a:srgbClr val="7030A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!</a:t>
            </a:r>
            <a:endParaRPr lang="en-US" sz="2400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37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4703D922-A3AE-46EC-8680-59983218B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>
          <a:xfrm>
            <a:off x="0" y="0"/>
            <a:ext cx="12148167" cy="6421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D8B151-C0D0-4BC0-A628-AD2D01E48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487" y="4181520"/>
            <a:ext cx="1531050" cy="13625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FB7433-95CB-4F59-8AB7-C9B4BDA8D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9141" y="4323234"/>
            <a:ext cx="864829" cy="1070082"/>
          </a:xfrm>
          <a:prstGeom prst="rect">
            <a:avLst/>
          </a:prstGeom>
        </p:spPr>
      </p:pic>
      <p:pic>
        <p:nvPicPr>
          <p:cNvPr id="1854" name="Google Shape;1854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07547" y="-548640"/>
            <a:ext cx="7167972" cy="5159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5" name="Google Shape;1855;p21"/>
          <p:cNvPicPr preferRelativeResize="0"/>
          <p:nvPr/>
        </p:nvPicPr>
        <p:blipFill rotWithShape="1">
          <a:blip r:embed="rId7">
            <a:alphaModFix/>
          </a:blip>
          <a:srcRect l="30116" t="6588" r="30241" b="8594"/>
          <a:stretch/>
        </p:blipFill>
        <p:spPr>
          <a:xfrm>
            <a:off x="3850234" y="3154949"/>
            <a:ext cx="570249" cy="121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6" name="Google Shape;1856;p21"/>
          <p:cNvPicPr preferRelativeResize="0"/>
          <p:nvPr/>
        </p:nvPicPr>
        <p:blipFill rotWithShape="1">
          <a:blip r:embed="rId8">
            <a:alphaModFix/>
          </a:blip>
          <a:srcRect l="4166" t="15995" r="50000" b="15972"/>
          <a:stretch/>
        </p:blipFill>
        <p:spPr>
          <a:xfrm>
            <a:off x="7178169" y="3041197"/>
            <a:ext cx="831137" cy="121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7" name="Google Shape;1857;p21"/>
          <p:cNvPicPr preferRelativeResize="0"/>
          <p:nvPr/>
        </p:nvPicPr>
        <p:blipFill rotWithShape="1">
          <a:blip r:embed="rId9">
            <a:alphaModFix/>
          </a:blip>
          <a:srcRect l="46683" b="16964"/>
          <a:stretch/>
        </p:blipFill>
        <p:spPr>
          <a:xfrm>
            <a:off x="6096000" y="2850205"/>
            <a:ext cx="831138" cy="1294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8" name="Google Shape;1858;p21"/>
          <p:cNvPicPr preferRelativeResize="0"/>
          <p:nvPr/>
        </p:nvPicPr>
        <p:blipFill rotWithShape="1">
          <a:blip r:embed="rId10">
            <a:alphaModFix/>
          </a:blip>
          <a:srcRect l="21144" t="47045" r="10957" b="-874"/>
          <a:stretch/>
        </p:blipFill>
        <p:spPr>
          <a:xfrm>
            <a:off x="1817141" y="2920732"/>
            <a:ext cx="9388856" cy="2662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9" name="Google Shape;1859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0" y="2850205"/>
            <a:ext cx="2983180" cy="318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0" name="Google Shape;1860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4451163" y="3822069"/>
            <a:ext cx="2390818" cy="221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2" name="Google Shape;1862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7487980" y="4323234"/>
            <a:ext cx="1517039" cy="1407209"/>
          </a:xfrm>
          <a:prstGeom prst="rect">
            <a:avLst/>
          </a:prstGeom>
          <a:noFill/>
          <a:ln>
            <a:noFill/>
          </a:ln>
        </p:spPr>
      </p:pic>
      <p:sp>
        <p:nvSpPr>
          <p:cNvPr id="1864" name="Google Shape;1864;p21">
            <a:hlinkClick r:id="rId14" action="ppaction://hlinksldjump"/>
          </p:cNvPr>
          <p:cNvSpPr/>
          <p:nvPr/>
        </p:nvSpPr>
        <p:spPr>
          <a:xfrm>
            <a:off x="1068240" y="108566"/>
            <a:ext cx="521817" cy="487680"/>
          </a:xfrm>
          <a:prstGeom prst="ellipse">
            <a:avLst/>
          </a:prstGeom>
          <a:solidFill>
            <a:srgbClr val="7030A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.VnVogue" panose="020B7200000000000000" pitchFamily="34" charset="0"/>
                <a:ea typeface="Calibri"/>
                <a:cs typeface="Calibri"/>
                <a:sym typeface="Calibri"/>
              </a:rPr>
              <a:t>2</a:t>
            </a:r>
            <a:endParaRPr sz="24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sp>
        <p:nvSpPr>
          <p:cNvPr id="1868" name="Google Shape;1868;p21">
            <a:hlinkClick r:id="rId15" action="ppaction://hlinksldjump"/>
          </p:cNvPr>
          <p:cNvSpPr/>
          <p:nvPr/>
        </p:nvSpPr>
        <p:spPr>
          <a:xfrm>
            <a:off x="2085998" y="104192"/>
            <a:ext cx="521817" cy="487680"/>
          </a:xfrm>
          <a:prstGeom prst="ellipse">
            <a:avLst/>
          </a:prstGeom>
          <a:solidFill>
            <a:srgbClr val="7030A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.VnVogue" panose="020B7200000000000000" pitchFamily="34" charset="0"/>
                <a:ea typeface="Calibri"/>
                <a:cs typeface="Calibri"/>
                <a:sym typeface="Calibri"/>
              </a:rPr>
              <a:t>3</a:t>
            </a:r>
            <a:endParaRPr sz="24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pic>
        <p:nvPicPr>
          <p:cNvPr id="1869" name="Google Shape;1869;p21"/>
          <p:cNvPicPr preferRelativeResize="0"/>
          <p:nvPr/>
        </p:nvPicPr>
        <p:blipFill rotWithShape="1">
          <a:blip r:embed="rId7">
            <a:alphaModFix/>
          </a:blip>
          <a:srcRect l="30116" t="6588" r="30241" b="8594"/>
          <a:stretch/>
        </p:blipFill>
        <p:spPr>
          <a:xfrm flipH="1">
            <a:off x="8539029" y="4561793"/>
            <a:ext cx="523310" cy="1051014"/>
          </a:xfrm>
          <a:prstGeom prst="rect">
            <a:avLst/>
          </a:prstGeom>
          <a:noFill/>
          <a:ln>
            <a:noFill/>
          </a:ln>
        </p:spPr>
      </p:pic>
      <p:sp>
        <p:nvSpPr>
          <p:cNvPr id="1871" name="Google Shape;1871;p21">
            <a:hlinkClick r:id="rId16" action="ppaction://hlinksldjump"/>
          </p:cNvPr>
          <p:cNvSpPr/>
          <p:nvPr/>
        </p:nvSpPr>
        <p:spPr>
          <a:xfrm>
            <a:off x="3031080" y="108566"/>
            <a:ext cx="521817" cy="487680"/>
          </a:xfrm>
          <a:prstGeom prst="ellipse">
            <a:avLst/>
          </a:prstGeom>
          <a:solidFill>
            <a:srgbClr val="7030A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.VnVogue" panose="020B7200000000000000" pitchFamily="34" charset="0"/>
                <a:ea typeface="Calibri"/>
                <a:cs typeface="Calibri"/>
                <a:sym typeface="Calibri"/>
              </a:rPr>
              <a:t>4</a:t>
            </a:r>
            <a:endParaRPr sz="24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sp>
        <p:nvSpPr>
          <p:cNvPr id="1875" name="Google Shape;1875;p21">
            <a:hlinkClick r:id="rId17" action="ppaction://hlinksldjump"/>
          </p:cNvPr>
          <p:cNvSpPr/>
          <p:nvPr/>
        </p:nvSpPr>
        <p:spPr>
          <a:xfrm>
            <a:off x="4063156" y="104192"/>
            <a:ext cx="521817" cy="487680"/>
          </a:xfrm>
          <a:prstGeom prst="ellipse">
            <a:avLst/>
          </a:prstGeom>
          <a:solidFill>
            <a:srgbClr val="7030A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.VnVogue" panose="020B7200000000000000" pitchFamily="34" charset="0"/>
                <a:ea typeface="Calibri"/>
                <a:cs typeface="Calibri"/>
                <a:sym typeface="Calibri"/>
              </a:rPr>
              <a:t>5</a:t>
            </a:r>
            <a:endParaRPr sz="24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pic>
        <p:nvPicPr>
          <p:cNvPr id="1876" name="Google Shape;1876;p2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312049">
            <a:off x="2935219" y="3990073"/>
            <a:ext cx="1918361" cy="1918361"/>
          </a:xfrm>
          <a:prstGeom prst="rect">
            <a:avLst/>
          </a:prstGeom>
          <a:noFill/>
          <a:ln>
            <a:noFill/>
          </a:ln>
        </p:spPr>
      </p:pic>
      <p:sp>
        <p:nvSpPr>
          <p:cNvPr id="1877" name="Google Shape;1877;p21">
            <a:hlinkClick r:id="rId19" action="ppaction://hlinksldjump"/>
          </p:cNvPr>
          <p:cNvSpPr/>
          <p:nvPr/>
        </p:nvSpPr>
        <p:spPr>
          <a:xfrm>
            <a:off x="137208" y="100702"/>
            <a:ext cx="521817" cy="487680"/>
          </a:xfrm>
          <a:prstGeom prst="ellipse">
            <a:avLst/>
          </a:prstGeom>
          <a:solidFill>
            <a:srgbClr val="7030A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.VnVogue" panose="020B7200000000000000" pitchFamily="34" charset="0"/>
                <a:ea typeface="Calibri"/>
                <a:cs typeface="Calibri"/>
                <a:sym typeface="Calibri"/>
              </a:rPr>
              <a:t>1</a:t>
            </a:r>
            <a:endParaRPr sz="2400" dirty="0">
              <a:solidFill>
                <a:schemeClr val="bg1"/>
              </a:solidFill>
              <a:latin typeface=".VnVogue" panose="020B7200000000000000" pitchFamily="34" charset="0"/>
            </a:endParaRPr>
          </a:p>
        </p:txBody>
      </p:sp>
      <p:pic>
        <p:nvPicPr>
          <p:cNvPr id="1874" name="Google Shape;1874;p21"/>
          <p:cNvPicPr preferRelativeResize="0"/>
          <p:nvPr/>
        </p:nvPicPr>
        <p:blipFill rotWithShape="1">
          <a:blip r:embed="rId20"/>
          <a:srcRect l="24399" t="9721" r="39496" b="13306"/>
          <a:stretch/>
        </p:blipFill>
        <p:spPr>
          <a:xfrm>
            <a:off x="4026199" y="4224278"/>
            <a:ext cx="1461242" cy="252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869;p21">
            <a:extLst>
              <a:ext uri="{FF2B5EF4-FFF2-40B4-BE49-F238E27FC236}">
                <a16:creationId xmlns:a16="http://schemas.microsoft.com/office/drawing/2014/main" id="{4F1BD144-53F0-451C-95B9-F8BB9B6F56D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0116" t="6588" r="30241" b="8594"/>
          <a:stretch/>
        </p:blipFill>
        <p:spPr>
          <a:xfrm flipH="1">
            <a:off x="5262582" y="5225644"/>
            <a:ext cx="555033" cy="1334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856;p21">
            <a:extLst>
              <a:ext uri="{FF2B5EF4-FFF2-40B4-BE49-F238E27FC236}">
                <a16:creationId xmlns:a16="http://schemas.microsoft.com/office/drawing/2014/main" id="{271D0EB2-3588-4779-8A0D-4F476A03C77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4166" t="15995" r="50000" b="15972"/>
          <a:stretch/>
        </p:blipFill>
        <p:spPr>
          <a:xfrm>
            <a:off x="8539029" y="4561794"/>
            <a:ext cx="800750" cy="1119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862;p21">
            <a:extLst>
              <a:ext uri="{FF2B5EF4-FFF2-40B4-BE49-F238E27FC236}">
                <a16:creationId xmlns:a16="http://schemas.microsoft.com/office/drawing/2014/main" id="{D09703E8-BCD3-4C05-B1D0-87189500DFA4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7477397" y="4323234"/>
            <a:ext cx="1517039" cy="140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860;p21">
            <a:extLst>
              <a:ext uri="{FF2B5EF4-FFF2-40B4-BE49-F238E27FC236}">
                <a16:creationId xmlns:a16="http://schemas.microsoft.com/office/drawing/2014/main" id="{CEA62F70-BEE1-4AD3-9887-D184E10EADCE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5558091" y="3749410"/>
            <a:ext cx="2390818" cy="221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856;p21">
            <a:extLst>
              <a:ext uri="{FF2B5EF4-FFF2-40B4-BE49-F238E27FC236}">
                <a16:creationId xmlns:a16="http://schemas.microsoft.com/office/drawing/2014/main" id="{5422C5FA-0B03-4630-A688-B1251E82A1D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4166" t="15995" r="50000" b="15972"/>
          <a:stretch/>
        </p:blipFill>
        <p:spPr>
          <a:xfrm>
            <a:off x="6641588" y="5374723"/>
            <a:ext cx="800750" cy="1119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BCD1CA-6E39-459F-B0A8-F9AC594A80D2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40004"/>
          <a:stretch/>
        </p:blipFill>
        <p:spPr>
          <a:xfrm flipH="1">
            <a:off x="5346903" y="4392142"/>
            <a:ext cx="1572952" cy="2287349"/>
          </a:xfrm>
          <a:prstGeom prst="rect">
            <a:avLst/>
          </a:prstGeom>
        </p:spPr>
      </p:pic>
      <p:pic>
        <p:nvPicPr>
          <p:cNvPr id="42" name="Google Shape;1860;p21">
            <a:extLst>
              <a:ext uri="{FF2B5EF4-FFF2-40B4-BE49-F238E27FC236}">
                <a16:creationId xmlns:a16="http://schemas.microsoft.com/office/drawing/2014/main" id="{26EAFE31-BDFA-480F-80A3-B433B0E70ADB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4451163" y="3822069"/>
            <a:ext cx="2390818" cy="221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862;p21">
            <a:extLst>
              <a:ext uri="{FF2B5EF4-FFF2-40B4-BE49-F238E27FC236}">
                <a16:creationId xmlns:a16="http://schemas.microsoft.com/office/drawing/2014/main" id="{56C4ACC3-32A4-41BE-82B2-BCED735CC89F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7487980" y="4323234"/>
            <a:ext cx="1517039" cy="140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869;p21">
            <a:extLst>
              <a:ext uri="{FF2B5EF4-FFF2-40B4-BE49-F238E27FC236}">
                <a16:creationId xmlns:a16="http://schemas.microsoft.com/office/drawing/2014/main" id="{B21A9E13-14D2-4BD1-9C08-CC9C2F9D4CF4}"/>
              </a:ext>
            </a:extLst>
          </p:cNvPr>
          <p:cNvPicPr preferRelativeResize="0"/>
          <p:nvPr/>
        </p:nvPicPr>
        <p:blipFill>
          <a:blip r:embed="rId22"/>
          <a:srcRect l="11192" r="11192"/>
          <a:stretch/>
        </p:blipFill>
        <p:spPr>
          <a:xfrm>
            <a:off x="8563452" y="4506686"/>
            <a:ext cx="739810" cy="1224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874;p21">
            <a:extLst>
              <a:ext uri="{FF2B5EF4-FFF2-40B4-BE49-F238E27FC236}">
                <a16:creationId xmlns:a16="http://schemas.microsoft.com/office/drawing/2014/main" id="{80130474-CB25-4BF8-B2F1-CA654DA4DEFD}"/>
              </a:ext>
            </a:extLst>
          </p:cNvPr>
          <p:cNvPicPr preferRelativeResize="0"/>
          <p:nvPr/>
        </p:nvPicPr>
        <p:blipFill>
          <a:blip r:embed="rId23"/>
          <a:srcRect l="8825" r="8825"/>
          <a:stretch/>
        </p:blipFill>
        <p:spPr>
          <a:xfrm>
            <a:off x="4064072" y="4121465"/>
            <a:ext cx="1461242" cy="2361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869;p21">
            <a:extLst>
              <a:ext uri="{FF2B5EF4-FFF2-40B4-BE49-F238E27FC236}">
                <a16:creationId xmlns:a16="http://schemas.microsoft.com/office/drawing/2014/main" id="{9F24FFC5-ED8A-4FB3-B325-620122810B32}"/>
              </a:ext>
            </a:extLst>
          </p:cNvPr>
          <p:cNvPicPr preferRelativeResize="0"/>
          <p:nvPr/>
        </p:nvPicPr>
        <p:blipFill>
          <a:blip r:embed="rId22"/>
          <a:srcRect l="17589" r="17589"/>
          <a:stretch/>
        </p:blipFill>
        <p:spPr>
          <a:xfrm>
            <a:off x="5107815" y="4706147"/>
            <a:ext cx="805506" cy="1838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860;p21">
            <a:extLst>
              <a:ext uri="{FF2B5EF4-FFF2-40B4-BE49-F238E27FC236}">
                <a16:creationId xmlns:a16="http://schemas.microsoft.com/office/drawing/2014/main" id="{607C2FF6-BF6E-4645-A315-B4A720147B60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4475586" y="3822625"/>
            <a:ext cx="2390818" cy="221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1862;p21">
            <a:extLst>
              <a:ext uri="{FF2B5EF4-FFF2-40B4-BE49-F238E27FC236}">
                <a16:creationId xmlns:a16="http://schemas.microsoft.com/office/drawing/2014/main" id="{1D5CEE22-55F1-4192-950F-781F025CC1C1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7512403" y="4323790"/>
            <a:ext cx="1517039" cy="140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1869;p21">
            <a:extLst>
              <a:ext uri="{FF2B5EF4-FFF2-40B4-BE49-F238E27FC236}">
                <a16:creationId xmlns:a16="http://schemas.microsoft.com/office/drawing/2014/main" id="{B4A0C38C-5A49-4547-9449-98DF26F479E2}"/>
              </a:ext>
            </a:extLst>
          </p:cNvPr>
          <p:cNvPicPr preferRelativeResize="0"/>
          <p:nvPr/>
        </p:nvPicPr>
        <p:blipFill>
          <a:blip r:embed="rId5"/>
          <a:srcRect l="3322" r="3322"/>
          <a:stretch/>
        </p:blipFill>
        <p:spPr>
          <a:xfrm>
            <a:off x="8475869" y="4748653"/>
            <a:ext cx="668077" cy="1051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1874;p21">
            <a:extLst>
              <a:ext uri="{FF2B5EF4-FFF2-40B4-BE49-F238E27FC236}">
                <a16:creationId xmlns:a16="http://schemas.microsoft.com/office/drawing/2014/main" id="{F3CCC7FD-C489-4F48-AA53-709BD20FBFD6}"/>
              </a:ext>
            </a:extLst>
          </p:cNvPr>
          <p:cNvPicPr preferRelativeResize="0"/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702" b="93640" l="3650" r="41606">
                        <a14:foregroundMark x1="22445" y1="9430" x2="22445" y2="9430"/>
                        <a14:foregroundMark x1="8942" y1="9430" x2="8942" y2="9430"/>
                        <a14:foregroundMark x1="16971" y1="25000" x2="16971" y2="25000"/>
                        <a14:foregroundMark x1="15693" y1="13377" x2="15693" y2="13377"/>
                        <a14:foregroundMark x1="10584" y1="6140" x2="10584" y2="6140"/>
                        <a14:foregroundMark x1="41788" y1="25439" x2="41788" y2="25439"/>
                        <a14:foregroundMark x1="3832" y1="66886" x2="3832" y2="66886"/>
                        <a14:foregroundMark x1="24088" y1="87281" x2="24088" y2="87281"/>
                        <a14:foregroundMark x1="26277" y1="93640" x2="26277" y2="93640"/>
                        <a14:foregroundMark x1="10219" y1="91667" x2="10219" y2="91667"/>
                        <a14:foregroundMark x1="22080" y1="32895" x2="22080" y2="32895"/>
                        <a14:foregroundMark x1="9307" y1="8991" x2="9307" y2="8991"/>
                      </a14:backgroundRemoval>
                    </a14:imgEffect>
                  </a14:imgLayer>
                </a14:imgProps>
              </a:ext>
            </a:extLst>
          </a:blip>
          <a:srcRect l="-5191" t="-2627" r="57121" b="2627"/>
          <a:stretch/>
        </p:blipFill>
        <p:spPr>
          <a:xfrm>
            <a:off x="4383479" y="4411515"/>
            <a:ext cx="1158392" cy="208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869;p21">
            <a:extLst>
              <a:ext uri="{FF2B5EF4-FFF2-40B4-BE49-F238E27FC236}">
                <a16:creationId xmlns:a16="http://schemas.microsoft.com/office/drawing/2014/main" id="{48934F04-29D5-4F38-A876-EF17A7506A78}"/>
              </a:ext>
            </a:extLst>
          </p:cNvPr>
          <p:cNvPicPr preferRelativeResize="0"/>
          <p:nvPr/>
        </p:nvPicPr>
        <p:blipFill rotWithShape="1">
          <a:blip r:embed="rId5"/>
          <a:srcRect l="16154" t="-2087" r="-11269"/>
          <a:stretch/>
        </p:blipFill>
        <p:spPr>
          <a:xfrm>
            <a:off x="5154745" y="5285248"/>
            <a:ext cx="831138" cy="1284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860;p21">
            <a:extLst>
              <a:ext uri="{FF2B5EF4-FFF2-40B4-BE49-F238E27FC236}">
                <a16:creationId xmlns:a16="http://schemas.microsoft.com/office/drawing/2014/main" id="{F3542605-6E5D-4663-B6BB-1CD34D59668C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4451163" y="3822069"/>
            <a:ext cx="2390818" cy="221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862;p21">
            <a:extLst>
              <a:ext uri="{FF2B5EF4-FFF2-40B4-BE49-F238E27FC236}">
                <a16:creationId xmlns:a16="http://schemas.microsoft.com/office/drawing/2014/main" id="{754DFCC9-6C33-4E50-9312-E515E65CE1A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7487980" y="4323234"/>
            <a:ext cx="1517039" cy="140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1869;p21">
            <a:extLst>
              <a:ext uri="{FF2B5EF4-FFF2-40B4-BE49-F238E27FC236}">
                <a16:creationId xmlns:a16="http://schemas.microsoft.com/office/drawing/2014/main" id="{D79BD8B6-46DD-44C3-A3FF-AB57B960FB40}"/>
              </a:ext>
            </a:extLst>
          </p:cNvPr>
          <p:cNvPicPr preferRelativeResize="0"/>
          <p:nvPr/>
        </p:nvPicPr>
        <p:blipFill>
          <a:blip r:embed="rId4"/>
          <a:srcRect l="18218" r="18218"/>
          <a:stretch/>
        </p:blipFill>
        <p:spPr>
          <a:xfrm>
            <a:off x="8443094" y="4729029"/>
            <a:ext cx="815950" cy="1070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1874;p21">
            <a:extLst>
              <a:ext uri="{FF2B5EF4-FFF2-40B4-BE49-F238E27FC236}">
                <a16:creationId xmlns:a16="http://schemas.microsoft.com/office/drawing/2014/main" id="{04633A6A-BEED-4525-B0AC-7E8C28B63F79}"/>
              </a:ext>
            </a:extLst>
          </p:cNvPr>
          <p:cNvPicPr preferRelativeResize="0"/>
          <p:nvPr/>
        </p:nvPicPr>
        <p:blipFill>
          <a:blip r:embed="rId26"/>
          <a:srcRect l="14081" r="14081"/>
          <a:stretch/>
        </p:blipFill>
        <p:spPr>
          <a:xfrm flipH="1">
            <a:off x="4415782" y="4009395"/>
            <a:ext cx="1419619" cy="252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1869;p21">
            <a:extLst>
              <a:ext uri="{FF2B5EF4-FFF2-40B4-BE49-F238E27FC236}">
                <a16:creationId xmlns:a16="http://schemas.microsoft.com/office/drawing/2014/main" id="{BD026FC4-45D2-4A1B-AE9C-46CA4E5DAE2B}"/>
              </a:ext>
            </a:extLst>
          </p:cNvPr>
          <p:cNvPicPr preferRelativeResize="0"/>
          <p:nvPr/>
        </p:nvPicPr>
        <p:blipFill>
          <a:blip r:embed="rId4"/>
          <a:srcRect l="17658" r="17658"/>
          <a:stretch/>
        </p:blipFill>
        <p:spPr>
          <a:xfrm>
            <a:off x="5125923" y="4718031"/>
            <a:ext cx="959718" cy="17817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Heart 1">
            <a:hlinkClick r:id="rId27" action="ppaction://hlinksldjump" highlightClick="1"/>
            <a:extLst>
              <a:ext uri="{FF2B5EF4-FFF2-40B4-BE49-F238E27FC236}">
                <a16:creationId xmlns:a16="http://schemas.microsoft.com/office/drawing/2014/main" id="{2EAF458F-B7CA-4AD8-8C33-E922DF1F21E2}"/>
              </a:ext>
            </a:extLst>
          </p:cNvPr>
          <p:cNvSpPr/>
          <p:nvPr/>
        </p:nvSpPr>
        <p:spPr>
          <a:xfrm>
            <a:off x="11225041" y="5730443"/>
            <a:ext cx="800750" cy="667135"/>
          </a:xfrm>
          <a:prstGeom prst="hear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7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99"/>
                                        <p:tgtEl>
                                          <p:spTgt spid="1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1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1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1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2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2"/>
                            </p:stCondLst>
                            <p:childTnLst>
                              <p:par>
                                <p:cTn id="4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63282 0.0280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1" y="138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6306 0.0328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23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2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2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499"/>
                                        <p:tgtEl>
                                          <p:spTgt spid="1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1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1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1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2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2"/>
                            </p:stCondLst>
                            <p:childTnLst>
                              <p:par>
                                <p:cTn id="9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4767 0.0324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28" y="162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49662 0.0293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1" y="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2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2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1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1"/>
                            </p:stCondLst>
                            <p:childTnLst>
                              <p:par>
                                <p:cTn id="15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63281 0.02801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1" y="1389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6306 0.0328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23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001"/>
                            </p:stCondLst>
                            <p:childTnLst>
                              <p:par>
                                <p:cTn id="1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501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499"/>
                                        <p:tgtEl>
                                          <p:spTgt spid="1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1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1"/>
                            </p:stCondLst>
                            <p:childTnLst>
                              <p:par>
                                <p:cTn id="20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63282 0.02801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1" y="1389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63059 0.03287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23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1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501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8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499"/>
                                        <p:tgtEl>
                                          <p:spTgt spid="1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00"/>
                            </p:stCondLst>
                            <p:childTnLst>
                              <p:par>
                                <p:cTn id="2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500"/>
                            </p:stCondLst>
                            <p:childTnLst>
                              <p:par>
                                <p:cTn id="2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3001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001"/>
                            </p:stCondLst>
                            <p:childTnLst>
                              <p:par>
                                <p:cTn id="26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0.63281 0.02801 " pathEditMode="relative" rAng="0" ptsTypes="AA">
                                      <p:cBhvr>
                                        <p:cTn id="27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1" y="1389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6306 0.03287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23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6001"/>
                            </p:stCondLst>
                            <p:childTnLst>
                              <p:par>
                                <p:cTn id="2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6501"/>
                            </p:stCondLst>
                            <p:childTnLst>
                              <p:par>
                                <p:cTn id="2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5"/>
                  </p:tgtEl>
                </p:cond>
              </p:nextCondLst>
            </p:seq>
          </p:childTnLst>
        </p:cTn>
      </p:par>
    </p:tnLst>
    <p:bldLst>
      <p:bldP spid="18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6347784-BA0B-4933-8B19-2CD88FA0C2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>
          <a:xfrm>
            <a:off x="21916" y="96768"/>
            <a:ext cx="12148167" cy="6421821"/>
          </a:xfrm>
          <a:prstGeom prst="rect">
            <a:avLst/>
          </a:prstGeom>
        </p:spPr>
      </p:pic>
      <p:sp>
        <p:nvSpPr>
          <p:cNvPr id="1882" name="Google Shape;1882;p22"/>
          <p:cNvSpPr/>
          <p:nvPr/>
        </p:nvSpPr>
        <p:spPr>
          <a:xfrm>
            <a:off x="9369552" y="1528099"/>
            <a:ext cx="516419" cy="48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–</a:t>
            </a:r>
            <a:endParaRPr>
              <a:latin typeface="UTM Avo" panose="02040603050506020204" pitchFamily="18" charset="0"/>
            </a:endParaRPr>
          </a:p>
        </p:txBody>
      </p:sp>
      <p:sp>
        <p:nvSpPr>
          <p:cNvPr id="1883" name="Google Shape;1883;p22"/>
          <p:cNvSpPr/>
          <p:nvPr/>
        </p:nvSpPr>
        <p:spPr>
          <a:xfrm>
            <a:off x="6894576" y="4795555"/>
            <a:ext cx="516419" cy="48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–</a:t>
            </a:r>
            <a:endParaRPr>
              <a:latin typeface="UTM Avo" panose="02040603050506020204" pitchFamily="18" charset="0"/>
            </a:endParaRPr>
          </a:p>
        </p:txBody>
      </p:sp>
      <p:pic>
        <p:nvPicPr>
          <p:cNvPr id="1884" name="Google Shape;1884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161" y="96768"/>
            <a:ext cx="10187789" cy="196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6" name="Google Shape;1886;p22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9885971" y="3716311"/>
            <a:ext cx="2847170" cy="2641042"/>
          </a:xfrm>
          <a:prstGeom prst="rect">
            <a:avLst/>
          </a:prstGeom>
          <a:noFill/>
          <a:ln>
            <a:noFill/>
          </a:ln>
        </p:spPr>
      </p:pic>
      <p:sp>
        <p:nvSpPr>
          <p:cNvPr id="1887" name="Google Shape;1887;p22"/>
          <p:cNvSpPr/>
          <p:nvPr/>
        </p:nvSpPr>
        <p:spPr>
          <a:xfrm>
            <a:off x="2084436" y="473092"/>
            <a:ext cx="8023123" cy="114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Trong bài “ Buổi trưa hè”, bạn nhỏ nghe thấy âm thanh nào?</a:t>
            </a:r>
            <a:endParaRPr sz="3200" dirty="0">
              <a:solidFill>
                <a:srgbClr val="FF00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9ECC44-2B06-43EC-8502-A7A57E3B405A}"/>
              </a:ext>
            </a:extLst>
          </p:cNvPr>
          <p:cNvSpPr/>
          <p:nvPr/>
        </p:nvSpPr>
        <p:spPr>
          <a:xfrm>
            <a:off x="427702" y="2801911"/>
            <a:ext cx="3972848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A</a:t>
            </a:r>
            <a:r>
              <a:rPr lang="en-US" sz="2800">
                <a:solidFill>
                  <a:srgbClr val="002060"/>
                </a:solidFill>
                <a:latin typeface="UTM Avo" panose="02040603050506020204" pitchFamily="18" charset="0"/>
              </a:rPr>
              <a:t>. Tiếng tằm ăn dâu 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AE1CD7-423C-4146-B262-B6D87883235A}"/>
              </a:ext>
            </a:extLst>
          </p:cNvPr>
          <p:cNvSpPr/>
          <p:nvPr/>
        </p:nvSpPr>
        <p:spPr>
          <a:xfrm>
            <a:off x="4510547" y="2797959"/>
            <a:ext cx="3170903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UTM Avo" panose="02040603050506020204" pitchFamily="18" charset="0"/>
              </a:rPr>
              <a:t>B. Tiếng mọi người lao xao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D8B6EF-C659-4E60-A530-9669E26609D8}"/>
              </a:ext>
            </a:extLst>
          </p:cNvPr>
          <p:cNvSpPr/>
          <p:nvPr/>
        </p:nvSpPr>
        <p:spPr>
          <a:xfrm>
            <a:off x="8055287" y="2796398"/>
            <a:ext cx="3709011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C</a:t>
            </a:r>
            <a:r>
              <a:rPr lang="en-US" sz="2800">
                <a:solidFill>
                  <a:srgbClr val="002060"/>
                </a:solidFill>
                <a:latin typeface="UTM Avo" panose="02040603050506020204" pitchFamily="18" charset="0"/>
              </a:rPr>
              <a:t>. Tiếng mưa rào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70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887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B5E0223-266D-47B6-9059-465A3CDD55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>
          <a:xfrm>
            <a:off x="43833" y="-1"/>
            <a:ext cx="12148167" cy="6421821"/>
          </a:xfrm>
          <a:prstGeom prst="rect">
            <a:avLst/>
          </a:prstGeom>
        </p:spPr>
      </p:pic>
      <p:pic>
        <p:nvPicPr>
          <p:cNvPr id="1894" name="Google Shape;1894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8508" y="114405"/>
            <a:ext cx="10273990" cy="21896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87;p22">
            <a:extLst>
              <a:ext uri="{FF2B5EF4-FFF2-40B4-BE49-F238E27FC236}">
                <a16:creationId xmlns:a16="http://schemas.microsoft.com/office/drawing/2014/main" id="{012F5EF1-58A3-492B-9128-2BD0E9BF8D70}"/>
              </a:ext>
            </a:extLst>
          </p:cNvPr>
          <p:cNvSpPr/>
          <p:nvPr/>
        </p:nvSpPr>
        <p:spPr>
          <a:xfrm>
            <a:off x="1575582" y="554960"/>
            <a:ext cx="8376886" cy="114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sz="320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Vì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giữa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buổi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trưa</a:t>
            </a:r>
            <a:r>
              <a:rPr lang="en-US" sz="320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hè, bạn nhỏ lại 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nghe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thấy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tiếng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tằm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ăn</a:t>
            </a:r>
            <a:r>
              <a:rPr lang="en-US" sz="320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dâu?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DC7E60-A085-4CA3-BC45-BC01EE8CD9AB}"/>
              </a:ext>
            </a:extLst>
          </p:cNvPr>
          <p:cNvSpPr/>
          <p:nvPr/>
        </p:nvSpPr>
        <p:spPr>
          <a:xfrm>
            <a:off x="7560121" y="2782111"/>
            <a:ext cx="3512692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C</a:t>
            </a:r>
            <a:r>
              <a:rPr lang="en-US" sz="2800">
                <a:solidFill>
                  <a:srgbClr val="002060"/>
                </a:solidFill>
                <a:latin typeface="UTM Avo" panose="02040603050506020204" pitchFamily="18" charset="0"/>
              </a:rPr>
              <a:t>. Vì trưa hè rất yên tĩnh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FE376F-B4EE-438B-A1EA-6CD94DD49D7B}"/>
              </a:ext>
            </a:extLst>
          </p:cNvPr>
          <p:cNvSpPr/>
          <p:nvPr/>
        </p:nvSpPr>
        <p:spPr>
          <a:xfrm>
            <a:off x="4173794" y="2782111"/>
            <a:ext cx="3023419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UTM Avo" panose="02040603050506020204" pitchFamily="18" charset="0"/>
              </a:rPr>
              <a:t>B.Vì trưa hè nhiều gió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3E03633-0EE5-41FD-9D04-B0D74DD88DF4}"/>
              </a:ext>
            </a:extLst>
          </p:cNvPr>
          <p:cNvSpPr/>
          <p:nvPr/>
        </p:nvSpPr>
        <p:spPr>
          <a:xfrm>
            <a:off x="353961" y="2782111"/>
            <a:ext cx="3341037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A.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trưa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hè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rất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nắng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Google Shape;1886;p22">
            <a:hlinkClick r:id="rId7" action="ppaction://hlinksldjump"/>
            <a:extLst>
              <a:ext uri="{FF2B5EF4-FFF2-40B4-BE49-F238E27FC236}">
                <a16:creationId xmlns:a16="http://schemas.microsoft.com/office/drawing/2014/main" id="{584821E8-09B0-4239-9B28-6118FDDE9E1E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9885971" y="3716311"/>
            <a:ext cx="2847170" cy="2641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15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D8C6E0-2BF0-4825-AA86-25AC25A30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>
          <a:xfrm>
            <a:off x="0" y="0"/>
            <a:ext cx="12148167" cy="6421821"/>
          </a:xfrm>
          <a:prstGeom prst="rect">
            <a:avLst/>
          </a:prstGeom>
        </p:spPr>
      </p:pic>
      <p:pic>
        <p:nvPicPr>
          <p:cNvPr id="7" name="Google Shape;1886;p22">
            <a:hlinkClick r:id="rId4" action="ppaction://hlinksldjump"/>
            <a:extLst>
              <a:ext uri="{FF2B5EF4-FFF2-40B4-BE49-F238E27FC236}">
                <a16:creationId xmlns:a16="http://schemas.microsoft.com/office/drawing/2014/main" id="{65E1AA50-97A8-4F50-8592-43ADE5B839D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9971245" y="3749045"/>
            <a:ext cx="2847170" cy="2641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4" name="Google Shape;1904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2789" y="198666"/>
            <a:ext cx="10512041" cy="21423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87;p22">
            <a:extLst>
              <a:ext uri="{FF2B5EF4-FFF2-40B4-BE49-F238E27FC236}">
                <a16:creationId xmlns:a16="http://schemas.microsoft.com/office/drawing/2014/main" id="{BD2FE23F-1219-494C-B86B-F0D64364EB96}"/>
              </a:ext>
            </a:extLst>
          </p:cNvPr>
          <p:cNvSpPr/>
          <p:nvPr/>
        </p:nvSpPr>
        <p:spPr>
          <a:xfrm>
            <a:off x="1909793" y="783839"/>
            <a:ext cx="8706177" cy="619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Bài thơ “ Buổi trưa hè” nói về điều gì?</a:t>
            </a:r>
            <a:endParaRPr sz="3200" dirty="0">
              <a:solidFill>
                <a:srgbClr val="FF0000"/>
              </a:solidFill>
              <a:latin typeface="UTM Avo" panose="02040603050506020204" pitchFamily="18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31B3B7E-9CF6-4653-BB5E-57F730A8FCA1}"/>
              </a:ext>
            </a:extLst>
          </p:cNvPr>
          <p:cNvSpPr/>
          <p:nvPr/>
        </p:nvSpPr>
        <p:spPr>
          <a:xfrm>
            <a:off x="882789" y="2539677"/>
            <a:ext cx="10515599" cy="2418736"/>
          </a:xfrm>
          <a:prstGeom prst="roundRect">
            <a:avLst>
              <a:gd name="adj" fmla="val 2381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  <a:cs typeface="Arial" panose="020B0604020202020204" pitchFamily="34" charset="0"/>
              </a:rPr>
              <a:t>Bài thơ miêu tả một trưa hè yên ả nhưng vẫn thấy hoạt động của muôn loài : cỏ cây, con vật, con người, vẫn nghe thấy tiếng tằm ăn dâu,tiếng tay bà thay lá lao xao.</a:t>
            </a:r>
            <a:endParaRPr lang="en-US" sz="28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06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682E652-C4CB-403B-9103-D0B703ABFA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>
          <a:xfrm>
            <a:off x="0" y="0"/>
            <a:ext cx="12148167" cy="6421821"/>
          </a:xfrm>
          <a:prstGeom prst="rect">
            <a:avLst/>
          </a:prstGeom>
        </p:spPr>
      </p:pic>
      <p:pic>
        <p:nvPicPr>
          <p:cNvPr id="1914" name="Google Shape;1914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4551" y="200932"/>
            <a:ext cx="10273990" cy="2265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87;p22">
            <a:extLst>
              <a:ext uri="{FF2B5EF4-FFF2-40B4-BE49-F238E27FC236}">
                <a16:creationId xmlns:a16="http://schemas.microsoft.com/office/drawing/2014/main" id="{68F84B97-1410-4053-B653-0B04B40BE890}"/>
              </a:ext>
            </a:extLst>
          </p:cNvPr>
          <p:cNvSpPr/>
          <p:nvPr/>
        </p:nvSpPr>
        <p:spPr>
          <a:xfrm>
            <a:off x="2029216" y="684914"/>
            <a:ext cx="8133568" cy="147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Các từ ngữ sau: </a:t>
            </a:r>
            <a:r>
              <a:rPr lang="en-US" sz="2800">
                <a:solidFill>
                  <a:schemeClr val="accent1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lim dim, êm ả, thơm, vắng, chập chờn, âm thầm, rạo rực, lao xao</a:t>
            </a:r>
            <a:r>
              <a:rPr lang="en-US" sz="280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.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là từ chỉ gì? </a:t>
            </a:r>
            <a:endParaRPr sz="2800" dirty="0">
              <a:solidFill>
                <a:srgbClr val="FF0000"/>
              </a:solidFill>
              <a:latin typeface="UTM Avo" panose="02040603050506020204" pitchFamily="18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C42ABC-6ADB-41AB-9CDA-A49B2E8F43BC}"/>
              </a:ext>
            </a:extLst>
          </p:cNvPr>
          <p:cNvSpPr/>
          <p:nvPr/>
        </p:nvSpPr>
        <p:spPr>
          <a:xfrm>
            <a:off x="4188543" y="2807070"/>
            <a:ext cx="3798170" cy="109138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B</a:t>
            </a:r>
            <a:r>
              <a:rPr lang="en-US" sz="320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  <a:r>
              <a:rPr lang="en-US" sz="2800">
                <a:solidFill>
                  <a:srgbClr val="002060"/>
                </a:solidFill>
                <a:latin typeface="UTM Avo" panose="02040603050506020204" pitchFamily="18" charset="0"/>
              </a:rPr>
              <a:t>Từ chỉ đặc điểm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B160A9-99EE-47C3-A5A3-0E39E5ACE7E6}"/>
              </a:ext>
            </a:extLst>
          </p:cNvPr>
          <p:cNvSpPr/>
          <p:nvPr/>
        </p:nvSpPr>
        <p:spPr>
          <a:xfrm>
            <a:off x="8141956" y="2807071"/>
            <a:ext cx="3416632" cy="1091379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C</a:t>
            </a:r>
            <a:r>
              <a:rPr lang="en-US" sz="2800">
                <a:solidFill>
                  <a:srgbClr val="002060"/>
                </a:solidFill>
                <a:latin typeface="UTM Avo" panose="02040603050506020204" pitchFamily="18" charset="0"/>
              </a:rPr>
              <a:t>. Từ chỉ sự vật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794969-BB99-4E32-BFE5-0745336C97C6}"/>
              </a:ext>
            </a:extLst>
          </p:cNvPr>
          <p:cNvSpPr/>
          <p:nvPr/>
        </p:nvSpPr>
        <p:spPr>
          <a:xfrm>
            <a:off x="138497" y="2807070"/>
            <a:ext cx="3911549" cy="109138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A</a:t>
            </a:r>
            <a:r>
              <a:rPr lang="en-US" sz="2800">
                <a:solidFill>
                  <a:srgbClr val="002060"/>
                </a:solidFill>
                <a:latin typeface="UTM Avo" panose="02040603050506020204" pitchFamily="18" charset="0"/>
              </a:rPr>
              <a:t>. Từ chỉ hoạt động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Google Shape;1886;p22">
            <a:hlinkClick r:id="rId7" action="ppaction://hlinksldjump"/>
            <a:extLst>
              <a:ext uri="{FF2B5EF4-FFF2-40B4-BE49-F238E27FC236}">
                <a16:creationId xmlns:a16="http://schemas.microsoft.com/office/drawing/2014/main" id="{5E33430F-7E32-4B49-9132-ACB8ED05C12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9885971" y="3716311"/>
            <a:ext cx="2847170" cy="2641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75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324134A-9320-4C55-B28F-AB098B87F3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>
          <a:xfrm>
            <a:off x="0" y="0"/>
            <a:ext cx="12148167" cy="6421821"/>
          </a:xfrm>
          <a:prstGeom prst="rect">
            <a:avLst/>
          </a:prstGeom>
        </p:spPr>
      </p:pic>
      <p:cxnSp>
        <p:nvCxnSpPr>
          <p:cNvPr id="1924" name="Google Shape;1924;p26"/>
          <p:cNvCxnSpPr/>
          <p:nvPr/>
        </p:nvCxnSpPr>
        <p:spPr>
          <a:xfrm flipH="1">
            <a:off x="3500314" y="2968752"/>
            <a:ext cx="303590" cy="1524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25" name="Google Shape;1925;p26"/>
          <p:cNvCxnSpPr/>
          <p:nvPr/>
        </p:nvCxnSpPr>
        <p:spPr>
          <a:xfrm>
            <a:off x="3803904" y="2968752"/>
            <a:ext cx="560832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26" name="Google Shape;1926;p26"/>
          <p:cNvCxnSpPr/>
          <p:nvPr/>
        </p:nvCxnSpPr>
        <p:spPr>
          <a:xfrm>
            <a:off x="6803136" y="2980944"/>
            <a:ext cx="97536" cy="286512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27" name="Google Shape;1927;p26"/>
          <p:cNvCxnSpPr/>
          <p:nvPr/>
        </p:nvCxnSpPr>
        <p:spPr>
          <a:xfrm>
            <a:off x="2372339" y="2724912"/>
            <a:ext cx="0" cy="542544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28" name="Google Shape;1928;p26"/>
          <p:cNvCxnSpPr/>
          <p:nvPr/>
        </p:nvCxnSpPr>
        <p:spPr>
          <a:xfrm rot="10800000">
            <a:off x="9826752" y="2682240"/>
            <a:ext cx="0" cy="298704"/>
          </a:xfrm>
          <a:prstGeom prst="straightConnector1">
            <a:avLst/>
          </a:prstGeom>
          <a:noFill/>
          <a:ln w="38100" cap="flat" cmpd="sng">
            <a:solidFill>
              <a:srgbClr val="CC009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29" name="Google Shape;1929;p26"/>
          <p:cNvCxnSpPr/>
          <p:nvPr/>
        </p:nvCxnSpPr>
        <p:spPr>
          <a:xfrm rot="10800000">
            <a:off x="9424416" y="2767584"/>
            <a:ext cx="402336" cy="213360"/>
          </a:xfrm>
          <a:prstGeom prst="straightConnector1">
            <a:avLst/>
          </a:prstGeom>
          <a:noFill/>
          <a:ln w="9525" cap="flat" cmpd="sng">
            <a:solidFill>
              <a:srgbClr val="00CC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930" name="Google Shape;1930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9182" y="97518"/>
            <a:ext cx="12301182" cy="19615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887;p22">
            <a:extLst>
              <a:ext uri="{FF2B5EF4-FFF2-40B4-BE49-F238E27FC236}">
                <a16:creationId xmlns:a16="http://schemas.microsoft.com/office/drawing/2014/main" id="{4AE9E999-EE7D-4936-B261-FAB580E6037F}"/>
              </a:ext>
            </a:extLst>
          </p:cNvPr>
          <p:cNvSpPr/>
          <p:nvPr/>
        </p:nvSpPr>
        <p:spPr>
          <a:xfrm>
            <a:off x="1976285" y="537593"/>
            <a:ext cx="8381622" cy="101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Các từ ngữ sau: </a:t>
            </a:r>
            <a:r>
              <a:rPr lang="en-US" sz="2800">
                <a:solidFill>
                  <a:schemeClr val="accent1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nằm, nghỉ, ngẫm nghĩ, nhai, vờn, ngủ, nghe,</a:t>
            </a:r>
            <a:r>
              <a:rPr lang="en-US" sz="280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là từ chỉ ?</a:t>
            </a:r>
            <a:endParaRPr sz="2800" dirty="0">
              <a:solidFill>
                <a:srgbClr val="FF0000"/>
              </a:solidFill>
              <a:latin typeface="UTM Avo" panose="02040603050506020204" pitchFamily="18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C06F36-8C27-44C5-B6A8-5E8AF92A5F9E}"/>
              </a:ext>
            </a:extLst>
          </p:cNvPr>
          <p:cNvSpPr/>
          <p:nvPr/>
        </p:nvSpPr>
        <p:spPr>
          <a:xfrm>
            <a:off x="314325" y="3267456"/>
            <a:ext cx="3965065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A</a:t>
            </a:r>
            <a:r>
              <a:rPr lang="en-US" sz="2800">
                <a:solidFill>
                  <a:srgbClr val="002060"/>
                </a:solidFill>
                <a:latin typeface="UTM Avo" panose="02040603050506020204" pitchFamily="18" charset="0"/>
              </a:rPr>
              <a:t>. Từ chỉ hoạt động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11B54C4-CF90-4470-A177-D3AFB1D6EB7E}"/>
              </a:ext>
            </a:extLst>
          </p:cNvPr>
          <p:cNvSpPr/>
          <p:nvPr/>
        </p:nvSpPr>
        <p:spPr>
          <a:xfrm>
            <a:off x="8225087" y="3311881"/>
            <a:ext cx="3144782" cy="914400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C</a:t>
            </a:r>
            <a:r>
              <a:rPr lang="en-US" sz="2800">
                <a:solidFill>
                  <a:srgbClr val="002060"/>
                </a:solidFill>
                <a:latin typeface="UTM Avo" panose="02040603050506020204" pitchFamily="18" charset="0"/>
              </a:rPr>
              <a:t>. Từ chỉ sự vật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B81D3B7-E4AF-4423-9B48-564EADCC91C4}"/>
              </a:ext>
            </a:extLst>
          </p:cNvPr>
          <p:cNvSpPr/>
          <p:nvPr/>
        </p:nvSpPr>
        <p:spPr>
          <a:xfrm>
            <a:off x="4411029" y="3251605"/>
            <a:ext cx="3599392" cy="946101"/>
          </a:xfrm>
          <a:prstGeom prst="roundRect">
            <a:avLst>
              <a:gd name="adj" fmla="val 379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B</a:t>
            </a:r>
            <a:r>
              <a:rPr lang="en-US" sz="2800">
                <a:solidFill>
                  <a:srgbClr val="002060"/>
                </a:solidFill>
                <a:latin typeface="UTM Avo" panose="02040603050506020204" pitchFamily="18" charset="0"/>
              </a:rPr>
              <a:t>. Từ chỉ đặc điểm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19" name="Google Shape;1886;p22">
            <a:hlinkClick r:id="rId7" action="ppaction://hlinksldjump"/>
            <a:extLst>
              <a:ext uri="{FF2B5EF4-FFF2-40B4-BE49-F238E27FC236}">
                <a16:creationId xmlns:a16="http://schemas.microsoft.com/office/drawing/2014/main" id="{636463A2-1235-4393-AA31-2C630E64F68E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9885971" y="3716311"/>
            <a:ext cx="2847170" cy="2641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64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1842</TotalTime>
  <Words>887</Words>
  <Application>Microsoft Office PowerPoint</Application>
  <PresentationFormat>Widescreen</PresentationFormat>
  <Paragraphs>124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等线</vt:lpstr>
      <vt:lpstr>.VnVogue</vt:lpstr>
      <vt:lpstr>Arial</vt:lpstr>
      <vt:lpstr>Arial-Rounded</vt:lpstr>
      <vt:lpstr>Calibri</vt:lpstr>
      <vt:lpstr>HP001 4 hang 1 ô ly</vt:lpstr>
      <vt:lpstr>Times New Roman</vt:lpstr>
      <vt:lpstr>UTM Avo</vt:lpstr>
      <vt:lpstr>华康海报体W12(P)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231</cp:revision>
  <dcterms:created xsi:type="dcterms:W3CDTF">2021-06-07T06:59:14Z</dcterms:created>
  <dcterms:modified xsi:type="dcterms:W3CDTF">2022-03-16T02:04:02Z</dcterms:modified>
</cp:coreProperties>
</file>