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27" r:id="rId2"/>
    <p:sldId id="407" r:id="rId3"/>
    <p:sldId id="408" r:id="rId4"/>
    <p:sldId id="446" r:id="rId5"/>
    <p:sldId id="441" r:id="rId6"/>
    <p:sldId id="443" r:id="rId7"/>
    <p:sldId id="447" r:id="rId8"/>
    <p:sldId id="340" r:id="rId9"/>
  </p:sldIdLst>
  <p:sldSz cx="16276638"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6" d="100"/>
          <a:sy n="66"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TRAO ĐỔI: KÌ NGHỈ THÚ VỊ</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41148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Đọc câu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5492209" cy="1373236"/>
            <a:chOff x="5084510" y="149573"/>
            <a:chExt cx="5492209" cy="1373236"/>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sp>
        <p:nvSpPr>
          <p:cNvPr id="4" name="Rectangle 3">
            <a:extLst>
              <a:ext uri="{FF2B5EF4-FFF2-40B4-BE49-F238E27FC236}">
                <a16:creationId xmlns:a16="http://schemas.microsoft.com/office/drawing/2014/main" id="{10FA9845-90CD-4308-8773-04308CC00B9D}"/>
              </a:ext>
            </a:extLst>
          </p:cNvPr>
          <p:cNvSpPr/>
          <p:nvPr/>
        </p:nvSpPr>
        <p:spPr>
          <a:xfrm>
            <a:off x="6842919" y="2323028"/>
            <a:ext cx="2610010" cy="584775"/>
          </a:xfrm>
          <a:prstGeom prst="rect">
            <a:avLst/>
          </a:prstGeom>
        </p:spPr>
        <p:txBody>
          <a:bodyPr wrap="none">
            <a:spAutoFit/>
          </a:bodyPr>
          <a:lstStyle/>
          <a:p>
            <a:r>
              <a:rPr lang="vi-VN" sz="3200" b="1">
                <a:solidFill>
                  <a:srgbClr val="0000CC"/>
                </a:solidFill>
                <a:latin typeface="Times New Roman" panose="02020603050405020304" pitchFamily="18" charset="0"/>
                <a:cs typeface="Times New Roman" panose="02020603050405020304" pitchFamily="18" charset="0"/>
              </a:rPr>
              <a:t>Kì nghỉ thú vị</a:t>
            </a:r>
            <a:endParaRPr lang="vi-VN" sz="3200">
              <a:solidFill>
                <a:srgbClr val="0000CC"/>
              </a:solidFill>
              <a:latin typeface="Times New Roman" panose="02020603050405020304" pitchFamily="18" charset="0"/>
              <a:cs typeface="Times New Roman" panose="02020603050405020304" pitchFamily="18" charset="0"/>
            </a:endParaRPr>
          </a:p>
        </p:txBody>
      </p:sp>
      <p:pic>
        <p:nvPicPr>
          <p:cNvPr id="1028" name="Picture 4" descr="https://img.loigiaihay.com/picture/2022/0613/121.png">
            <a:extLst>
              <a:ext uri="{FF2B5EF4-FFF2-40B4-BE49-F238E27FC236}">
                <a16:creationId xmlns:a16="http://schemas.microsoft.com/office/drawing/2014/main" id="{7C94A035-09A3-4ED7-B15D-9E9ECCE5E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319" y="3106476"/>
            <a:ext cx="13808246" cy="5580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645920"/>
            <a:ext cx="7543800" cy="677108"/>
            <a:chOff x="1508919" y="1888664"/>
            <a:chExt cx="11935021" cy="677108"/>
          </a:xfrm>
        </p:grpSpPr>
        <p:sp>
          <p:nvSpPr>
            <p:cNvPr id="10" name="Rectangle 9"/>
            <p:cNvSpPr/>
            <p:nvPr/>
          </p:nvSpPr>
          <p:spPr>
            <a:xfrm>
              <a:off x="1508919" y="1888664"/>
              <a:ext cx="1193502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Trao đổi nội dung câu chuyện.</a:t>
              </a:r>
            </a:p>
          </p:txBody>
        </p:sp>
        <p:cxnSp>
          <p:nvCxnSpPr>
            <p:cNvPr id="11" name="Straight Connector 10"/>
            <p:cNvCxnSpPr/>
            <p:nvPr/>
          </p:nvCxnSpPr>
          <p:spPr>
            <a:xfrm>
              <a:off x="2572436" y="2452544"/>
              <a:ext cx="940779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3" name="Group 2">
            <a:extLst>
              <a:ext uri="{FF2B5EF4-FFF2-40B4-BE49-F238E27FC236}">
                <a16:creationId xmlns:a16="http://schemas.microsoft.com/office/drawing/2014/main" id="{157067E0-B58C-4B76-96D5-DF2798E0BA9E}"/>
              </a:ext>
            </a:extLst>
          </p:cNvPr>
          <p:cNvGrpSpPr/>
          <p:nvPr/>
        </p:nvGrpSpPr>
        <p:grpSpPr>
          <a:xfrm>
            <a:off x="5084510" y="149573"/>
            <a:ext cx="5492209" cy="1373236"/>
            <a:chOff x="5084510" y="149573"/>
            <a:chExt cx="5492209" cy="1373236"/>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16" name="Straight Connector 15"/>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sp>
        <p:nvSpPr>
          <p:cNvPr id="4" name="Rectangle 3">
            <a:extLst>
              <a:ext uri="{FF2B5EF4-FFF2-40B4-BE49-F238E27FC236}">
                <a16:creationId xmlns:a16="http://schemas.microsoft.com/office/drawing/2014/main" id="{10FA9845-90CD-4308-8773-04308CC00B9D}"/>
              </a:ext>
            </a:extLst>
          </p:cNvPr>
          <p:cNvSpPr/>
          <p:nvPr/>
        </p:nvSpPr>
        <p:spPr>
          <a:xfrm>
            <a:off x="1487713" y="2440751"/>
            <a:ext cx="13279668" cy="6248314"/>
          </a:xfrm>
          <a:prstGeom prst="rect">
            <a:avLst/>
          </a:prstGeom>
        </p:spPr>
        <p:txBody>
          <a:bodyPr wrap="square">
            <a:spAutoFit/>
          </a:bodyPr>
          <a:lstStyle/>
          <a:p>
            <a:pPr marL="514350" indent="-514350" algn="just">
              <a:lnSpc>
                <a:spcPct val="120000"/>
              </a:lnSpc>
              <a:spcBef>
                <a:spcPts val="600"/>
              </a:spcBef>
              <a:buAutoNum type="alphaLcParenR"/>
            </a:pPr>
            <a:r>
              <a:rPr lang="vi-VN" sz="3600" b="1">
                <a:solidFill>
                  <a:srgbClr val="0000CC"/>
                </a:solidFill>
                <a:latin typeface="Times New Roman" panose="02020603050405020304" pitchFamily="18" charset="0"/>
                <a:cs typeface="Times New Roman" panose="02020603050405020304" pitchFamily="18" charset="0"/>
              </a:rPr>
              <a:t>Qua kì nghỉ hè ở quê, Lâm đã biết thêm điều gì về cây, quả? </a:t>
            </a:r>
          </a:p>
          <a:p>
            <a:pPr algn="just">
              <a:lnSpc>
                <a:spcPct val="120000"/>
              </a:lnSpc>
              <a:spcBef>
                <a:spcPts val="600"/>
              </a:spcBef>
            </a:pPr>
            <a:r>
              <a:rPr lang="vi-VN" sz="3600" b="1">
                <a:solidFill>
                  <a:srgbClr val="0000CC"/>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Lâm biết quả táo, quả lê ở trên cây trông thế nào; biết cây đỗ với hai lá non đội đất nhô lên, quả bí đao dài thượt trên giàn, cánh đồng lúa đang trổ đòng thơm mùi sữa,...</a:t>
            </a:r>
          </a:p>
          <a:p>
            <a:pPr algn="just">
              <a:lnSpc>
                <a:spcPct val="120000"/>
              </a:lnSpc>
              <a:spcBef>
                <a:spcPts val="600"/>
              </a:spcBef>
            </a:pPr>
            <a:r>
              <a:rPr lang="vi-VN" sz="3600" b="1">
                <a:solidFill>
                  <a:srgbClr val="0000CC"/>
                </a:solidFill>
                <a:latin typeface="Times New Roman" panose="02020603050405020304" pitchFamily="18" charset="0"/>
                <a:cs typeface="Times New Roman" panose="02020603050405020304" pitchFamily="18" charset="0"/>
              </a:rPr>
              <a:t>b) Ông đã giúp Lâm hiểu về nguồn gốc của sữa và sự ra đời của những chú gà con bằng cách nào? </a:t>
            </a:r>
          </a:p>
          <a:p>
            <a:pPr algn="just">
              <a:lnSpc>
                <a:spcPct val="120000"/>
              </a:lnSpc>
              <a:spcBef>
                <a:spcPts val="600"/>
              </a:spcBef>
            </a:pPr>
            <a:r>
              <a:rPr lang="vi-VN" sz="3600" b="1">
                <a:solidFill>
                  <a:srgbClr val="0000CC"/>
                </a:solidFill>
                <a:latin typeface="Times New Roman" panose="02020603050405020304" pitchFamily="18" charset="0"/>
                <a:cs typeface="Times New Roman" panose="02020603050405020304" pitchFamily="18" charset="0"/>
              </a:rPr>
              <a:t>    </a:t>
            </a:r>
            <a:r>
              <a:rPr lang="vi-VN" sz="3600" b="1">
                <a:solidFill>
                  <a:srgbClr val="FF0000"/>
                </a:solidFill>
                <a:latin typeface="Times New Roman" panose="02020603050405020304" pitchFamily="18" charset="0"/>
                <a:cs typeface="Times New Roman" panose="02020603050405020304" pitchFamily="18" charset="0"/>
              </a:rPr>
              <a:t>Ông cho Lâm ngắm những chú bò, nói cho Lâm biết con bò sữa cho ta sữa; ông dẫn Lâm ra chuồng gà, chỉ cho Lâm xem chú gà con ở trong quả trứng, chú phải mổ vỏ trứng để ra ngoài.</a:t>
            </a:r>
          </a:p>
        </p:txBody>
      </p:sp>
    </p:spTree>
    <p:extLst>
      <p:ext uri="{BB962C8B-B14F-4D97-AF65-F5344CB8AC3E}">
        <p14:creationId xmlns:p14="http://schemas.microsoft.com/office/powerpoint/2010/main" val="32703151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80319" y="160020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3. Nói về con vật (hoặc cây, hoa, quả) yêu thích </a:t>
              </a:r>
            </a:p>
          </p:txBody>
        </p:sp>
        <p:cxnSp>
          <p:nvCxnSpPr>
            <p:cNvPr id="11" name="Straight Connector 10"/>
            <p:cNvCxnSpPr>
              <a:cxnSpLocks/>
            </p:cNvCxnSpPr>
            <p:nvPr/>
          </p:nvCxnSpPr>
          <p:spPr>
            <a:xfrm>
              <a:off x="2052017" y="2519755"/>
              <a:ext cx="801069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280319" y="2373331"/>
            <a:ext cx="13973919" cy="4770537"/>
          </a:xfrm>
          <a:prstGeom prst="rect">
            <a:avLst/>
          </a:prstGeom>
        </p:spPr>
        <p:txBody>
          <a:bodyPr wrap="square">
            <a:spAutoFit/>
          </a:bodyPr>
          <a:lstStyle/>
          <a:p>
            <a:pPr algn="just">
              <a:spcBef>
                <a:spcPts val="0"/>
              </a:spcBef>
            </a:pPr>
            <a:r>
              <a:rPr lang="vi-VN" sz="3800" b="1">
                <a:solidFill>
                  <a:srgbClr val="FF0000"/>
                </a:solidFill>
                <a:latin typeface="Times New Roman" pitchFamily="18" charset="0"/>
                <a:cs typeface="Times New Roman" pitchFamily="18" charset="0"/>
              </a:rPr>
              <a:t>3.1. Luyện nói trong nhóm</a:t>
            </a:r>
          </a:p>
          <a:p>
            <a:pPr algn="just">
              <a:spcBef>
                <a:spcPts val="0"/>
              </a:spcBef>
            </a:pPr>
            <a:r>
              <a:rPr lang="vi-VN" sz="3800" b="1">
                <a:solidFill>
                  <a:srgbClr val="FF0000"/>
                </a:solidFill>
                <a:latin typeface="Times New Roman" pitchFamily="18" charset="0"/>
                <a:cs typeface="Times New Roman" pitchFamily="18" charset="0"/>
              </a:rPr>
              <a:t>Gợi ý:</a:t>
            </a:r>
          </a:p>
          <a:p>
            <a:pPr algn="just">
              <a:spcBef>
                <a:spcPts val="0"/>
              </a:spcBef>
            </a:pPr>
            <a:r>
              <a:rPr lang="vi-VN" sz="3800" b="1">
                <a:solidFill>
                  <a:srgbClr val="0000CC"/>
                </a:solidFill>
                <a:latin typeface="Times New Roman" pitchFamily="18" charset="0"/>
                <a:cs typeface="Times New Roman" pitchFamily="18" charset="0"/>
              </a:rPr>
              <a:t>a) Giới thiệu tên con vật (hoặc cây, hoa, quả):  Đó là con gì (cây, hoa, quả gì?)</a:t>
            </a:r>
          </a:p>
          <a:p>
            <a:pPr algn="just">
              <a:spcBef>
                <a:spcPts val="0"/>
              </a:spcBef>
            </a:pPr>
            <a:r>
              <a:rPr lang="vi-VN" sz="3800" b="1">
                <a:solidFill>
                  <a:srgbClr val="0000CC"/>
                </a:solidFill>
                <a:latin typeface="Times New Roman" pitchFamily="18" charset="0"/>
                <a:cs typeface="Times New Roman" pitchFamily="18" charset="0"/>
              </a:rPr>
              <a:t>b) Nói về đặc điểm của con vật (cây, hoa, quả): Con vật (cây, hoa, quả) ấy trông như thế nào?</a:t>
            </a:r>
          </a:p>
          <a:p>
            <a:pPr algn="just">
              <a:spcBef>
                <a:spcPts val="0"/>
              </a:spcBef>
            </a:pPr>
            <a:r>
              <a:rPr lang="vi-VN" sz="3800" b="1">
                <a:solidFill>
                  <a:srgbClr val="0000CC"/>
                </a:solidFill>
                <a:latin typeface="Times New Roman" pitchFamily="18" charset="0"/>
                <a:cs typeface="Times New Roman" pitchFamily="18" charset="0"/>
              </a:rPr>
              <a:t>c) Nêu lí do thích con vật (cây, hoa, quả): Vì sao em thích con vật (cây, hoa, quả) ấy? </a:t>
            </a:r>
          </a:p>
        </p:txBody>
      </p:sp>
      <p:grpSp>
        <p:nvGrpSpPr>
          <p:cNvPr id="27" name="Group 26">
            <a:extLst>
              <a:ext uri="{FF2B5EF4-FFF2-40B4-BE49-F238E27FC236}">
                <a16:creationId xmlns:a16="http://schemas.microsoft.com/office/drawing/2014/main" id="{9704397A-C299-4C1F-82FB-7589D9ED4114}"/>
              </a:ext>
            </a:extLst>
          </p:cNvPr>
          <p:cNvGrpSpPr/>
          <p:nvPr/>
        </p:nvGrpSpPr>
        <p:grpSpPr>
          <a:xfrm>
            <a:off x="5084510" y="149573"/>
            <a:ext cx="5492209" cy="1373236"/>
            <a:chOff x="5084510" y="149573"/>
            <a:chExt cx="5492209" cy="1373236"/>
          </a:xfrm>
        </p:grpSpPr>
        <p:grpSp>
          <p:nvGrpSpPr>
            <p:cNvPr id="28" name="Group 27">
              <a:extLst>
                <a:ext uri="{FF2B5EF4-FFF2-40B4-BE49-F238E27FC236}">
                  <a16:creationId xmlns:a16="http://schemas.microsoft.com/office/drawing/2014/main" id="{B61A1A30-CCC0-4EE0-B3AF-1436C7062709}"/>
                </a:ext>
              </a:extLst>
            </p:cNvPr>
            <p:cNvGrpSpPr/>
            <p:nvPr/>
          </p:nvGrpSpPr>
          <p:grpSpPr>
            <a:xfrm>
              <a:off x="5084510" y="149573"/>
              <a:ext cx="5492209" cy="897628"/>
              <a:chOff x="4998717" y="210532"/>
              <a:chExt cx="5399539" cy="897628"/>
            </a:xfrm>
          </p:grpSpPr>
          <p:grpSp>
            <p:nvGrpSpPr>
              <p:cNvPr id="30" name="Group 29">
                <a:extLst>
                  <a:ext uri="{FF2B5EF4-FFF2-40B4-BE49-F238E27FC236}">
                    <a16:creationId xmlns:a16="http://schemas.microsoft.com/office/drawing/2014/main" id="{17129346-AE9F-4A78-86D0-3774D5291696}"/>
                  </a:ext>
                </a:extLst>
              </p:cNvPr>
              <p:cNvGrpSpPr/>
              <p:nvPr/>
            </p:nvGrpSpPr>
            <p:grpSpPr>
              <a:xfrm>
                <a:off x="4998717" y="210532"/>
                <a:ext cx="5399539" cy="897628"/>
                <a:chOff x="4998717" y="210532"/>
                <a:chExt cx="5399539" cy="897628"/>
              </a:xfrm>
            </p:grpSpPr>
            <p:sp>
              <p:nvSpPr>
                <p:cNvPr id="32" name="TextBox 31">
                  <a:extLst>
                    <a:ext uri="{FF2B5EF4-FFF2-40B4-BE49-F238E27FC236}">
                      <a16:creationId xmlns:a16="http://schemas.microsoft.com/office/drawing/2014/main" id="{F4ED5F4D-7158-4E2B-A7BB-B0EDEBC61F71}"/>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33" name="TextBox 32">
                  <a:extLst>
                    <a:ext uri="{FF2B5EF4-FFF2-40B4-BE49-F238E27FC236}">
                      <a16:creationId xmlns:a16="http://schemas.microsoft.com/office/drawing/2014/main" id="{B8D2505F-8A5A-46B5-83DA-EECC87D83B7A}"/>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31" name="Straight Connector 30">
                <a:extLst>
                  <a:ext uri="{FF2B5EF4-FFF2-40B4-BE49-F238E27FC236}">
                    <a16:creationId xmlns:a16="http://schemas.microsoft.com/office/drawing/2014/main" id="{B26D843E-2ECA-4817-979D-377346B5F921}"/>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Rectangle 95">
              <a:extLst>
                <a:ext uri="{FF2B5EF4-FFF2-40B4-BE49-F238E27FC236}">
                  <a16:creationId xmlns:a16="http://schemas.microsoft.com/office/drawing/2014/main" id="{F195C164-A9A6-40EF-AC36-FFC88F963B45}"/>
                </a:ext>
              </a:extLst>
            </p:cNvPr>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grpSp>
        <p:nvGrpSpPr>
          <p:cNvPr id="34" name="Group 33">
            <a:extLst>
              <a:ext uri="{FF2B5EF4-FFF2-40B4-BE49-F238E27FC236}">
                <a16:creationId xmlns:a16="http://schemas.microsoft.com/office/drawing/2014/main" id="{60F74481-06A2-4C87-99D0-2D75500361E3}"/>
              </a:ext>
            </a:extLst>
          </p:cNvPr>
          <p:cNvGrpSpPr/>
          <p:nvPr/>
        </p:nvGrpSpPr>
        <p:grpSpPr>
          <a:xfrm>
            <a:off x="1356519" y="7079100"/>
            <a:ext cx="8458200" cy="677108"/>
            <a:chOff x="1508919" y="1888664"/>
            <a:chExt cx="10183091" cy="677108"/>
          </a:xfrm>
        </p:grpSpPr>
        <p:sp>
          <p:nvSpPr>
            <p:cNvPr id="35" name="Rectangle 34">
              <a:extLst>
                <a:ext uri="{FF2B5EF4-FFF2-40B4-BE49-F238E27FC236}">
                  <a16:creationId xmlns:a16="http://schemas.microsoft.com/office/drawing/2014/main" id="{6510EE1C-7FE7-4A04-9542-9BB0AE821A11}"/>
                </a:ext>
              </a:extLst>
            </p:cNvPr>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3.2 Nói trước lớp</a:t>
              </a:r>
            </a:p>
          </p:txBody>
        </p:sp>
        <p:cxnSp>
          <p:nvCxnSpPr>
            <p:cNvPr id="36" name="Straight Connector 35">
              <a:extLst>
                <a:ext uri="{FF2B5EF4-FFF2-40B4-BE49-F238E27FC236}">
                  <a16:creationId xmlns:a16="http://schemas.microsoft.com/office/drawing/2014/main" id="{CFF3A98F-B5C3-4A02-80AD-3E40B20A947B}"/>
                </a:ext>
              </a:extLst>
            </p:cNvPr>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7" name="Rectangle 36">
            <a:extLst>
              <a:ext uri="{FF2B5EF4-FFF2-40B4-BE49-F238E27FC236}">
                <a16:creationId xmlns:a16="http://schemas.microsoft.com/office/drawing/2014/main" id="{A954C100-CE2B-4AFB-B381-C1AE9783DB4F}"/>
              </a:ext>
            </a:extLst>
          </p:cNvPr>
          <p:cNvSpPr/>
          <p:nvPr/>
        </p:nvSpPr>
        <p:spPr>
          <a:xfrm>
            <a:off x="1204119" y="7695172"/>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7919" y="2590800"/>
            <a:ext cx="14401800" cy="5937203"/>
          </a:xfrm>
          <a:prstGeom prst="rect">
            <a:avLst/>
          </a:prstGeom>
        </p:spPr>
        <p:txBody>
          <a:bodyPr wrap="square">
            <a:spAutoFit/>
          </a:bodyPr>
          <a:lstStyle/>
          <a:p>
            <a:pPr lvl="0" indent="914400" algn="just">
              <a:lnSpc>
                <a:spcPct val="120000"/>
              </a:lnSpc>
            </a:pPr>
            <a:r>
              <a:rPr lang="vi-VN" sz="4000" b="1">
                <a:solidFill>
                  <a:srgbClr val="FF0000"/>
                </a:solidFill>
                <a:latin typeface="Times New Roman" pitchFamily="18" charset="0"/>
                <a:cs typeface="Times New Roman" pitchFamily="18" charset="0"/>
              </a:rPr>
              <a:t>Bài tham khảo 1:</a:t>
            </a:r>
          </a:p>
          <a:p>
            <a:pPr lvl="0" indent="914400" algn="just">
              <a:lnSpc>
                <a:spcPct val="120000"/>
              </a:lnSpc>
            </a:pPr>
            <a:r>
              <a:rPr lang="vi-VN" sz="4000" b="1">
                <a:solidFill>
                  <a:srgbClr val="0000CC"/>
                </a:solidFill>
                <a:latin typeface="Times New Roman" pitchFamily="18" charset="0"/>
                <a:cs typeface="Times New Roman" pitchFamily="18" charset="0"/>
              </a:rPr>
              <a:t>Mỗi lần về quê, em thường theo anh họ lùa đàn bò lên ngọn đồi thoai thoải cuối làng. Những chú bò lông mượt, hiền lành cứ thung thăng gặm cỏ. Thỉnh thoảng lại có chú ngẩng lên nghe ngóng rồi cất tiếng kêu ò ò như gọi bạn. Những cặp mắt hiền từ, những cái mũi ươn ướt khiến em yêu chúng quá. Những chú bò dễ thương ấy làm cho những ngọn đồi quê em vàng rực dưới nắng chiều.</a:t>
            </a:r>
            <a:endParaRPr kumimoji="0" lang="en-US" sz="3800" b="1" i="0" u="none" strike="noStrike" kern="1200" cap="none" spc="0" normalizeH="0" baseline="0" noProof="0">
              <a:ln>
                <a:noFill/>
              </a:ln>
              <a:solidFill>
                <a:srgbClr val="0000CC"/>
              </a:solidFill>
              <a:effectLst/>
              <a:uLnTx/>
              <a:uFillTx/>
              <a:latin typeface="Times New Roman" pitchFamily="18" charset="0"/>
              <a:cs typeface="Times New Roman" pitchFamily="18" charset="0"/>
            </a:endParaRPr>
          </a:p>
        </p:txBody>
      </p:sp>
      <p:grpSp>
        <p:nvGrpSpPr>
          <p:cNvPr id="13" name="Group 12">
            <a:extLst>
              <a:ext uri="{FF2B5EF4-FFF2-40B4-BE49-F238E27FC236}">
                <a16:creationId xmlns:a16="http://schemas.microsoft.com/office/drawing/2014/main" id="{9FC23498-3C11-47E8-8AA0-C0EF564C6714}"/>
              </a:ext>
            </a:extLst>
          </p:cNvPr>
          <p:cNvGrpSpPr/>
          <p:nvPr/>
        </p:nvGrpSpPr>
        <p:grpSpPr>
          <a:xfrm>
            <a:off x="5084510" y="149573"/>
            <a:ext cx="5492209" cy="1373236"/>
            <a:chOff x="5084510" y="149573"/>
            <a:chExt cx="5492209" cy="1373236"/>
          </a:xfrm>
        </p:grpSpPr>
        <p:grpSp>
          <p:nvGrpSpPr>
            <p:cNvPr id="19" name="Group 18">
              <a:extLst>
                <a:ext uri="{FF2B5EF4-FFF2-40B4-BE49-F238E27FC236}">
                  <a16:creationId xmlns:a16="http://schemas.microsoft.com/office/drawing/2014/main" id="{331C53F5-E073-4ED2-83B2-64027D498BEA}"/>
                </a:ext>
              </a:extLst>
            </p:cNvPr>
            <p:cNvGrpSpPr/>
            <p:nvPr/>
          </p:nvGrpSpPr>
          <p:grpSpPr>
            <a:xfrm>
              <a:off x="5084510" y="149573"/>
              <a:ext cx="5492209" cy="897628"/>
              <a:chOff x="4998717" y="210532"/>
              <a:chExt cx="5399539" cy="897628"/>
            </a:xfrm>
          </p:grpSpPr>
          <p:grpSp>
            <p:nvGrpSpPr>
              <p:cNvPr id="22" name="Group 21">
                <a:extLst>
                  <a:ext uri="{FF2B5EF4-FFF2-40B4-BE49-F238E27FC236}">
                    <a16:creationId xmlns:a16="http://schemas.microsoft.com/office/drawing/2014/main" id="{8C39ED86-4022-4A06-9CA5-FF3CFE201637}"/>
                  </a:ext>
                </a:extLst>
              </p:cNvPr>
              <p:cNvGrpSpPr/>
              <p:nvPr/>
            </p:nvGrpSpPr>
            <p:grpSpPr>
              <a:xfrm>
                <a:off x="4998717" y="210532"/>
                <a:ext cx="5399539" cy="897628"/>
                <a:chOff x="4998717" y="210532"/>
                <a:chExt cx="5399539" cy="897628"/>
              </a:xfrm>
            </p:grpSpPr>
            <p:sp>
              <p:nvSpPr>
                <p:cNvPr id="24" name="TextBox 23">
                  <a:extLst>
                    <a:ext uri="{FF2B5EF4-FFF2-40B4-BE49-F238E27FC236}">
                      <a16:creationId xmlns:a16="http://schemas.microsoft.com/office/drawing/2014/main" id="{0121A385-F6E8-43EF-82B1-E95736572312}"/>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484074F1-7466-4266-8826-59F288B165E4}"/>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3" name="Straight Connector 22">
                <a:extLst>
                  <a:ext uri="{FF2B5EF4-FFF2-40B4-BE49-F238E27FC236}">
                    <a16:creationId xmlns:a16="http://schemas.microsoft.com/office/drawing/2014/main" id="{81C5E95B-1A09-4712-80E6-61CC5590710A}"/>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C055C2CD-523B-4285-8014-5FE8550FFF1D}"/>
                </a:ext>
              </a:extLst>
            </p:cNvPr>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grpSp>
        <p:nvGrpSpPr>
          <p:cNvPr id="26" name="Group 25">
            <a:extLst>
              <a:ext uri="{FF2B5EF4-FFF2-40B4-BE49-F238E27FC236}">
                <a16:creationId xmlns:a16="http://schemas.microsoft.com/office/drawing/2014/main" id="{4216C794-88BC-4469-B885-D6D11407EEA2}"/>
              </a:ext>
            </a:extLst>
          </p:cNvPr>
          <p:cNvGrpSpPr/>
          <p:nvPr/>
        </p:nvGrpSpPr>
        <p:grpSpPr>
          <a:xfrm>
            <a:off x="1280319" y="1600200"/>
            <a:ext cx="5943600" cy="677108"/>
            <a:chOff x="1508919" y="1888664"/>
            <a:chExt cx="10183091" cy="677108"/>
          </a:xfrm>
        </p:grpSpPr>
        <p:sp>
          <p:nvSpPr>
            <p:cNvPr id="27" name="Rectangle 26">
              <a:extLst>
                <a:ext uri="{FF2B5EF4-FFF2-40B4-BE49-F238E27FC236}">
                  <a16:creationId xmlns:a16="http://schemas.microsoft.com/office/drawing/2014/main" id="{BC0FBA1B-DD50-484F-BC6C-A55274DD9DA3}"/>
                </a:ext>
              </a:extLst>
            </p:cNvPr>
            <p:cNvSpPr/>
            <p:nvPr/>
          </p:nvSpPr>
          <p:spPr>
            <a:xfrm>
              <a:off x="1508919" y="1888664"/>
              <a:ext cx="10183091"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4. Đoạn văn tham khảo</a:t>
              </a:r>
            </a:p>
          </p:txBody>
        </p:sp>
        <p:cxnSp>
          <p:nvCxnSpPr>
            <p:cNvPr id="28" name="Straight Connector 27">
              <a:extLst>
                <a:ext uri="{FF2B5EF4-FFF2-40B4-BE49-F238E27FC236}">
                  <a16:creationId xmlns:a16="http://schemas.microsoft.com/office/drawing/2014/main" id="{8FA04765-1409-4825-AEBF-BEEF28F2660C}"/>
                </a:ext>
              </a:extLst>
            </p:cNvPr>
            <p:cNvCxnSpPr>
              <a:cxnSpLocks/>
            </p:cNvCxnSpPr>
            <p:nvPr/>
          </p:nvCxnSpPr>
          <p:spPr>
            <a:xfrm>
              <a:off x="2052017" y="2519755"/>
              <a:ext cx="801069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37419" y="2133600"/>
            <a:ext cx="14401800" cy="6370975"/>
          </a:xfrm>
          <a:prstGeom prst="rect">
            <a:avLst/>
          </a:prstGeom>
        </p:spPr>
        <p:txBody>
          <a:bodyPr wrap="square">
            <a:spAutoFit/>
          </a:bodyPr>
          <a:lstStyle/>
          <a:p>
            <a:pPr lvl="0" indent="914400" algn="just">
              <a:lnSpc>
                <a:spcPct val="120000"/>
              </a:lnSpc>
            </a:pPr>
            <a:r>
              <a:rPr lang="vi-VN" sz="4000" b="1">
                <a:solidFill>
                  <a:srgbClr val="FF0000"/>
                </a:solidFill>
                <a:latin typeface="Times New Roman" pitchFamily="18" charset="0"/>
                <a:cs typeface="Times New Roman" pitchFamily="18" charset="0"/>
              </a:rPr>
              <a:t>Bài tham khảo 2:</a:t>
            </a:r>
          </a:p>
          <a:p>
            <a:pPr lvl="0" indent="914400" algn="just"/>
            <a:r>
              <a:rPr lang="vi-VN" sz="4000" b="1">
                <a:solidFill>
                  <a:srgbClr val="0000CC"/>
                </a:solidFill>
                <a:latin typeface="Times New Roman" pitchFamily="18" charset="0"/>
                <a:cs typeface="Times New Roman" pitchFamily="18" charset="0"/>
              </a:rPr>
              <a:t>Hè năm ngoái em về quê ngoại chơi và thấy cây mít ông bà trồng từ lâu đã bắt đầu sai trĩu quả trông rất thích mắt. Thân cây khá to cỡ hơn một vòng tay em. Thân màu nâu sẫm, khi đứng cạnh trông em trở nên bé nhỏ so với nó. Lá mít rất to, dày, xanh đậm. Lá mít to cỡ bằng bàn tay xòe của em và có độ bóng thật đẹp. Năm nào, cây cũng ra quả sai trĩu. Quả mít chín ăn rất ngọt và thơm. Mùi mít chín cây thơm lừng cả vườn cây. Được thưởng thức những múi mít to vàng ươm em thật thích biết bao nhiêu. Em rất thích cây mít nhà bà ngoại em. </a:t>
            </a:r>
          </a:p>
        </p:txBody>
      </p:sp>
      <p:grpSp>
        <p:nvGrpSpPr>
          <p:cNvPr id="13" name="Group 12">
            <a:extLst>
              <a:ext uri="{FF2B5EF4-FFF2-40B4-BE49-F238E27FC236}">
                <a16:creationId xmlns:a16="http://schemas.microsoft.com/office/drawing/2014/main" id="{9FC23498-3C11-47E8-8AA0-C0EF564C6714}"/>
              </a:ext>
            </a:extLst>
          </p:cNvPr>
          <p:cNvGrpSpPr/>
          <p:nvPr/>
        </p:nvGrpSpPr>
        <p:grpSpPr>
          <a:xfrm>
            <a:off x="5084510" y="149573"/>
            <a:ext cx="5492209" cy="1373236"/>
            <a:chOff x="5084510" y="149573"/>
            <a:chExt cx="5492209" cy="1373236"/>
          </a:xfrm>
        </p:grpSpPr>
        <p:grpSp>
          <p:nvGrpSpPr>
            <p:cNvPr id="19" name="Group 18">
              <a:extLst>
                <a:ext uri="{FF2B5EF4-FFF2-40B4-BE49-F238E27FC236}">
                  <a16:creationId xmlns:a16="http://schemas.microsoft.com/office/drawing/2014/main" id="{331C53F5-E073-4ED2-83B2-64027D498BEA}"/>
                </a:ext>
              </a:extLst>
            </p:cNvPr>
            <p:cNvGrpSpPr/>
            <p:nvPr/>
          </p:nvGrpSpPr>
          <p:grpSpPr>
            <a:xfrm>
              <a:off x="5084510" y="149573"/>
              <a:ext cx="5492209" cy="897628"/>
              <a:chOff x="4998717" y="210532"/>
              <a:chExt cx="5399539" cy="897628"/>
            </a:xfrm>
          </p:grpSpPr>
          <p:grpSp>
            <p:nvGrpSpPr>
              <p:cNvPr id="22" name="Group 21">
                <a:extLst>
                  <a:ext uri="{FF2B5EF4-FFF2-40B4-BE49-F238E27FC236}">
                    <a16:creationId xmlns:a16="http://schemas.microsoft.com/office/drawing/2014/main" id="{8C39ED86-4022-4A06-9CA5-FF3CFE201637}"/>
                  </a:ext>
                </a:extLst>
              </p:cNvPr>
              <p:cNvGrpSpPr/>
              <p:nvPr/>
            </p:nvGrpSpPr>
            <p:grpSpPr>
              <a:xfrm>
                <a:off x="4998717" y="210532"/>
                <a:ext cx="5399539" cy="897628"/>
                <a:chOff x="4998717" y="210532"/>
                <a:chExt cx="5399539" cy="897628"/>
              </a:xfrm>
            </p:grpSpPr>
            <p:sp>
              <p:nvSpPr>
                <p:cNvPr id="24" name="TextBox 23">
                  <a:extLst>
                    <a:ext uri="{FF2B5EF4-FFF2-40B4-BE49-F238E27FC236}">
                      <a16:creationId xmlns:a16="http://schemas.microsoft.com/office/drawing/2014/main" id="{0121A385-F6E8-43EF-82B1-E95736572312}"/>
                    </a:ext>
                  </a:extLst>
                </p:cNvPr>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25" name="TextBox 24">
                  <a:extLst>
                    <a:ext uri="{FF2B5EF4-FFF2-40B4-BE49-F238E27FC236}">
                      <a16:creationId xmlns:a16="http://schemas.microsoft.com/office/drawing/2014/main" id="{484074F1-7466-4266-8826-59F288B165E4}"/>
                    </a:ext>
                  </a:extLst>
                </p:cNvPr>
                <p:cNvSpPr txBox="1"/>
                <p:nvPr/>
              </p:nvSpPr>
              <p:spPr>
                <a:xfrm>
                  <a:off x="6203056" y="646495"/>
                  <a:ext cx="3039199"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 BÀI 12</a:t>
                  </a:r>
                </a:p>
              </p:txBody>
            </p:sp>
          </p:grpSp>
          <p:cxnSp>
            <p:nvCxnSpPr>
              <p:cNvPr id="23" name="Straight Connector 22">
                <a:extLst>
                  <a:ext uri="{FF2B5EF4-FFF2-40B4-BE49-F238E27FC236}">
                    <a16:creationId xmlns:a16="http://schemas.microsoft.com/office/drawing/2014/main" id="{81C5E95B-1A09-4712-80E6-61CC5590710A}"/>
                  </a:ext>
                </a:extLst>
              </p:cNvPr>
              <p:cNvCxnSpPr>
                <a:cxnSpLocks/>
              </p:cNvCxnSpPr>
              <p:nvPr/>
            </p:nvCxnSpPr>
            <p:spPr>
              <a:xfrm>
                <a:off x="6329763" y="1078875"/>
                <a:ext cx="282287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Rectangle 95">
              <a:extLst>
                <a:ext uri="{FF2B5EF4-FFF2-40B4-BE49-F238E27FC236}">
                  <a16:creationId xmlns:a16="http://schemas.microsoft.com/office/drawing/2014/main" id="{C055C2CD-523B-4285-8014-5FE8550FFF1D}"/>
                </a:ext>
              </a:extLst>
            </p:cNvPr>
            <p:cNvSpPr>
              <a:spLocks noChangeArrowheads="1"/>
            </p:cNvSpPr>
            <p:nvPr/>
          </p:nvSpPr>
          <p:spPr bwMode="auto">
            <a:xfrm>
              <a:off x="5370080" y="999589"/>
              <a:ext cx="50079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TRAO ĐỔI: KÌ NGHỈ THÚ VỊ</a:t>
              </a:r>
            </a:p>
          </p:txBody>
        </p:sp>
      </p:grpSp>
      <p:grpSp>
        <p:nvGrpSpPr>
          <p:cNvPr id="26" name="Group 25">
            <a:extLst>
              <a:ext uri="{FF2B5EF4-FFF2-40B4-BE49-F238E27FC236}">
                <a16:creationId xmlns:a16="http://schemas.microsoft.com/office/drawing/2014/main" id="{4216C794-88BC-4469-B885-D6D11407EEA2}"/>
              </a:ext>
            </a:extLst>
          </p:cNvPr>
          <p:cNvGrpSpPr/>
          <p:nvPr/>
        </p:nvGrpSpPr>
        <p:grpSpPr>
          <a:xfrm>
            <a:off x="1356519" y="1413995"/>
            <a:ext cx="5943600" cy="677108"/>
            <a:chOff x="1508919" y="1888664"/>
            <a:chExt cx="10183091" cy="677108"/>
          </a:xfrm>
        </p:grpSpPr>
        <p:sp>
          <p:nvSpPr>
            <p:cNvPr id="27" name="Rectangle 26">
              <a:extLst>
                <a:ext uri="{FF2B5EF4-FFF2-40B4-BE49-F238E27FC236}">
                  <a16:creationId xmlns:a16="http://schemas.microsoft.com/office/drawing/2014/main" id="{BC0FBA1B-DD50-484F-BC6C-A55274DD9DA3}"/>
                </a:ext>
              </a:extLst>
            </p:cNvPr>
            <p:cNvSpPr/>
            <p:nvPr/>
          </p:nvSpPr>
          <p:spPr>
            <a:xfrm>
              <a:off x="1508919" y="1888664"/>
              <a:ext cx="10183091"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4. Đoạn văn tham khảo</a:t>
              </a:r>
            </a:p>
          </p:txBody>
        </p:sp>
        <p:cxnSp>
          <p:nvCxnSpPr>
            <p:cNvPr id="28" name="Straight Connector 27">
              <a:extLst>
                <a:ext uri="{FF2B5EF4-FFF2-40B4-BE49-F238E27FC236}">
                  <a16:creationId xmlns:a16="http://schemas.microsoft.com/office/drawing/2014/main" id="{8FA04765-1409-4825-AEBF-BEEF28F2660C}"/>
                </a:ext>
              </a:extLst>
            </p:cNvPr>
            <p:cNvCxnSpPr>
              <a:cxnSpLocks/>
            </p:cNvCxnSpPr>
            <p:nvPr/>
          </p:nvCxnSpPr>
          <p:spPr>
            <a:xfrm>
              <a:off x="2052017" y="2519755"/>
              <a:ext cx="801069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1034978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9956</TotalTime>
  <Words>720</Words>
  <Application>Microsoft Office PowerPoint</Application>
  <PresentationFormat>Custom</PresentationFormat>
  <Paragraphs>57</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Tuyết Trương</dc:creator>
  <cp:lastModifiedBy>Administrator</cp:lastModifiedBy>
  <cp:revision>1139</cp:revision>
  <dcterms:created xsi:type="dcterms:W3CDTF">2008-09-09T22:52:10Z</dcterms:created>
  <dcterms:modified xsi:type="dcterms:W3CDTF">2025-04-16T14:17:35Z</dcterms:modified>
</cp:coreProperties>
</file>