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74" r:id="rId8"/>
    <p:sldId id="262" r:id="rId9"/>
    <p:sldId id="263" r:id="rId10"/>
    <p:sldId id="264" r:id="rId11"/>
    <p:sldId id="266" r:id="rId12"/>
    <p:sldId id="288" r:id="rId13"/>
    <p:sldId id="265" r:id="rId14"/>
    <p:sldId id="267" r:id="rId15"/>
  </p:sldIdLst>
  <p:sldSz cx="18288000" cy="10287000"/>
  <p:notesSz cx="6858000" cy="9144000"/>
  <p:embeddedFontLst>
    <p:embeddedFont>
      <p:font typeface="DengXian" panose="02010600030101010101" pitchFamily="2" charset="-122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imes" panose="02020603050405020304" pitchFamily="18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4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6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10.png"/><Relationship Id="rId5" Type="http://schemas.openxmlformats.org/officeDocument/2006/relationships/image" Target="../media/image32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400714"/>
            <a:ext cx="1321762" cy="15680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710850" y="400714"/>
            <a:ext cx="1321762" cy="15680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400545" y="400714"/>
            <a:ext cx="1321762" cy="15680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942346" y="1445229"/>
            <a:ext cx="14420516" cy="65635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936487" y="4384719"/>
            <a:ext cx="2852749" cy="43462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368461" y="551205"/>
            <a:ext cx="4127135" cy="175919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137800" y="3922917"/>
            <a:ext cx="14012399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553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THẦY CÔ VỀ DỰ GIỜ , THĂM LỚP 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918685" y="7393752"/>
            <a:ext cx="900872" cy="13658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AEB3A5-C0AF-A2EC-DE1F-6B4B7BF595F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4" t="49994" r="14156" b="4094"/>
          <a:stretch/>
        </p:blipFill>
        <p:spPr>
          <a:xfrm>
            <a:off x="49163" y="6348218"/>
            <a:ext cx="4013969" cy="3273087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2399" y="266700"/>
            <a:ext cx="15331099" cy="8153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8DCF10-4CFB-8F75-0F2D-C9ED47ED25E1}"/>
              </a:ext>
            </a:extLst>
          </p:cNvPr>
          <p:cNvSpPr txBox="1"/>
          <p:nvPr/>
        </p:nvSpPr>
        <p:spPr>
          <a:xfrm>
            <a:off x="1524000" y="692058"/>
            <a:ext cx="13030200" cy="551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3:</a:t>
            </a:r>
            <a:endParaRPr lang="en-US" sz="40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triển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lãm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25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30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8 .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triển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lãm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Xuân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bắt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thúc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F5DAB28-BFE1-884A-8520-7AB6A4115F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8" t="3327" r="39999" b="50000"/>
          <a:stretch/>
        </p:blipFill>
        <p:spPr>
          <a:xfrm>
            <a:off x="5486400" y="5600700"/>
            <a:ext cx="5105400" cy="5105400"/>
          </a:xfrm>
          <a:prstGeom prst="rect">
            <a:avLst/>
          </a:prstGeom>
        </p:spPr>
      </p:pic>
      <p:sp>
        <p:nvSpPr>
          <p:cNvPr id="15" name="Line Callout 1 (Border and Accent Bar) 3">
            <a:extLst>
              <a:ext uri="{FF2B5EF4-FFF2-40B4-BE49-F238E27FC236}">
                <a16:creationId xmlns:a16="http://schemas.microsoft.com/office/drawing/2014/main" id="{079967FC-8603-90CB-E28D-521E03A6280F}"/>
              </a:ext>
            </a:extLst>
          </p:cNvPr>
          <p:cNvSpPr/>
          <p:nvPr/>
        </p:nvSpPr>
        <p:spPr>
          <a:xfrm>
            <a:off x="14855237" y="2476500"/>
            <a:ext cx="3200401" cy="1127023"/>
          </a:xfrm>
          <a:prstGeom prst="accentBorderCallout1">
            <a:avLst>
              <a:gd name="adj1" fmla="val 18750"/>
              <a:gd name="adj2" fmla="val -3127"/>
              <a:gd name="adj3" fmla="val 17954"/>
              <a:gd name="adj4" fmla="val -17509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50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ngày</a:t>
            </a:r>
            <a:endParaRPr lang="en-US" sz="5000" b="1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ine Callout 1 (Border and Accent Bar) 3">
            <a:extLst>
              <a:ext uri="{FF2B5EF4-FFF2-40B4-BE49-F238E27FC236}">
                <a16:creationId xmlns:a16="http://schemas.microsoft.com/office/drawing/2014/main" id="{1D473677-D8D1-1CA6-A5AC-990DCDCD53C4}"/>
              </a:ext>
            </a:extLst>
          </p:cNvPr>
          <p:cNvSpPr/>
          <p:nvPr/>
        </p:nvSpPr>
        <p:spPr>
          <a:xfrm>
            <a:off x="14498818" y="5298357"/>
            <a:ext cx="3581401" cy="1127023"/>
          </a:xfrm>
          <a:prstGeom prst="accentBorderCallout1">
            <a:avLst>
              <a:gd name="adj1" fmla="val 18750"/>
              <a:gd name="adj2" fmla="val -3127"/>
              <a:gd name="adj3" fmla="val 17954"/>
              <a:gd name="adj4" fmla="val -17509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50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tháng 1</a:t>
            </a:r>
            <a:endParaRPr lang="en-US" sz="5000" b="1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27039" y="-1229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72147" y="571500"/>
            <a:ext cx="15011399" cy="95208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8ECE98-B04A-AC92-97A6-9519A3EB9492}"/>
              </a:ext>
            </a:extLst>
          </p:cNvPr>
          <p:cNvSpPr txBox="1"/>
          <p:nvPr/>
        </p:nvSpPr>
        <p:spPr>
          <a:xfrm>
            <a:off x="2667000" y="2552700"/>
            <a:ext cx="14158452" cy="1002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45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4:</a:t>
            </a:r>
            <a:r>
              <a:rPr lang="en-US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Thực hành: Xác định số ngày trong mỗi tháng.</a:t>
            </a:r>
            <a:endParaRPr lang="en-US" sz="450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2B3982E-5DAC-1EEE-4E7D-D642311FA0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840" y="4027074"/>
            <a:ext cx="12378012" cy="540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0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8288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1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Ghi nhớ: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516109"/>
            <a:ext cx="1828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" pitchFamily="18" charset="0"/>
                <a:cs typeface="times" pitchFamily="18" charset="0"/>
              </a:rPr>
              <a:t>	Một năm có </a:t>
            </a:r>
            <a:r>
              <a:rPr lang="en-US" sz="60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12</a:t>
            </a:r>
            <a:r>
              <a:rPr lang="en-US" sz="6000" b="1" dirty="0">
                <a:latin typeface="times" pitchFamily="18" charset="0"/>
                <a:cs typeface="times" pitchFamily="18" charset="0"/>
              </a:rPr>
              <a:t> tháng. Đó là: Tháng 1; Tháng 2; Tháng 3; Tháng 4; </a:t>
            </a:r>
            <a:r>
              <a:rPr lang="en-US" sz="60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6000" b="1" dirty="0">
                <a:latin typeface="times" pitchFamily="18" charset="0"/>
                <a:cs typeface="times" pitchFamily="18" charset="0"/>
              </a:rPr>
              <a:t> 5; Tháng 6; Tháng 7; Tháng 8; Tháng 9; Tháng 10; Tháng 11; Tháng 12 (</a:t>
            </a:r>
            <a:r>
              <a:rPr lang="en-US" sz="60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Theo năm Dương lịch - Tính theo mặt trời).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626430"/>
            <a:ext cx="1828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" pitchFamily="18" charset="0"/>
                <a:cs typeface="times" pitchFamily="18" charset="0"/>
              </a:rPr>
              <a:t>	</a:t>
            </a:r>
            <a:r>
              <a:rPr lang="en-US" sz="60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Tháng Giêng</a:t>
            </a:r>
            <a:r>
              <a:rPr lang="en-US" sz="6000" b="1" dirty="0">
                <a:latin typeface="times" pitchFamily="18" charset="0"/>
                <a:cs typeface="times" pitchFamily="18" charset="0"/>
              </a:rPr>
              <a:t>; Tháng 2; Tháng 3; 4; 5; 6; 7; 8; 9; 10; 11; </a:t>
            </a:r>
            <a:r>
              <a:rPr lang="en-US" sz="60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Tháng Chạp </a:t>
            </a:r>
            <a:r>
              <a:rPr lang="en-US" sz="60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(Theo năm Âm lịch – Tính theo mặt trăng).</a:t>
            </a:r>
          </a:p>
        </p:txBody>
      </p:sp>
    </p:spTree>
    <p:extLst>
      <p:ext uri="{BB962C8B-B14F-4D97-AF65-F5344CB8AC3E}">
        <p14:creationId xmlns:p14="http://schemas.microsoft.com/office/powerpoint/2010/main" val="426849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35621" y="3096213"/>
            <a:ext cx="1805086" cy="130342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35621" y="6057900"/>
            <a:ext cx="1805086" cy="13034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35621" y="8711078"/>
            <a:ext cx="1805086" cy="13034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138242">
            <a:off x="3428379" y="978103"/>
            <a:ext cx="1071891" cy="162510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24400" y="34700"/>
            <a:ext cx="10450241" cy="1315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>
                <a:solidFill>
                  <a:srgbClr val="553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9D4EFB-5C3A-3CB2-EAB4-7580E2CBE675}"/>
              </a:ext>
            </a:extLst>
          </p:cNvPr>
          <p:cNvSpPr txBox="1"/>
          <p:nvPr/>
        </p:nvSpPr>
        <p:spPr>
          <a:xfrm>
            <a:off x="3581400" y="2317323"/>
            <a:ext cx="13716000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Ôn lại cách xác định ngày trong tuần, ngày trong tháng; xác định một năm có bao nhiêu tháng, số ngày có trong mỗi tháng trong năm.</a:t>
            </a:r>
            <a:endParaRPr lang="en-US" sz="400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91FB7-A5D1-0DC3-F88E-09AC8C9A7436}"/>
              </a:ext>
            </a:extLst>
          </p:cNvPr>
          <p:cNvSpPr txBox="1"/>
          <p:nvPr/>
        </p:nvSpPr>
        <p:spPr>
          <a:xfrm>
            <a:off x="3726314" y="6118770"/>
            <a:ext cx="1310640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 xác định thời gian thông qua ngày, tháng đã cho.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84AB32-BF3B-5826-5B9E-8A2DD10EA7CA}"/>
              </a:ext>
            </a:extLst>
          </p:cNvPr>
          <p:cNvSpPr txBox="1"/>
          <p:nvPr/>
        </p:nvSpPr>
        <p:spPr>
          <a:xfrm>
            <a:off x="3695951" y="8198180"/>
            <a:ext cx="1288528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Ôn lại cách xác định số ngày trong 12 ngày dựa vào bàn tay và hướng dẫn mọi người.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33600" y="800100"/>
            <a:ext cx="15178332" cy="83986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388B9A-86E5-1728-6AA7-FF1A58ACA6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5" t="46295" r="57502" b="7628"/>
          <a:stretch/>
        </p:blipFill>
        <p:spPr>
          <a:xfrm>
            <a:off x="0" y="6422844"/>
            <a:ext cx="4495800" cy="35760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62AD707-82C3-B024-6780-7D3B1F2A3FF6}"/>
              </a:ext>
            </a:extLst>
          </p:cNvPr>
          <p:cNvSpPr txBox="1"/>
          <p:nvPr/>
        </p:nvSpPr>
        <p:spPr>
          <a:xfrm>
            <a:off x="3733800" y="3364744"/>
            <a:ext cx="12573000" cy="3557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>
                <a:solidFill>
                  <a:srgbClr val="452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</p:spTree>
    <p:extLst>
      <p:ext uri="{BB962C8B-B14F-4D97-AF65-F5344CB8AC3E}">
        <p14:creationId xmlns:p14="http://schemas.microsoft.com/office/powerpoint/2010/main" val="600087784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27039" y="-1229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677399" y="742986"/>
            <a:ext cx="5562601" cy="8801028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546895" y="299637"/>
            <a:ext cx="5103715" cy="4871303"/>
            <a:chOff x="-366471" y="-11891"/>
            <a:chExt cx="15572971" cy="14863810"/>
          </a:xfrm>
        </p:grpSpPr>
        <p:sp>
          <p:nvSpPr>
            <p:cNvPr id="5" name="Freeform 5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55386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DEDEC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V="1">
            <a:off x="990918" y="5142271"/>
            <a:ext cx="7772082" cy="484509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547113" y="6556145"/>
            <a:ext cx="6659692" cy="29878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>
                <a:solidFill>
                  <a:srgbClr val="553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năm có bao nhiêu tháng, mỗi tháng trong năm có bao nhiêu ngày?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653762-DF19-928A-0F92-3C65E6D4B48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883" t="8207" r="34821" b="15662"/>
          <a:stretch/>
        </p:blipFill>
        <p:spPr>
          <a:xfrm>
            <a:off x="9997859" y="2366248"/>
            <a:ext cx="4921679" cy="69568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92E133F-EE56-A5F0-850F-FF165523DBF5}"/>
              </a:ext>
            </a:extLst>
          </p:cNvPr>
          <p:cNvSpPr txBox="1"/>
          <p:nvPr/>
        </p:nvSpPr>
        <p:spPr>
          <a:xfrm>
            <a:off x="2957695" y="1239971"/>
            <a:ext cx="4282113" cy="2907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286000" y="1638300"/>
            <a:ext cx="13418917" cy="63460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0CB062-23C1-E3AF-F812-BDAAB08030D2}"/>
              </a:ext>
            </a:extLst>
          </p:cNvPr>
          <p:cNvSpPr txBox="1"/>
          <p:nvPr/>
        </p:nvSpPr>
        <p:spPr>
          <a:xfrm>
            <a:off x="5562600" y="5600700"/>
            <a:ext cx="7162800" cy="1609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>
                <a:latin typeface="Arial" panose="020B0604020202020204" pitchFamily="34" charset="0"/>
                <a:cs typeface="Arial" panose="020B0604020202020204" pitchFamily="34" charset="0"/>
              </a:rPr>
              <a:t>THÁNG - NĂM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E921DF-A76A-C21F-94C7-8E915532C4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8" t="2587" r="33760" b="54445"/>
          <a:stretch/>
        </p:blipFill>
        <p:spPr>
          <a:xfrm>
            <a:off x="5719429" y="745218"/>
            <a:ext cx="6552057" cy="4873917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56309" y="190500"/>
            <a:ext cx="17375381" cy="277532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290111" y="1924669"/>
            <a:ext cx="1071891" cy="16251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14277" y="571500"/>
            <a:ext cx="16113539" cy="2165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>
                <a:solidFill>
                  <a:srgbClr val="553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QUEN VỚI THÁNG TRONG NĂM VÀ NGÀY TRONG MỖI THÁNG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EB58EC-6A4D-3772-C0D5-8474B59B1A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66" y="3109618"/>
            <a:ext cx="13625405" cy="7051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57200" y="723900"/>
            <a:ext cx="16911795" cy="82551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18D79D-18C1-DF40-7232-F84220D50564}"/>
              </a:ext>
            </a:extLst>
          </p:cNvPr>
          <p:cNvSpPr txBox="1"/>
          <p:nvPr/>
        </p:nvSpPr>
        <p:spPr>
          <a:xfrm>
            <a:off x="685800" y="495300"/>
            <a:ext cx="14859000" cy="2258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50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 quen với tháng trong năm và ngày trong mỗi tháng:</a:t>
            </a:r>
            <a:endParaRPr lang="en-US" sz="500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CBE1C1-3660-A299-4771-9D87259FB9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502" t="19752" r="41665" b="30000"/>
          <a:stretch/>
        </p:blipFill>
        <p:spPr>
          <a:xfrm>
            <a:off x="1143000" y="3477254"/>
            <a:ext cx="6553200" cy="45360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13614D-B3D8-FC69-9E8A-DE0E930C30A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688" t="13332" r="39395" b="32594"/>
          <a:stretch/>
        </p:blipFill>
        <p:spPr>
          <a:xfrm>
            <a:off x="9296400" y="3359051"/>
            <a:ext cx="6553200" cy="4644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-890829" y="-23259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33400" y="7583055"/>
            <a:ext cx="7196775" cy="25488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711047" y="4918346"/>
            <a:ext cx="9224153" cy="254885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906000" y="7599032"/>
            <a:ext cx="8034975" cy="254885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827127" y="23259"/>
            <a:ext cx="12964616" cy="1315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>
                <a:solidFill>
                  <a:srgbClr val="553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2E46FC-5235-4755-8C56-B9E69E7F1677}"/>
              </a:ext>
            </a:extLst>
          </p:cNvPr>
          <p:cNvSpPr txBox="1"/>
          <p:nvPr/>
        </p:nvSpPr>
        <p:spPr>
          <a:xfrm>
            <a:off x="533400" y="1016327"/>
            <a:ext cx="15621000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1: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Bây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mấy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30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31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1A6980-7841-D2D8-D34C-B1D07AE4F43A}"/>
              </a:ext>
            </a:extLst>
          </p:cNvPr>
          <p:cNvSpPr txBox="1"/>
          <p:nvPr/>
        </p:nvSpPr>
        <p:spPr>
          <a:xfrm>
            <a:off x="6147134" y="5172047"/>
            <a:ext cx="8407066" cy="2041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Bây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3 .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31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A17853-4B66-2DAE-FE78-98B810EB4E67}"/>
              </a:ext>
            </a:extLst>
          </p:cNvPr>
          <p:cNvSpPr txBox="1"/>
          <p:nvPr/>
        </p:nvSpPr>
        <p:spPr>
          <a:xfrm>
            <a:off x="890829" y="7882693"/>
            <a:ext cx="6195771" cy="2041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Những tháng có 30 ngày là: 4, 6, 9, 11.</a:t>
            </a:r>
            <a:endParaRPr lang="en-US" sz="450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B34E4F-4C30-9438-2C52-7CF990CCDAF2}"/>
              </a:ext>
            </a:extLst>
          </p:cNvPr>
          <p:cNvSpPr txBox="1"/>
          <p:nvPr/>
        </p:nvSpPr>
        <p:spPr>
          <a:xfrm>
            <a:off x="10274272" y="7939862"/>
            <a:ext cx="7391400" cy="2041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Những tháng có 31 ngày là: 1, 3, 5, 7, 8, 10, 12.</a:t>
            </a:r>
            <a:endParaRPr lang="en-US" sz="450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F01EB30-44EC-6381-BAA2-0C13BF98A7D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" t="3521" r="71253" b="58149"/>
          <a:stretch/>
        </p:blipFill>
        <p:spPr>
          <a:xfrm>
            <a:off x="15411418" y="320242"/>
            <a:ext cx="2739975" cy="2473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2" grpId="0"/>
      <p:bldP spid="25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280" y="694707"/>
            <a:ext cx="17604773" cy="817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Tx/>
              <a:buChar char="-"/>
            </a:pPr>
            <a:r>
              <a:rPr lang="vi-VN" sz="7500" b="1" dirty="0">
                <a:latin typeface="+mj-lt"/>
              </a:rPr>
              <a:t>Một năm có </a:t>
            </a:r>
            <a:r>
              <a:rPr lang="vi-VN" sz="7500" b="1" dirty="0">
                <a:solidFill>
                  <a:srgbClr val="FF0000"/>
                </a:solidFill>
                <a:latin typeface="+mj-lt"/>
              </a:rPr>
              <a:t>12</a:t>
            </a:r>
            <a:r>
              <a:rPr lang="vi-VN" sz="7500" b="1" dirty="0">
                <a:latin typeface="+mj-lt"/>
              </a:rPr>
              <a:t> tháng.</a:t>
            </a:r>
          </a:p>
          <a:p>
            <a:pPr marL="685800" indent="-685800">
              <a:buFontTx/>
              <a:buChar char="-"/>
            </a:pPr>
            <a:r>
              <a:rPr lang="vi-VN" sz="7500" b="1" u="sng" dirty="0">
                <a:solidFill>
                  <a:srgbClr val="0000FF"/>
                </a:solidFill>
                <a:latin typeface="+mj-lt"/>
              </a:rPr>
              <a:t>Tháng có 31 ngày</a:t>
            </a:r>
            <a:r>
              <a:rPr lang="vi-VN" sz="7500" b="1" dirty="0">
                <a:latin typeface="+mj-lt"/>
              </a:rPr>
              <a:t>: Tháng Một, tháng Ba, tháng Năm, tháng Bảy, tháng Tám, tháng Mười, tháng Mười hai.</a:t>
            </a:r>
          </a:p>
          <a:p>
            <a:pPr marL="685800" indent="-685800">
              <a:buFontTx/>
              <a:buChar char="-"/>
            </a:pPr>
            <a:r>
              <a:rPr lang="vi-VN" sz="7500" b="1" u="sng" dirty="0">
                <a:solidFill>
                  <a:srgbClr val="0000FF"/>
                </a:solidFill>
                <a:latin typeface="+mj-lt"/>
              </a:rPr>
              <a:t>Tháng có 30 ngày</a:t>
            </a:r>
            <a:r>
              <a:rPr lang="vi-VN" sz="7500" b="1" dirty="0">
                <a:latin typeface="+mj-lt"/>
              </a:rPr>
              <a:t>: Tháng Tư, tháng Sáu, tháng Chín, tháng Mười một.</a:t>
            </a:r>
          </a:p>
          <a:p>
            <a:pPr marL="685800" indent="-685800">
              <a:buFontTx/>
              <a:buChar char="-"/>
            </a:pPr>
            <a:r>
              <a:rPr lang="vi-VN" sz="7500" b="1" u="sng" dirty="0">
                <a:solidFill>
                  <a:srgbClr val="0000FF"/>
                </a:solidFill>
                <a:latin typeface="+mj-lt"/>
              </a:rPr>
              <a:t>Tháng có 28 hoặc 29 ngày</a:t>
            </a:r>
            <a:r>
              <a:rPr lang="vi-VN" sz="7500" b="1" dirty="0">
                <a:latin typeface="+mj-lt"/>
              </a:rPr>
              <a:t>: Tháng 2</a:t>
            </a:r>
          </a:p>
        </p:txBody>
      </p:sp>
    </p:spTree>
    <p:extLst>
      <p:ext uri="{BB962C8B-B14F-4D97-AF65-F5344CB8AC3E}">
        <p14:creationId xmlns:p14="http://schemas.microsoft.com/office/powerpoint/2010/main" val="9619389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41650" y="3469523"/>
            <a:ext cx="7196775" cy="63357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514600" y="240702"/>
            <a:ext cx="13335000" cy="224736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664539" y="3503499"/>
            <a:ext cx="7196775" cy="63357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738425" y="7900754"/>
            <a:ext cx="2994064" cy="21775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699511" y="2183232"/>
            <a:ext cx="1071891" cy="16251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2F60793-89B9-0EF2-946B-9EF645417A32}"/>
              </a:ext>
            </a:extLst>
          </p:cNvPr>
          <p:cNvSpPr txBox="1"/>
          <p:nvPr/>
        </p:nvSpPr>
        <p:spPr>
          <a:xfrm>
            <a:off x="2670597" y="863029"/>
            <a:ext cx="12946805" cy="1002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45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2:</a:t>
            </a:r>
            <a:r>
              <a:rPr lang="en-US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Xem hai tờ lịch sau và trả lời các câu hỏi:</a:t>
            </a:r>
            <a:endParaRPr lang="en-US" sz="450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AA491E8-A498-F530-6398-8FB8AB8BAC9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5" t="14537" r="47804" b="38614"/>
          <a:stretch/>
        </p:blipFill>
        <p:spPr>
          <a:xfrm>
            <a:off x="940676" y="4714568"/>
            <a:ext cx="6371063" cy="47094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F1C3641-0081-6082-38EE-C0E7CE968F8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3" t="14942" r="6474" b="37984"/>
          <a:stretch/>
        </p:blipFill>
        <p:spPr>
          <a:xfrm>
            <a:off x="11332115" y="4910719"/>
            <a:ext cx="6017667" cy="4513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25506" y="190500"/>
            <a:ext cx="8337494" cy="117939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677400" y="342900"/>
            <a:ext cx="8185094" cy="9525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B0F419-0471-B942-DB3C-E8FF83CF3934}"/>
              </a:ext>
            </a:extLst>
          </p:cNvPr>
          <p:cNvSpPr txBox="1"/>
          <p:nvPr/>
        </p:nvSpPr>
        <p:spPr>
          <a:xfrm>
            <a:off x="838200" y="1615311"/>
            <a:ext cx="6846748" cy="8288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Tháng 11 có bao nhiêu ngày? Tháng 12 có bao nhiêu ngày?</a:t>
            </a:r>
            <a:endParaRPr lang="en-US" sz="400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Ngày 20 tháng 11 là thứ mấy?</a:t>
            </a:r>
            <a:endParaRPr lang="en-US" sz="400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Ngày cuối cùng của tháng 12 là thứ mấy?</a:t>
            </a:r>
            <a:endParaRPr lang="en-US" sz="400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Các ngày Chủ nhật của tháng 12 là những ngày nào?</a:t>
            </a:r>
            <a:endParaRPr lang="en-US" sz="400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BB9B4D-6A78-5AC2-EF74-C49FF3C9BF09}"/>
              </a:ext>
            </a:extLst>
          </p:cNvPr>
          <p:cNvSpPr txBox="1"/>
          <p:nvPr/>
        </p:nvSpPr>
        <p:spPr>
          <a:xfrm>
            <a:off x="9921847" y="2171700"/>
            <a:ext cx="7696200" cy="6441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Tháng 11 có 30 ngày. Tháng 12 có 31 ngày.</a:t>
            </a:r>
            <a:endParaRPr lang="en-US" sz="400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Ngày 20 tháng 11 là thứ hai.</a:t>
            </a:r>
            <a:endParaRPr lang="en-US" sz="400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Ngày cuối cùng là tháng 12 là chủ nhật.</a:t>
            </a:r>
            <a:endParaRPr lang="en-US" sz="400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Các ngày Chủ nhật của tháng 12 là ngày 3, 10, 17, 24, 31.</a:t>
            </a:r>
            <a:endParaRPr lang="en-US" sz="400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B7C625F-4381-1DD6-0510-898CDCA0FFAC}"/>
              </a:ext>
            </a:extLst>
          </p:cNvPr>
          <p:cNvSpPr/>
          <p:nvPr/>
        </p:nvSpPr>
        <p:spPr>
          <a:xfrm>
            <a:off x="7848600" y="5439764"/>
            <a:ext cx="1828800" cy="12954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 build="p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601</Words>
  <Application>Microsoft Office PowerPoint</Application>
  <PresentationFormat>Custom</PresentationFormat>
  <Paragraphs>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DengXian</vt:lpstr>
      <vt:lpstr>Arial</vt:lpstr>
      <vt:lpstr>Calibri</vt:lpstr>
      <vt:lpstr>Times New Roman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Computer UI Illustration Self Care Healthy Living Tips Talking Presentation</dc:title>
  <dc:creator>ADMIN</dc:creator>
  <cp:lastModifiedBy>Administrator</cp:lastModifiedBy>
  <cp:revision>7</cp:revision>
  <dcterms:created xsi:type="dcterms:W3CDTF">2006-08-16T00:00:00Z</dcterms:created>
  <dcterms:modified xsi:type="dcterms:W3CDTF">2025-03-01T13:24:34Z</dcterms:modified>
  <dc:identifier>DAFQkZWG2bk</dc:identifier>
</cp:coreProperties>
</file>