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699" r:id="rId4"/>
    <p:sldMasterId id="2147483711" r:id="rId5"/>
  </p:sldMasterIdLst>
  <p:notesMasterIdLst>
    <p:notesMasterId r:id="rId36"/>
  </p:notesMasterIdLst>
  <p:sldIdLst>
    <p:sldId id="257" r:id="rId6"/>
    <p:sldId id="258" r:id="rId7"/>
    <p:sldId id="259" r:id="rId8"/>
    <p:sldId id="260" r:id="rId9"/>
    <p:sldId id="261" r:id="rId10"/>
    <p:sldId id="262" r:id="rId11"/>
    <p:sldId id="263" r:id="rId12"/>
    <p:sldId id="264" r:id="rId13"/>
    <p:sldId id="270" r:id="rId14"/>
    <p:sldId id="281" r:id="rId15"/>
    <p:sldId id="282" r:id="rId16"/>
    <p:sldId id="283" r:id="rId17"/>
    <p:sldId id="284" r:id="rId18"/>
    <p:sldId id="285" r:id="rId19"/>
    <p:sldId id="268" r:id="rId20"/>
    <p:sldId id="269" r:id="rId21"/>
    <p:sldId id="286" r:id="rId22"/>
    <p:sldId id="287" r:id="rId23"/>
    <p:sldId id="289" r:id="rId24"/>
    <p:sldId id="291" r:id="rId25"/>
    <p:sldId id="290" r:id="rId26"/>
    <p:sldId id="292" r:id="rId27"/>
    <p:sldId id="293" r:id="rId28"/>
    <p:sldId id="294" r:id="rId29"/>
    <p:sldId id="295" r:id="rId30"/>
    <p:sldId id="278" r:id="rId31"/>
    <p:sldId id="296" r:id="rId32"/>
    <p:sldId id="297" r:id="rId33"/>
    <p:sldId id="298"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82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A70DD-6964-4F6F-B893-1650A39E8F8E}"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3AF10-20F3-4882-860E-BC7C74714605}" type="slidenum">
              <a:rPr lang="en-US" smtClean="0"/>
              <a:t>‹#›</a:t>
            </a:fld>
            <a:endParaRPr lang="en-US"/>
          </a:p>
        </p:txBody>
      </p:sp>
    </p:spTree>
    <p:extLst>
      <p:ext uri="{BB962C8B-B14F-4D97-AF65-F5344CB8AC3E}">
        <p14:creationId xmlns:p14="http://schemas.microsoft.com/office/powerpoint/2010/main" val="12093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24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15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534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610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073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7493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95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4595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498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221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949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35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461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442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09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62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12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73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Hằng năm trên cả nước có biết bao nhiêu vụ đuối nước thương tâm, đặc biệt là mỗi khi hè về. Để nắm rõ hơn về các nguyên nhân cách phòng tránh  đuối nước, cô và các em cùng đi ttìm hiểu bài học hôm nay.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915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58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886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855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998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2247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98304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9568372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1541634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7431327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1792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40175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374006738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00051" y="190501"/>
            <a:ext cx="11458574" cy="645795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04235238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88324302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424707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4617383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3876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8623517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9168283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66763299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14792398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0468528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69661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2095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6127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2365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7182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418084796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835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82463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44194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090140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53659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22841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1439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21352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14099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2555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136275244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62310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92276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54318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130083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62255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3615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19796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2909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D4659-9E97-4345-831C-F076DBEDE27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881873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75524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07458987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CD4659-9E97-4345-831C-F076DBEDE27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43923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D4659-9E97-4345-831C-F076DBEDE27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8381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D4659-9E97-4345-831C-F076DBEDE27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32017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D4659-9E97-4345-831C-F076DBEDE27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76424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D4659-9E97-4345-831C-F076DBEDE27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79946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CD4659-9E97-4345-831C-F076DBEDE27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60389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CD4659-9E97-4345-831C-F076DBEDE27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219593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97374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52680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2493553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06231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1670174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2024/3/10</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0188053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35907B8-6179-CC0A-D0CD-53FD100DE38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4106" y="387875"/>
            <a:ext cx="1092134" cy="1092134"/>
          </a:xfrm>
          <a:prstGeom prst="rect">
            <a:avLst/>
          </a:prstGeom>
        </p:spPr>
      </p:pic>
    </p:spTree>
    <p:extLst>
      <p:ext uri="{BB962C8B-B14F-4D97-AF65-F5344CB8AC3E}">
        <p14:creationId xmlns:p14="http://schemas.microsoft.com/office/powerpoint/2010/main" val="1136802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2024/3/10</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615746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pic>
        <p:nvPicPr>
          <p:cNvPr id="9" name="Picture 8" descr="A picture containing shape&#10;&#10;Description automatically generated">
            <a:extLst>
              <a:ext uri="{FF2B5EF4-FFF2-40B4-BE49-F238E27FC236}">
                <a16:creationId xmlns:a16="http://schemas.microsoft.com/office/drawing/2014/main" id="{34C18A2A-C6A0-4AE0-9AA4-67097D310F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5172" y="219074"/>
            <a:ext cx="1247775" cy="1247775"/>
          </a:xfrm>
          <a:prstGeom prst="rect">
            <a:avLst/>
          </a:prstGeom>
        </p:spPr>
      </p:pic>
    </p:spTree>
    <p:extLst>
      <p:ext uri="{BB962C8B-B14F-4D97-AF65-F5344CB8AC3E}">
        <p14:creationId xmlns:p14="http://schemas.microsoft.com/office/powerpoint/2010/main" val="30579292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10/03/2024</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pic>
        <p:nvPicPr>
          <p:cNvPr id="9" name="Picture 8" descr="A picture containing shape&#10;&#10;Description automatically generated">
            <a:extLst>
              <a:ext uri="{FF2B5EF4-FFF2-40B4-BE49-F238E27FC236}">
                <a16:creationId xmlns:a16="http://schemas.microsoft.com/office/drawing/2014/main" id="{34C18A2A-C6A0-4AE0-9AA4-67097D310F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5172" y="219074"/>
            <a:ext cx="1247775" cy="1247775"/>
          </a:xfrm>
          <a:prstGeom prst="rect">
            <a:avLst/>
          </a:prstGeom>
        </p:spPr>
      </p:pic>
    </p:spTree>
    <p:extLst>
      <p:ext uri="{BB962C8B-B14F-4D97-AF65-F5344CB8AC3E}">
        <p14:creationId xmlns:p14="http://schemas.microsoft.com/office/powerpoint/2010/main" val="21196591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C34FADF-8EF5-2149-A207-2400002B3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D4659-9E97-4345-831C-F076DBEDE279}"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BE53D-34EE-4B37-9E10-53578144FFFC}" type="slidenum">
              <a:rPr lang="en-US" smtClean="0"/>
              <a:t>‹#›</a:t>
            </a:fld>
            <a:endParaRPr lang="en-US"/>
          </a:p>
        </p:txBody>
      </p:sp>
    </p:spTree>
    <p:extLst>
      <p:ext uri="{BB962C8B-B14F-4D97-AF65-F5344CB8AC3E}">
        <p14:creationId xmlns:p14="http://schemas.microsoft.com/office/powerpoint/2010/main" val="3861093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NULL"/><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NUL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NULL"/><Relationship Id="rId5" Type="http://schemas.openxmlformats.org/officeDocument/2006/relationships/image" Target="../media/image37.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NULL"/><Relationship Id="rId12"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NUL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NULL"/><Relationship Id="rId5" Type="http://schemas.openxmlformats.org/officeDocument/2006/relationships/image" Target="../media/image37.png"/><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7.png"/><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Layout" Target="../slideLayouts/slideLayout49.xml"/><Relationship Id="rId15" Type="http://schemas.openxmlformats.org/officeDocument/2006/relationships/image" Target="../media/image48.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7.png"/><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Layout" Target="../slideLayouts/slideLayout49.xml"/><Relationship Id="rId15" Type="http://schemas.openxmlformats.org/officeDocument/2006/relationships/image" Target="../media/image48.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NULL"/></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7.png"/><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Layout" Target="../slideLayouts/slideLayout49.xml"/><Relationship Id="rId15" Type="http://schemas.openxmlformats.org/officeDocument/2006/relationships/image" Target="../media/image48.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a16="http://schemas.microsoft.com/office/drawing/2014/main" id="{D2D9B19F-5B1B-C075-0CD0-FE07729B87B8}"/>
              </a:ext>
            </a:extLst>
          </p:cNvPr>
          <p:cNvPicPr>
            <a:picLocks noChangeAspect="1"/>
          </p:cNvPicPr>
          <p:nvPr/>
        </p:nvPicPr>
        <p:blipFill>
          <a:blip r:embed="rId5"/>
          <a:stretch>
            <a:fillRect/>
          </a:stretch>
        </p:blipFill>
        <p:spPr>
          <a:xfrm>
            <a:off x="3787021" y="307035"/>
            <a:ext cx="3731075" cy="1176630"/>
          </a:xfrm>
          <a:prstGeom prst="rect">
            <a:avLst/>
          </a:prstGeom>
        </p:spPr>
      </p:pic>
      <p:pic>
        <p:nvPicPr>
          <p:cNvPr id="4" name="Picture 3"/>
          <p:cNvPicPr>
            <a:picLocks noChangeAspect="1"/>
          </p:cNvPicPr>
          <p:nvPr/>
        </p:nvPicPr>
        <p:blipFill>
          <a:blip r:embed="rId6"/>
          <a:stretch>
            <a:fillRect/>
          </a:stretch>
        </p:blipFill>
        <p:spPr>
          <a:xfrm>
            <a:off x="1474884" y="1563863"/>
            <a:ext cx="8023031" cy="2274005"/>
          </a:xfrm>
          <a:prstGeom prst="rect">
            <a:avLst/>
          </a:prstGeom>
        </p:spPr>
      </p:pic>
    </p:spTree>
    <p:extLst>
      <p:ext uri="{BB962C8B-B14F-4D97-AF65-F5344CB8AC3E}">
        <p14:creationId xmlns:p14="http://schemas.microsoft.com/office/powerpoint/2010/main" val="1658776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p:cNvPicPr>
            <a:picLocks noChangeAspect="1"/>
          </p:cNvPicPr>
          <p:nvPr/>
        </p:nvPicPr>
        <p:blipFill>
          <a:blip r:embed="rId4"/>
          <a:stretch>
            <a:fillRect/>
          </a:stretch>
        </p:blipFill>
        <p:spPr>
          <a:xfrm>
            <a:off x="854604" y="2472266"/>
            <a:ext cx="4225016" cy="25982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3639" y="1714499"/>
            <a:ext cx="1515533" cy="1515533"/>
          </a:xfrm>
          <a:prstGeom prst="rect">
            <a:avLst/>
          </a:prstGeom>
        </p:spPr>
      </p:pic>
      <p:sp>
        <p:nvSpPr>
          <p:cNvPr id="7" name="Speech Bubble: Rectangle with Corners Rounded 4">
            <a:extLst>
              <a:ext uri="{FF2B5EF4-FFF2-40B4-BE49-F238E27FC236}">
                <a16:creationId xmlns:a16="http://schemas.microsoft.com/office/drawing/2014/main" id="{DA7A78C6-EDA1-BB5D-9E83-3045E83F537E}"/>
              </a:ext>
            </a:extLst>
          </p:cNvPr>
          <p:cNvSpPr/>
          <p:nvPr/>
        </p:nvSpPr>
        <p:spPr>
          <a:xfrm flipH="1">
            <a:off x="5481183" y="2277534"/>
            <a:ext cx="5423989" cy="24807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smtClean="0">
                <a:solidFill>
                  <a:srgbClr val="FF0000"/>
                </a:solidFill>
                <a:latin typeface="Calibri" panose="020F0502020204030204" pitchFamily="34" charset="0"/>
                <a:cs typeface="Calibri" panose="020F0502020204030204" pitchFamily="34" charset="0"/>
              </a:rPr>
              <a:t>Mặc áo phao khi đi thuyền, đò trên sông nước.</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4570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p:cNvPicPr>
            <a:picLocks noChangeAspect="1"/>
          </p:cNvPicPr>
          <p:nvPr/>
        </p:nvPicPr>
        <p:blipFill>
          <a:blip r:embed="rId4"/>
          <a:stretch>
            <a:fillRect/>
          </a:stretch>
        </p:blipFill>
        <p:spPr>
          <a:xfrm>
            <a:off x="978429" y="2472266"/>
            <a:ext cx="4175151" cy="2617259"/>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589" y="2078995"/>
            <a:ext cx="901138" cy="917826"/>
          </a:xfrm>
          <a:prstGeom prst="rect">
            <a:avLst/>
          </a:prstGeom>
        </p:spPr>
      </p:pic>
      <p:sp>
        <p:nvSpPr>
          <p:cNvPr id="7"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472266"/>
            <a:ext cx="5423989" cy="206270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0000"/>
                </a:solidFill>
                <a:latin typeface="Calibri" panose="020F0502020204030204" pitchFamily="34" charset="0"/>
                <a:cs typeface="Calibri" panose="020F0502020204030204" pitchFamily="34" charset="0"/>
              </a:rPr>
              <a:t>Nghịch nước, lội sông suối.</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165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2" name="Picture 1"/>
          <p:cNvPicPr>
            <a:picLocks noChangeAspect="1"/>
          </p:cNvPicPr>
          <p:nvPr/>
        </p:nvPicPr>
        <p:blipFill>
          <a:blip r:embed="rId4"/>
          <a:stretch>
            <a:fillRect/>
          </a:stretch>
        </p:blipFill>
        <p:spPr>
          <a:xfrm>
            <a:off x="923923" y="2698775"/>
            <a:ext cx="3935455" cy="2350029"/>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856" y="2239862"/>
            <a:ext cx="901138" cy="917826"/>
          </a:xfrm>
          <a:prstGeom prst="rect">
            <a:avLst/>
          </a:prstGeom>
        </p:spPr>
      </p:pic>
      <p:sp>
        <p:nvSpPr>
          <p:cNvPr id="9"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472266"/>
            <a:ext cx="5423989" cy="206270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0000"/>
                </a:solidFill>
                <a:latin typeface="Calibri" panose="020F0502020204030204" pitchFamily="34" charset="0"/>
                <a:cs typeface="Calibri" panose="020F0502020204030204" pitchFamily="34" charset="0"/>
              </a:rPr>
              <a:t>Với lấy đồ trôi nổi trên mặt nước.</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21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p:cNvPicPr>
            <a:picLocks noChangeAspect="1"/>
          </p:cNvPicPr>
          <p:nvPr/>
        </p:nvPicPr>
        <p:blipFill>
          <a:blip r:embed="rId4"/>
          <a:stretch>
            <a:fillRect/>
          </a:stretch>
        </p:blipFill>
        <p:spPr>
          <a:xfrm>
            <a:off x="849877" y="2472266"/>
            <a:ext cx="4395453" cy="2561847"/>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856" y="2239862"/>
            <a:ext cx="901138" cy="917826"/>
          </a:xfrm>
          <a:prstGeom prst="rect">
            <a:avLst/>
          </a:prstGeom>
        </p:spPr>
      </p:pic>
      <p:sp>
        <p:nvSpPr>
          <p:cNvPr id="10"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472266"/>
            <a:ext cx="5423989" cy="206270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0000"/>
                </a:solidFill>
                <a:latin typeface="Calibri" panose="020F0502020204030204" pitchFamily="34" charset="0"/>
                <a:cs typeface="Calibri" panose="020F0502020204030204" pitchFamily="34" charset="0"/>
              </a:rPr>
              <a:t>Chơi gần khu vực ao, hồ nước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1233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2" name="Picture 1"/>
          <p:cNvPicPr>
            <a:picLocks noChangeAspect="1"/>
          </p:cNvPicPr>
          <p:nvPr/>
        </p:nvPicPr>
        <p:blipFill>
          <a:blip r:embed="rId4"/>
          <a:stretch>
            <a:fillRect/>
          </a:stretch>
        </p:blipFill>
        <p:spPr>
          <a:xfrm>
            <a:off x="523231" y="2658203"/>
            <a:ext cx="4641320" cy="25339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2039" y="1900436"/>
            <a:ext cx="1515533" cy="1515533"/>
          </a:xfrm>
          <a:prstGeom prst="rect">
            <a:avLst/>
          </a:prstGeom>
        </p:spPr>
      </p:pic>
      <p:sp>
        <p:nvSpPr>
          <p:cNvPr id="9" name="Speech Bubble: Rectangle with Corners Rounded 4">
            <a:extLst>
              <a:ext uri="{FF2B5EF4-FFF2-40B4-BE49-F238E27FC236}">
                <a16:creationId xmlns:a16="http://schemas.microsoft.com/office/drawing/2014/main" id="{DA7A78C6-EDA1-BB5D-9E83-3045E83F537E}"/>
              </a:ext>
            </a:extLst>
          </p:cNvPr>
          <p:cNvSpPr/>
          <p:nvPr/>
        </p:nvSpPr>
        <p:spPr>
          <a:xfrm flipH="1">
            <a:off x="5515049" y="2472265"/>
            <a:ext cx="5423989" cy="21000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0000"/>
                </a:solidFill>
                <a:latin typeface="Calibri" panose="020F0502020204030204" pitchFamily="34" charset="0"/>
                <a:cs typeface="Calibri" panose="020F0502020204030204" pitchFamily="34" charset="0"/>
              </a:rPr>
              <a:t>Đậy nắp giếng sau khi sử dụng.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593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1489753" y="904126"/>
            <a:ext cx="8574428" cy="2187753"/>
          </a:xfrm>
          <a:custGeom>
            <a:avLst/>
            <a:gdLst>
              <a:gd name="connsiteX0" fmla="*/ 5451987 w 8574428"/>
              <a:gd name="connsiteY0" fmla="*/ 171 h 2187753"/>
              <a:gd name="connsiteX1" fmla="*/ 4619784 w 8574428"/>
              <a:gd name="connsiteY1" fmla="*/ 14598 h 2187753"/>
              <a:gd name="connsiteX2" fmla="*/ 1047364 w 8574428"/>
              <a:gd name="connsiteY2" fmla="*/ 114729 h 2187753"/>
              <a:gd name="connsiteX3" fmla="*/ 945473 w 8574428"/>
              <a:gd name="connsiteY3" fmla="*/ 1718703 h 2187753"/>
              <a:gd name="connsiteX4" fmla="*/ 2014044 w 8574428"/>
              <a:gd name="connsiteY4" fmla="*/ 1796162 h 2187753"/>
              <a:gd name="connsiteX5" fmla="*/ 2640394 w 8574428"/>
              <a:gd name="connsiteY5" fmla="*/ 1786888 h 2187753"/>
              <a:gd name="connsiteX6" fmla="*/ 2837971 w 8574428"/>
              <a:gd name="connsiteY6" fmla="*/ 2170234 h 2187753"/>
              <a:gd name="connsiteX7" fmla="*/ 2890727 w 8574428"/>
              <a:gd name="connsiteY7" fmla="*/ 2187753 h 2187753"/>
              <a:gd name="connsiteX8" fmla="*/ 4672023 w 8574428"/>
              <a:gd name="connsiteY8" fmla="*/ 1758034 h 2187753"/>
              <a:gd name="connsiteX9" fmla="*/ 8104794 w 8574428"/>
              <a:gd name="connsiteY9" fmla="*/ 1572372 h 2187753"/>
              <a:gd name="connsiteX10" fmla="*/ 8043245 w 8574428"/>
              <a:gd name="connsiteY10" fmla="*/ 246117 h 2187753"/>
              <a:gd name="connsiteX11" fmla="*/ 5451987 w 8574428"/>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428" h="2187753" fill="none" extrusionOk="0">
                <a:moveTo>
                  <a:pt x="5451987" y="171"/>
                </a:moveTo>
                <a:cubicBezTo>
                  <a:pt x="4966321" y="171"/>
                  <a:pt x="4619783" y="14598"/>
                  <a:pt x="4619784" y="14598"/>
                </a:cubicBezTo>
                <a:cubicBezTo>
                  <a:pt x="4637571" y="-10071"/>
                  <a:pt x="1373443" y="57693"/>
                  <a:pt x="1047364" y="114729"/>
                </a:cubicBezTo>
                <a:cubicBezTo>
                  <a:pt x="31671" y="307709"/>
                  <a:pt x="711014" y="1609882"/>
                  <a:pt x="945473" y="1718703"/>
                </a:cubicBezTo>
                <a:cubicBezTo>
                  <a:pt x="1073149" y="1781222"/>
                  <a:pt x="1520092" y="1798207"/>
                  <a:pt x="2014044" y="1796162"/>
                </a:cubicBezTo>
                <a:cubicBezTo>
                  <a:pt x="2353855" y="1796162"/>
                  <a:pt x="2640394" y="1786888"/>
                  <a:pt x="2640394" y="1786888"/>
                </a:cubicBezTo>
                <a:cubicBezTo>
                  <a:pt x="2641119" y="1761342"/>
                  <a:pt x="2825650" y="2063902"/>
                  <a:pt x="2837971" y="2170234"/>
                </a:cubicBezTo>
                <a:cubicBezTo>
                  <a:pt x="2838400" y="2186066"/>
                  <a:pt x="2859946" y="2187876"/>
                  <a:pt x="2890727" y="2187753"/>
                </a:cubicBezTo>
                <a:cubicBezTo>
                  <a:pt x="3190381" y="2181545"/>
                  <a:pt x="4546913" y="1806517"/>
                  <a:pt x="4672023" y="1758034"/>
                </a:cubicBezTo>
                <a:cubicBezTo>
                  <a:pt x="4829253" y="1784438"/>
                  <a:pt x="7876400" y="1785499"/>
                  <a:pt x="8104794" y="1572372"/>
                </a:cubicBezTo>
                <a:cubicBezTo>
                  <a:pt x="8320213" y="1364422"/>
                  <a:pt x="8625794" y="438574"/>
                  <a:pt x="8043245" y="246117"/>
                </a:cubicBezTo>
                <a:cubicBezTo>
                  <a:pt x="7333748" y="34358"/>
                  <a:pt x="6308703" y="-30300"/>
                  <a:pt x="5451987" y="171"/>
                </a:cubicBezTo>
                <a:close/>
              </a:path>
              <a:path w="8574428" h="2187753" stroke="0" extrusionOk="0">
                <a:moveTo>
                  <a:pt x="5451987" y="171"/>
                </a:moveTo>
                <a:cubicBezTo>
                  <a:pt x="4966320" y="171"/>
                  <a:pt x="4619784" y="14598"/>
                  <a:pt x="4619784" y="14598"/>
                </a:cubicBezTo>
                <a:cubicBezTo>
                  <a:pt x="4664673" y="-42126"/>
                  <a:pt x="1406502" y="97271"/>
                  <a:pt x="1047364" y="114729"/>
                </a:cubicBezTo>
                <a:cubicBezTo>
                  <a:pt x="-6172" y="289994"/>
                  <a:pt x="730357" y="1632236"/>
                  <a:pt x="945473" y="1718703"/>
                </a:cubicBezTo>
                <a:cubicBezTo>
                  <a:pt x="1109097" y="1770337"/>
                  <a:pt x="1546504" y="1742892"/>
                  <a:pt x="2014044" y="1796162"/>
                </a:cubicBezTo>
                <a:cubicBezTo>
                  <a:pt x="2353856" y="1796162"/>
                  <a:pt x="2640393" y="1786888"/>
                  <a:pt x="2640394" y="1786888"/>
                </a:cubicBezTo>
                <a:cubicBezTo>
                  <a:pt x="2637578" y="1789346"/>
                  <a:pt x="2822511" y="2054366"/>
                  <a:pt x="2837971" y="2170234"/>
                </a:cubicBezTo>
                <a:cubicBezTo>
                  <a:pt x="2839093" y="2178866"/>
                  <a:pt x="2857145" y="2184425"/>
                  <a:pt x="2890727" y="2187753"/>
                </a:cubicBezTo>
                <a:cubicBezTo>
                  <a:pt x="3181727" y="2158251"/>
                  <a:pt x="4567553" y="1788555"/>
                  <a:pt x="4672023" y="1758034"/>
                </a:cubicBezTo>
                <a:cubicBezTo>
                  <a:pt x="4817524" y="1676509"/>
                  <a:pt x="7880417" y="1783004"/>
                  <a:pt x="8104794" y="1572372"/>
                </a:cubicBezTo>
                <a:cubicBezTo>
                  <a:pt x="8297226" y="1264243"/>
                  <a:pt x="8567477" y="318193"/>
                  <a:pt x="8043245" y="246117"/>
                </a:cubicBezTo>
                <a:cubicBezTo>
                  <a:pt x="7378122" y="72526"/>
                  <a:pt x="6190782" y="-181986"/>
                  <a:pt x="5451987"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746607" y="1168506"/>
            <a:ext cx="7764492" cy="1077218"/>
          </a:xfrm>
          <a:prstGeom prst="rect">
            <a:avLst/>
          </a:prstGeom>
          <a:noFill/>
        </p:spPr>
        <p:txBody>
          <a:bodyPr wrap="square" rtlCol="0">
            <a:spAutoFit/>
          </a:bodyPr>
          <a:lstStyle/>
          <a:p>
            <a:pPr lvl="0" algn="ctr">
              <a:defRPr/>
            </a:pPr>
            <a:r>
              <a:rPr lang="vi-VN" sz="3200" b="1" dirty="0">
                <a:solidFill>
                  <a:srgbClr val="002060"/>
                </a:solidFill>
              </a:rPr>
              <a:t>Kể thêm một số việc nên hoặc không nên làm để phòng tránh đuối nước.</a:t>
            </a:r>
            <a:endParaRPr kumimoji="0" lang="en-US" sz="3200" b="1" i="0" u="none" strike="noStrike" kern="1200" cap="none" spc="0" normalizeH="0" baseline="0" noProof="0" dirty="0">
              <a:ln>
                <a:noFill/>
              </a:ln>
              <a:solidFill>
                <a:srgbClr val="002060"/>
              </a:solidFill>
              <a:effectLst/>
              <a:uLnTx/>
              <a:uFillTx/>
              <a:latin typeface="Arial"/>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Rectangle: Rounded Corners 11">
            <a:extLst>
              <a:ext uri="{FF2B5EF4-FFF2-40B4-BE49-F238E27FC236}">
                <a16:creationId xmlns:a16="http://schemas.microsoft.com/office/drawing/2014/main" id="{87A9BBE2-4E30-B85B-A4E5-D49598CA86E8}"/>
              </a:ext>
            </a:extLst>
          </p:cNvPr>
          <p:cNvSpPr/>
          <p:nvPr/>
        </p:nvSpPr>
        <p:spPr>
          <a:xfrm>
            <a:off x="584200" y="3496733"/>
            <a:ext cx="7600213" cy="2675467"/>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cs typeface="Calibri" panose="020F0502020204030204" pitchFamily="34" charset="0"/>
              </a:rPr>
              <a:t>- Nên làm: </a:t>
            </a:r>
            <a:r>
              <a:rPr lang="vi-VN" sz="2800" kern="0" dirty="0">
                <a:solidFill>
                  <a:srgbClr val="FF0000"/>
                </a:solidFill>
                <a:latin typeface="Calibri" panose="020F0502020204030204" pitchFamily="34" charset="0"/>
                <a:cs typeface="Calibri" panose="020F0502020204030204" pitchFamily="34" charset="0"/>
              </a:rPr>
              <a:t>Tham gia các lớp học bơi, mặc áo phao khi đi bơi, đi bơi dưới sự giám sát của người lớn </a:t>
            </a:r>
            <a:r>
              <a:rPr lang="vi-VN" sz="2800" kern="0" dirty="0" smtClean="0">
                <a:solidFill>
                  <a:srgbClr val="FF0000"/>
                </a:solidFill>
                <a:latin typeface="Calibri" panose="020F0502020204030204" pitchFamily="34" charset="0"/>
                <a:cs typeface="Calibri" panose="020F0502020204030204" pitchFamily="34" charset="0"/>
              </a:rPr>
              <a:t>…</a:t>
            </a:r>
            <a:endParaRPr lang="vi-VN" sz="2800" kern="0" dirty="0">
              <a:solidFill>
                <a:srgbClr val="FF0000"/>
              </a:solidFill>
              <a:latin typeface="Calibri" panose="020F0502020204030204" pitchFamily="34" charset="0"/>
              <a:cs typeface="Calibri" panose="020F0502020204030204" pitchFamily="34" charset="0"/>
            </a:endParaRPr>
          </a:p>
          <a:p>
            <a:pPr lvl="0" algn="just">
              <a:defRPr/>
            </a:pPr>
            <a:r>
              <a:rPr lang="vi-VN" sz="2800" b="1" kern="0" dirty="0">
                <a:solidFill>
                  <a:srgbClr val="FF0000"/>
                </a:solidFill>
                <a:latin typeface="Calibri" panose="020F0502020204030204" pitchFamily="34" charset="0"/>
                <a:cs typeface="Calibri" panose="020F0502020204030204" pitchFamily="34" charset="0"/>
              </a:rPr>
              <a:t>- Không làm: </a:t>
            </a:r>
            <a:r>
              <a:rPr lang="vi-VN" sz="2800" kern="0" dirty="0">
                <a:solidFill>
                  <a:srgbClr val="FF0000"/>
                </a:solidFill>
                <a:latin typeface="Calibri" panose="020F0502020204030204" pitchFamily="34" charset="0"/>
                <a:cs typeface="Calibri" panose="020F0502020204030204" pitchFamily="34" charset="0"/>
              </a:rPr>
              <a:t>Không tắm ở sông, ao, hồ …; không đi bơi mà không có sự giám sát của người lớn; không chơi gần những nơi ao hồ, nước chảy xiết …</a:t>
            </a:r>
            <a:endParaRPr kumimoji="0" lang="vi-VN" sz="28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4068410"/>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Cambria" panose="02040503050406030204" pitchFamily="18" charset="0"/>
                <a:ea typeface="Cambria" panose="02040503050406030204" pitchFamily="18" charset="0"/>
              </a:rPr>
              <a:t>Hãy thực hiện các bước phân tích, phán đoán, thuyết phục và vận động các bạn tránh xa những nguy cơ có thể dẫn đến đuối nước trong tình huống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708737" y="1988040"/>
            <a:ext cx="6975464" cy="4437698"/>
          </a:xfrm>
          <a:prstGeom prst="rect">
            <a:avLst/>
          </a:prstGeom>
        </p:spPr>
      </p:pic>
    </p:spTree>
    <p:extLst>
      <p:ext uri="{BB962C8B-B14F-4D97-AF65-F5344CB8AC3E}">
        <p14:creationId xmlns:p14="http://schemas.microsoft.com/office/powerpoint/2010/main" val="3565568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07743D-1695-2852-719B-2F95D0DDBFE6}"/>
              </a:ext>
            </a:extLst>
          </p:cNvPr>
          <p:cNvGrpSpPr/>
          <p:nvPr/>
        </p:nvGrpSpPr>
        <p:grpSpPr>
          <a:xfrm>
            <a:off x="290946" y="4410621"/>
            <a:ext cx="4278451" cy="2175001"/>
            <a:chOff x="892354" y="3758439"/>
            <a:chExt cx="4278451" cy="2175001"/>
          </a:xfrm>
        </p:grpSpPr>
        <p:pic>
          <p:nvPicPr>
            <p:cNvPr id="3" name="Picture 2">
              <a:extLst>
                <a:ext uri="{FF2B5EF4-FFF2-40B4-BE49-F238E27FC236}">
                  <a16:creationId xmlns:a16="http://schemas.microsoft.com/office/drawing/2014/main" id="{629C390D-62B0-561D-8B0C-171B90A1F7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5" name="Rectangle: Rounded Corners 11">
            <a:extLst>
              <a:ext uri="{FF2B5EF4-FFF2-40B4-BE49-F238E27FC236}">
                <a16:creationId xmlns:a16="http://schemas.microsoft.com/office/drawing/2014/main" id="{87A9BBE2-4E30-B85B-A4E5-D49598CA86E8}"/>
              </a:ext>
            </a:extLst>
          </p:cNvPr>
          <p:cNvSpPr/>
          <p:nvPr/>
        </p:nvSpPr>
        <p:spPr>
          <a:xfrm>
            <a:off x="1922549" y="437989"/>
            <a:ext cx="8925560" cy="2321838"/>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cs typeface="Calibri" panose="020F0502020204030204" pitchFamily="34" charset="0"/>
              </a:rPr>
              <a:t>Bước 1. Phân tích và phán đoán tình </a:t>
            </a:r>
            <a:r>
              <a:rPr lang="vi-VN" sz="3200" b="1" kern="0" dirty="0" smtClean="0">
                <a:solidFill>
                  <a:srgbClr val="FF0000"/>
                </a:solidFill>
                <a:latin typeface="Calibri" panose="020F0502020204030204" pitchFamily="34" charset="0"/>
                <a:cs typeface="Calibri" panose="020F0502020204030204" pitchFamily="34" charset="0"/>
              </a:rPr>
              <a:t>huống</a:t>
            </a:r>
            <a:endParaRPr lang="vi-VN" sz="3200" b="1" kern="0" dirty="0">
              <a:solidFill>
                <a:srgbClr val="FF0000"/>
              </a:solidFill>
              <a:latin typeface="Calibri" panose="020F0502020204030204" pitchFamily="34" charset="0"/>
              <a:cs typeface="Calibri" panose="020F0502020204030204" pitchFamily="34" charset="0"/>
            </a:endParaRPr>
          </a:p>
          <a:p>
            <a:pPr lvl="0" algn="just">
              <a:defRPr/>
            </a:pPr>
            <a:r>
              <a:rPr lang="vi-VN" sz="3200" kern="0" dirty="0">
                <a:solidFill>
                  <a:srgbClr val="FF0000"/>
                </a:solidFill>
                <a:latin typeface="Calibri" panose="020F0502020204030204" pitchFamily="34" charset="0"/>
                <a:cs typeface="Calibri" panose="020F0502020204030204" pitchFamily="34" charset="0"/>
              </a:rPr>
              <a:t>+ Các bạn trong hình đang tắm ở khu vực nào</a:t>
            </a:r>
            <a:r>
              <a:rPr lang="vi-VN" sz="3200" kern="0" dirty="0" smtClean="0">
                <a:solidFill>
                  <a:srgbClr val="FF0000"/>
                </a:solidFill>
                <a:latin typeface="Calibri" panose="020F0502020204030204" pitchFamily="34" charset="0"/>
                <a:cs typeface="Calibri" panose="020F0502020204030204" pitchFamily="34" charset="0"/>
              </a:rPr>
              <a:t>?</a:t>
            </a:r>
            <a:endParaRPr lang="vi-VN" sz="3200" kern="0" dirty="0">
              <a:solidFill>
                <a:srgbClr val="FF0000"/>
              </a:solidFill>
              <a:latin typeface="Calibri" panose="020F0502020204030204" pitchFamily="34" charset="0"/>
              <a:cs typeface="Calibri" panose="020F0502020204030204" pitchFamily="34" charset="0"/>
            </a:endParaRPr>
          </a:p>
          <a:p>
            <a:pPr lvl="0" algn="just">
              <a:defRPr/>
            </a:pPr>
            <a:r>
              <a:rPr lang="vi-VN" sz="3200" kern="0" dirty="0">
                <a:solidFill>
                  <a:srgbClr val="FF0000"/>
                </a:solidFill>
                <a:latin typeface="Calibri" panose="020F0502020204030204" pitchFamily="34" charset="0"/>
                <a:cs typeface="Calibri" panose="020F0502020204030204" pitchFamily="34" charset="0"/>
              </a:rPr>
              <a:t>+ Điều gì có thể xảy ra khi các bạn ra chỗ nước sâu?</a:t>
            </a:r>
          </a:p>
          <a:p>
            <a:pPr lvl="0" algn="just">
              <a:defRPr/>
            </a:pPr>
            <a:r>
              <a:rPr lang="vi-VN" sz="3200" kern="0" dirty="0">
                <a:solidFill>
                  <a:srgbClr val="FF0000"/>
                </a:solidFill>
                <a:latin typeface="Calibri" panose="020F0502020204030204" pitchFamily="34" charset="0"/>
                <a:cs typeface="Calibri" panose="020F0502020204030204" pitchFamily="34" charset="0"/>
              </a:rPr>
              <a:t>+ Khi nguy hiểm xảy ra thì ai có thể giúp các bạn?</a:t>
            </a:r>
          </a:p>
        </p:txBody>
      </p:sp>
      <p:sp>
        <p:nvSpPr>
          <p:cNvPr id="6" name="Rectangle: Rounded Corners 11">
            <a:extLst>
              <a:ext uri="{FF2B5EF4-FFF2-40B4-BE49-F238E27FC236}">
                <a16:creationId xmlns:a16="http://schemas.microsoft.com/office/drawing/2014/main" id="{87A9BBE2-4E30-B85B-A4E5-D49598CA86E8}"/>
              </a:ext>
            </a:extLst>
          </p:cNvPr>
          <p:cNvSpPr/>
          <p:nvPr/>
        </p:nvSpPr>
        <p:spPr>
          <a:xfrm>
            <a:off x="4011232" y="3031560"/>
            <a:ext cx="7427081" cy="2321838"/>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cs typeface="Calibri" panose="020F0502020204030204" pitchFamily="34" charset="0"/>
              </a:rPr>
              <a:t>Bước 2. Thuyết phục và vận động</a:t>
            </a:r>
          </a:p>
          <a:p>
            <a:pPr lvl="0" algn="just">
              <a:defRPr/>
            </a:pPr>
            <a:r>
              <a:rPr lang="vi-VN" sz="2800" kern="0" dirty="0">
                <a:solidFill>
                  <a:srgbClr val="FF0000"/>
                </a:solidFill>
                <a:latin typeface="Calibri" panose="020F0502020204030204" pitchFamily="34" charset="0"/>
                <a:cs typeface="Calibri" panose="020F0502020204030204" pitchFamily="34" charset="0"/>
              </a:rPr>
              <a:t>+ Em sẽ nói gì để giúp các bạn nhận ra rằng chơi ở khu vực này là không an toàn</a:t>
            </a:r>
            <a:r>
              <a:rPr lang="vi-VN" sz="2800" kern="0" dirty="0" smtClean="0">
                <a:solidFill>
                  <a:srgbClr val="FF0000"/>
                </a:solidFill>
                <a:latin typeface="Calibri" panose="020F0502020204030204" pitchFamily="34" charset="0"/>
                <a:cs typeface="Calibri" panose="020F0502020204030204" pitchFamily="34" charset="0"/>
              </a:rPr>
              <a:t>?</a:t>
            </a:r>
            <a:endParaRPr lang="vi-VN" sz="2800" kern="0" dirty="0">
              <a:solidFill>
                <a:srgbClr val="FF0000"/>
              </a:solidFill>
              <a:latin typeface="Calibri" panose="020F0502020204030204" pitchFamily="34" charset="0"/>
              <a:cs typeface="Calibri" panose="020F0502020204030204" pitchFamily="34" charset="0"/>
            </a:endParaRPr>
          </a:p>
          <a:p>
            <a:pPr lvl="0" algn="just">
              <a:defRPr/>
            </a:pPr>
            <a:r>
              <a:rPr lang="vi-VN" sz="2800" kern="0" dirty="0">
                <a:solidFill>
                  <a:srgbClr val="FF0000"/>
                </a:solidFill>
                <a:latin typeface="Calibri" panose="020F0502020204030204" pitchFamily="34" charset="0"/>
                <a:cs typeface="Calibri" panose="020F0502020204030204" pitchFamily="34" charset="0"/>
              </a:rPr>
              <a:t>+ Nếu các bạn không nghe lời khuyên của em thì em sẽ làm gì?</a:t>
            </a:r>
          </a:p>
        </p:txBody>
      </p:sp>
    </p:spTree>
    <p:extLst>
      <p:ext uri="{BB962C8B-B14F-4D97-AF65-F5344CB8AC3E}">
        <p14:creationId xmlns:p14="http://schemas.microsoft.com/office/powerpoint/2010/main" val="3327325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a16="http://schemas.microsoft.com/office/drawing/2014/main" id="{F2B3510B-354A-491D-BCFD-0B0CA7273B4E}"/>
              </a:ext>
            </a:extLst>
          </p:cNvPr>
          <p:cNvSpPr txBox="1"/>
          <p:nvPr/>
        </p:nvSpPr>
        <p:spPr>
          <a:xfrm>
            <a:off x="3819125" y="2384686"/>
            <a:ext cx="46455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smtClean="0">
                <a:ln w="0"/>
                <a:solidFill>
                  <a:srgbClr val="4472C4"/>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CHIA SẺ TRƯỚC LỚP</a:t>
            </a:r>
            <a:endParaRPr kumimoji="0" lang="vi-VN" sz="6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a16="http://schemas.microsoft.com/office/drawing/2014/main" id="{B74558A9-E51A-4585-BAE5-1E913F2348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319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428625" y="0"/>
            <a:ext cx="11817063"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1583267" y="694181"/>
            <a:ext cx="9399058" cy="2092881"/>
          </a:xfrm>
          <a:prstGeom prst="rect">
            <a:avLst/>
          </a:prstGeom>
          <a:noFill/>
        </p:spPr>
        <p:txBody>
          <a:bodyPr wrap="square" rtlCol="0">
            <a:spAutoFit/>
          </a:bodyPr>
          <a:lstStyle/>
          <a:p>
            <a:pPr lvl="0" algn="just">
              <a:defRPr/>
            </a:pPr>
            <a:r>
              <a:rPr lang="vi-VN" sz="2600" b="1" dirty="0">
                <a:solidFill>
                  <a:prstClr val="black"/>
                </a:solidFill>
                <a:latin typeface="Calibri" panose="020F0502020204030204"/>
              </a:rPr>
              <a:t>Bước </a:t>
            </a:r>
            <a:r>
              <a:rPr lang="vi-VN" sz="2600" b="1" dirty="0" smtClean="0">
                <a:solidFill>
                  <a:prstClr val="black"/>
                </a:solidFill>
                <a:latin typeface="Calibri" panose="020F0502020204030204"/>
              </a:rPr>
              <a:t>1: </a:t>
            </a:r>
            <a:r>
              <a:rPr lang="vi-VN" sz="2600" b="1" dirty="0">
                <a:solidFill>
                  <a:prstClr val="black"/>
                </a:solidFill>
                <a:latin typeface="Calibri" panose="020F0502020204030204"/>
              </a:rPr>
              <a:t>Phân tích và phán đoán tình huống</a:t>
            </a:r>
          </a:p>
          <a:p>
            <a:pPr lvl="0" algn="just">
              <a:defRPr/>
            </a:pPr>
            <a:r>
              <a:rPr lang="vi-VN" sz="2600" dirty="0">
                <a:solidFill>
                  <a:prstClr val="black"/>
                </a:solidFill>
                <a:latin typeface="Calibri" panose="020F0502020204030204"/>
              </a:rPr>
              <a:t>+ Các bạn trong hình đang tắm ở khu vực: suối nguy hiểm.</a:t>
            </a:r>
          </a:p>
          <a:p>
            <a:pPr lvl="0" algn="just">
              <a:defRPr/>
            </a:pPr>
            <a:r>
              <a:rPr lang="vi-VN" sz="2600" dirty="0">
                <a:solidFill>
                  <a:prstClr val="black"/>
                </a:solidFill>
                <a:latin typeface="Calibri" panose="020F0502020204030204"/>
              </a:rPr>
              <a:t>+ Khi các bạn ra chỗ nước sâu có thể sẽ gặp nguy cơ bị đuối nước.</a:t>
            </a:r>
          </a:p>
          <a:p>
            <a:pPr lvl="0" algn="just">
              <a:defRPr/>
            </a:pPr>
            <a:r>
              <a:rPr lang="vi-VN" sz="2600" dirty="0">
                <a:solidFill>
                  <a:prstClr val="black"/>
                </a:solidFill>
                <a:latin typeface="Calibri" panose="020F0502020204030204"/>
              </a:rPr>
              <a:t>+ Khi nguy hiểm xảy ra thì không có ai có thể giúp các bạn vì đây là nơi hẻo lánh, ít người qua lại. </a:t>
            </a:r>
            <a:endParaRPr lang="vi-VN" sz="26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8F1C54D4-AF84-434D-9356-ED763850048B}"/>
              </a:ext>
            </a:extLst>
          </p:cNvPr>
          <p:cNvSpPr txBox="1"/>
          <p:nvPr/>
        </p:nvSpPr>
        <p:spPr>
          <a:xfrm>
            <a:off x="1614424" y="3007770"/>
            <a:ext cx="9399058" cy="2492990"/>
          </a:xfrm>
          <a:prstGeom prst="rect">
            <a:avLst/>
          </a:prstGeom>
          <a:noFill/>
        </p:spPr>
        <p:txBody>
          <a:bodyPr wrap="square" rtlCol="0">
            <a:spAutoFit/>
          </a:bodyPr>
          <a:lstStyle/>
          <a:p>
            <a:pPr lvl="0" algn="just">
              <a:defRPr/>
            </a:pPr>
            <a:r>
              <a:rPr lang="vi-VN" sz="2600" b="1" dirty="0">
                <a:solidFill>
                  <a:prstClr val="black"/>
                </a:solidFill>
                <a:latin typeface="Calibri" panose="020F0502020204030204"/>
              </a:rPr>
              <a:t>Bước 2. Thuyết phục và vận động</a:t>
            </a:r>
          </a:p>
          <a:p>
            <a:pPr lvl="0" algn="just">
              <a:defRPr/>
            </a:pPr>
            <a:r>
              <a:rPr lang="vi-VN" sz="2600" dirty="0">
                <a:solidFill>
                  <a:prstClr val="black"/>
                </a:solidFill>
                <a:latin typeface="Calibri" panose="020F0502020204030204"/>
              </a:rPr>
              <a:t>+ Để giúp các bạn nhận ra rằng chơi ở khu vực này là không an toàn, em sẽ chỉ cho các bạn xem biển cảnh báo nguy hiểm gần đó và đưa ra các lí do mà các bạn không nên chơi ở đây.</a:t>
            </a:r>
          </a:p>
          <a:p>
            <a:pPr lvl="0" algn="just">
              <a:defRPr/>
            </a:pPr>
            <a:r>
              <a:rPr lang="vi-VN" sz="2600" dirty="0">
                <a:solidFill>
                  <a:prstClr val="black"/>
                </a:solidFill>
                <a:latin typeface="Calibri" panose="020F0502020204030204"/>
              </a:rPr>
              <a:t>+ Nếu các bạn không nghe lời khuyên của em thì em sẽ đi gọi người lớn đến để thuyết phục.</a:t>
            </a:r>
          </a:p>
        </p:txBody>
      </p:sp>
    </p:spTree>
    <p:extLst>
      <p:ext uri="{BB962C8B-B14F-4D97-AF65-F5344CB8AC3E}">
        <p14:creationId xmlns:p14="http://schemas.microsoft.com/office/powerpoint/2010/main" val="3500661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pic>
        <p:nvPicPr>
          <p:cNvPr id="11" name="图片 10">
            <a:extLst>
              <a:ext uri="{FF2B5EF4-FFF2-40B4-BE49-F238E27FC236}">
                <a16:creationId xmlns:a16="http://schemas.microsoft.com/office/drawing/2014/main" id="{72B44E09-0EDA-F343-87CB-01146AE15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44" y="3746399"/>
            <a:ext cx="3603023" cy="3896436"/>
          </a:xfrm>
          <a:prstGeom prst="rect">
            <a:avLst/>
          </a:prstGeom>
        </p:spPr>
      </p:pic>
      <p:pic>
        <p:nvPicPr>
          <p:cNvPr id="5" name="Picture 4">
            <a:extLst>
              <a:ext uri="{FF2B5EF4-FFF2-40B4-BE49-F238E27FC236}">
                <a16:creationId xmlns:a16="http://schemas.microsoft.com/office/drawing/2014/main" id="{447F984F-2841-0A3D-E56A-A93CFBE73604}"/>
              </a:ext>
            </a:extLst>
          </p:cNvPr>
          <p:cNvPicPr>
            <a:picLocks noChangeAspect="1"/>
          </p:cNvPicPr>
          <p:nvPr/>
        </p:nvPicPr>
        <p:blipFill>
          <a:blip r:embed="rId6"/>
          <a:stretch>
            <a:fillRect/>
          </a:stretch>
        </p:blipFill>
        <p:spPr>
          <a:xfrm>
            <a:off x="4540225" y="535641"/>
            <a:ext cx="3511600" cy="1024217"/>
          </a:xfrm>
          <a:prstGeom prst="rect">
            <a:avLst/>
          </a:prstGeom>
        </p:spPr>
      </p:pic>
      <p:sp>
        <p:nvSpPr>
          <p:cNvPr id="6" name="TextBox 5">
            <a:extLst>
              <a:ext uri="{FF2B5EF4-FFF2-40B4-BE49-F238E27FC236}">
                <a16:creationId xmlns:a16="http://schemas.microsoft.com/office/drawing/2014/main" id="{7DA326D8-F717-C232-9BF8-7F64B346AC23}"/>
              </a:ext>
            </a:extLst>
          </p:cNvPr>
          <p:cNvSpPr txBox="1"/>
          <p:nvPr/>
        </p:nvSpPr>
        <p:spPr>
          <a:xfrm>
            <a:off x="2449356" y="1779124"/>
            <a:ext cx="7589994" cy="2677656"/>
          </a:xfrm>
          <a:prstGeom prst="rect">
            <a:avLst/>
          </a:prstGeom>
          <a:noFill/>
        </p:spPr>
        <p:txBody>
          <a:bodyPr wrap="square">
            <a:spAutoFit/>
          </a:bodyPr>
          <a:lstStyle/>
          <a:p>
            <a:pPr marL="342900" lvl="0" indent="-342900" algn="just">
              <a:buFont typeface="Arial" panose="020B0604020202020204" pitchFamily="34" charset="0"/>
              <a:buChar char="•"/>
              <a:defRPr/>
            </a:pPr>
            <a:r>
              <a:rPr lang="vi-VN" sz="2400" b="1" dirty="0" smtClean="0">
                <a:solidFill>
                  <a:srgbClr val="DD6326">
                    <a:lumMod val="75000"/>
                  </a:srgbClr>
                </a:solidFill>
                <a:latin typeface="Calibri" panose="020F0502020204030204" pitchFamily="34" charset="0"/>
                <a:cs typeface="Calibri" panose="020F0502020204030204" pitchFamily="34" charset="0"/>
              </a:rPr>
              <a:t>Nêu </a:t>
            </a:r>
            <a:r>
              <a:rPr lang="vi-VN" sz="2400" b="1" dirty="0">
                <a:solidFill>
                  <a:srgbClr val="DD6326">
                    <a:lumMod val="75000"/>
                  </a:srgbClr>
                </a:solidFill>
                <a:latin typeface="Calibri" panose="020F0502020204030204" pitchFamily="34" charset="0"/>
                <a:cs typeface="Calibri" panose="020F0502020204030204" pitchFamily="34" charset="0"/>
              </a:rPr>
              <a:t>được những việc nên làm và không nên làm để phòng tránh đuối nước. </a:t>
            </a:r>
          </a:p>
          <a:p>
            <a:pPr marL="342900" lvl="0" indent="-342900" algn="just">
              <a:buFont typeface="Arial" panose="020B0604020202020204" pitchFamily="34" charset="0"/>
              <a:buChar char="•"/>
              <a:defRPr/>
            </a:pPr>
            <a:r>
              <a:rPr lang="vi-VN" sz="2400" b="1" dirty="0" smtClean="0">
                <a:solidFill>
                  <a:srgbClr val="DD6326">
                    <a:lumMod val="75000"/>
                  </a:srgbClr>
                </a:solidFill>
                <a:latin typeface="Calibri" panose="020F0502020204030204" pitchFamily="34" charset="0"/>
                <a:cs typeface="Calibri" panose="020F0502020204030204" pitchFamily="34" charset="0"/>
              </a:rPr>
              <a:t>Thực </a:t>
            </a:r>
            <a:r>
              <a:rPr lang="vi-VN" sz="2400" b="1" dirty="0">
                <a:solidFill>
                  <a:srgbClr val="DD6326">
                    <a:lumMod val="75000"/>
                  </a:srgbClr>
                </a:solidFill>
                <a:latin typeface="Calibri" panose="020F0502020204030204" pitchFamily="34" charset="0"/>
                <a:cs typeface="Calibri" panose="020F0502020204030204" pitchFamily="34" charset="0"/>
              </a:rPr>
              <a:t>hiện luyện tập kĩ năng phân tích, phán đoán tình huống có nguy cơ dẫn đến đuối nước và thuyết phục, vận động các bạn tránh xa những nguy cơ đó.</a:t>
            </a:r>
          </a:p>
          <a:p>
            <a:pPr marL="342900" lvl="0" indent="-342900" algn="just">
              <a:buFont typeface="Arial" panose="020B0604020202020204" pitchFamily="34" charset="0"/>
              <a:buChar char="•"/>
              <a:defRPr/>
            </a:pPr>
            <a:r>
              <a:rPr lang="vi-VN" sz="2400" b="1" dirty="0" smtClean="0">
                <a:solidFill>
                  <a:srgbClr val="DD6326">
                    <a:lumMod val="75000"/>
                  </a:srgbClr>
                </a:solidFill>
                <a:latin typeface="Calibri" panose="020F0502020204030204" pitchFamily="34" charset="0"/>
                <a:cs typeface="Calibri" panose="020F0502020204030204" pitchFamily="34" charset="0"/>
              </a:rPr>
              <a:t>Liên </a:t>
            </a:r>
            <a:r>
              <a:rPr lang="vi-VN" sz="2400" b="1" dirty="0">
                <a:solidFill>
                  <a:srgbClr val="DD6326">
                    <a:lumMod val="75000"/>
                  </a:srgbClr>
                </a:solidFill>
                <a:latin typeface="Calibri" panose="020F0502020204030204" pitchFamily="34" charset="0"/>
                <a:cs typeface="Calibri" panose="020F0502020204030204" pitchFamily="34" charset="0"/>
              </a:rPr>
              <a:t>hệ thực tế về những việc nên làm và không nên làm để phòng tránh đuối nước.</a:t>
            </a:r>
            <a:endParaRPr lang="vi-VN" sz="2400" b="1" dirty="0">
              <a:solidFill>
                <a:srgbClr val="DD6326">
                  <a:lumMod val="75000"/>
                </a:srgbClr>
              </a:solidFill>
              <a:latin typeface="Calibri" panose="020F0502020204030204" pitchFamily="34" charset="0"/>
              <a:cs typeface="Calibri" panose="020F0502020204030204" pitchFamily="34" charset="0"/>
            </a:endParaRPr>
          </a:p>
        </p:txBody>
      </p:sp>
      <p:grpSp>
        <p:nvGrpSpPr>
          <p:cNvPr id="9" name="Google Shape;605;p27">
            <a:extLst>
              <a:ext uri="{FF2B5EF4-FFF2-40B4-BE49-F238E27FC236}">
                <a16:creationId xmlns:a16="http://schemas.microsoft.com/office/drawing/2014/main" id="{A4C8A172-3528-1BBA-91E8-ADBBF5DF168A}"/>
              </a:ext>
            </a:extLst>
          </p:cNvPr>
          <p:cNvGrpSpPr/>
          <p:nvPr/>
        </p:nvGrpSpPr>
        <p:grpSpPr>
          <a:xfrm rot="21254729" flipH="1">
            <a:off x="1755712" y="1726852"/>
            <a:ext cx="451339" cy="622269"/>
            <a:chOff x="10334852" y="2548724"/>
            <a:chExt cx="1076956" cy="1931726"/>
          </a:xfrm>
        </p:grpSpPr>
        <p:sp>
          <p:nvSpPr>
            <p:cNvPr id="10" name="Google Shape;606;p27">
              <a:extLst>
                <a:ext uri="{FF2B5EF4-FFF2-40B4-BE49-F238E27FC236}">
                  <a16:creationId xmlns:a16="http://schemas.microsoft.com/office/drawing/2014/main" id="{9DDDB744-B367-4AEA-CFFD-3B8FC4B9BF11}"/>
                </a:ext>
              </a:extLst>
            </p:cNvPr>
            <p:cNvSpPr/>
            <p:nvPr/>
          </p:nvSpPr>
          <p:spPr>
            <a:xfrm>
              <a:off x="10461871" y="3307858"/>
              <a:ext cx="908870" cy="299201"/>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607;p27">
              <a:extLst>
                <a:ext uri="{FF2B5EF4-FFF2-40B4-BE49-F238E27FC236}">
                  <a16:creationId xmlns:a16="http://schemas.microsoft.com/office/drawing/2014/main" id="{4A2AEC8A-B46B-02C8-0F6D-F3E725D4CDC3}"/>
                </a:ext>
              </a:extLst>
            </p:cNvPr>
            <p:cNvSpPr/>
            <p:nvPr/>
          </p:nvSpPr>
          <p:spPr>
            <a:xfrm>
              <a:off x="10454421" y="3295287"/>
              <a:ext cx="925073" cy="324530"/>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608;p27">
              <a:extLst>
                <a:ext uri="{FF2B5EF4-FFF2-40B4-BE49-F238E27FC236}">
                  <a16:creationId xmlns:a16="http://schemas.microsoft.com/office/drawing/2014/main" id="{CF0774D3-3C9B-3E57-05E4-A04AC07116A3}"/>
                </a:ext>
              </a:extLst>
            </p:cNvPr>
            <p:cNvSpPr/>
            <p:nvPr/>
          </p:nvSpPr>
          <p:spPr>
            <a:xfrm>
              <a:off x="10334852" y="2753687"/>
              <a:ext cx="527256" cy="999012"/>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609;p27">
              <a:extLst>
                <a:ext uri="{FF2B5EF4-FFF2-40B4-BE49-F238E27FC236}">
                  <a16:creationId xmlns:a16="http://schemas.microsoft.com/office/drawing/2014/main" id="{6E28EF82-C72D-18D0-882B-4A3371DA0EFD}"/>
                </a:ext>
              </a:extLst>
            </p:cNvPr>
            <p:cNvSpPr/>
            <p:nvPr/>
          </p:nvSpPr>
          <p:spPr>
            <a:xfrm>
              <a:off x="10376757" y="2998226"/>
              <a:ext cx="277969" cy="132606"/>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610;p27">
              <a:extLst>
                <a:ext uri="{FF2B5EF4-FFF2-40B4-BE49-F238E27FC236}">
                  <a16:creationId xmlns:a16="http://schemas.microsoft.com/office/drawing/2014/main" id="{954FF1F4-1912-C01E-DF2C-D831F43EA584}"/>
                </a:ext>
              </a:extLst>
            </p:cNvPr>
            <p:cNvSpPr/>
            <p:nvPr/>
          </p:nvSpPr>
          <p:spPr>
            <a:xfrm>
              <a:off x="10515509" y="3160166"/>
              <a:ext cx="191366" cy="369322"/>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611;p27">
              <a:extLst>
                <a:ext uri="{FF2B5EF4-FFF2-40B4-BE49-F238E27FC236}">
                  <a16:creationId xmlns:a16="http://schemas.microsoft.com/office/drawing/2014/main" id="{4DE05E0B-BC3C-9EC6-812B-DA6D84461C80}"/>
                </a:ext>
              </a:extLst>
            </p:cNvPr>
            <p:cNvSpPr/>
            <p:nvPr/>
          </p:nvSpPr>
          <p:spPr>
            <a:xfrm>
              <a:off x="10677356" y="3522133"/>
              <a:ext cx="745" cy="37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612;p27">
              <a:extLst>
                <a:ext uri="{FF2B5EF4-FFF2-40B4-BE49-F238E27FC236}">
                  <a16:creationId xmlns:a16="http://schemas.microsoft.com/office/drawing/2014/main" id="{5524E71C-1E1D-DF71-7B7A-557EED1D8F79}"/>
                </a:ext>
              </a:extLst>
            </p:cNvPr>
            <p:cNvSpPr/>
            <p:nvPr/>
          </p:nvSpPr>
          <p:spPr>
            <a:xfrm>
              <a:off x="10361857" y="2910132"/>
              <a:ext cx="227497" cy="81016"/>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613;p27">
              <a:extLst>
                <a:ext uri="{FF2B5EF4-FFF2-40B4-BE49-F238E27FC236}">
                  <a16:creationId xmlns:a16="http://schemas.microsoft.com/office/drawing/2014/main" id="{6CE40763-8BF7-AED2-467D-1AC77AAE1575}"/>
                </a:ext>
              </a:extLst>
            </p:cNvPr>
            <p:cNvSpPr/>
            <p:nvPr/>
          </p:nvSpPr>
          <p:spPr>
            <a:xfrm>
              <a:off x="10365117" y="2951199"/>
              <a:ext cx="256365" cy="87162"/>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614;p27">
              <a:extLst>
                <a:ext uri="{FF2B5EF4-FFF2-40B4-BE49-F238E27FC236}">
                  <a16:creationId xmlns:a16="http://schemas.microsoft.com/office/drawing/2014/main" id="{48445CBE-B0C4-CEF3-78F0-249A85AFF821}"/>
                </a:ext>
              </a:extLst>
            </p:cNvPr>
            <p:cNvSpPr/>
            <p:nvPr/>
          </p:nvSpPr>
          <p:spPr>
            <a:xfrm>
              <a:off x="10376198" y="2920283"/>
              <a:ext cx="30916" cy="31010"/>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615;p27">
              <a:extLst>
                <a:ext uri="{FF2B5EF4-FFF2-40B4-BE49-F238E27FC236}">
                  <a16:creationId xmlns:a16="http://schemas.microsoft.com/office/drawing/2014/main" id="{4FB0FA2E-79AD-45C6-DDE0-47EDD6F8FA0B}"/>
                </a:ext>
              </a:extLst>
            </p:cNvPr>
            <p:cNvSpPr/>
            <p:nvPr/>
          </p:nvSpPr>
          <p:spPr>
            <a:xfrm>
              <a:off x="10368376" y="2866737"/>
              <a:ext cx="24398" cy="24305"/>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616;p27">
              <a:extLst>
                <a:ext uri="{FF2B5EF4-FFF2-40B4-BE49-F238E27FC236}">
                  <a16:creationId xmlns:a16="http://schemas.microsoft.com/office/drawing/2014/main" id="{430F2CA3-9337-F614-A9E4-976CA5A6BF24}"/>
                </a:ext>
              </a:extLst>
            </p:cNvPr>
            <p:cNvSpPr/>
            <p:nvPr/>
          </p:nvSpPr>
          <p:spPr>
            <a:xfrm>
              <a:off x="10401714" y="2877167"/>
              <a:ext cx="14993" cy="15086"/>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617;p27">
              <a:extLst>
                <a:ext uri="{FF2B5EF4-FFF2-40B4-BE49-F238E27FC236}">
                  <a16:creationId xmlns:a16="http://schemas.microsoft.com/office/drawing/2014/main" id="{5DB53390-2C47-2828-3A1C-12F7DE7D58E2}"/>
                </a:ext>
              </a:extLst>
            </p:cNvPr>
            <p:cNvSpPr/>
            <p:nvPr/>
          </p:nvSpPr>
          <p:spPr>
            <a:xfrm>
              <a:off x="10387559" y="2805835"/>
              <a:ext cx="22256" cy="21977"/>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618;p27">
              <a:extLst>
                <a:ext uri="{FF2B5EF4-FFF2-40B4-BE49-F238E27FC236}">
                  <a16:creationId xmlns:a16="http://schemas.microsoft.com/office/drawing/2014/main" id="{CB53EAE0-9E9D-249A-D237-5F8E5E683F72}"/>
                </a:ext>
              </a:extLst>
            </p:cNvPr>
            <p:cNvSpPr/>
            <p:nvPr/>
          </p:nvSpPr>
          <p:spPr>
            <a:xfrm>
              <a:off x="10420245" y="2839080"/>
              <a:ext cx="14434" cy="14527"/>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619;p27">
              <a:extLst>
                <a:ext uri="{FF2B5EF4-FFF2-40B4-BE49-F238E27FC236}">
                  <a16:creationId xmlns:a16="http://schemas.microsoft.com/office/drawing/2014/main" id="{B8676583-201A-48C8-FC22-8825CB7C0B35}"/>
                </a:ext>
              </a:extLst>
            </p:cNvPr>
            <p:cNvSpPr/>
            <p:nvPr/>
          </p:nvSpPr>
          <p:spPr>
            <a:xfrm>
              <a:off x="10431699" y="2921493"/>
              <a:ext cx="20114" cy="20207"/>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620;p27">
              <a:extLst>
                <a:ext uri="{FF2B5EF4-FFF2-40B4-BE49-F238E27FC236}">
                  <a16:creationId xmlns:a16="http://schemas.microsoft.com/office/drawing/2014/main" id="{B6C7E6E7-0A62-776D-E0E7-8CC5871F7245}"/>
                </a:ext>
              </a:extLst>
            </p:cNvPr>
            <p:cNvSpPr/>
            <p:nvPr/>
          </p:nvSpPr>
          <p:spPr>
            <a:xfrm>
              <a:off x="10439987" y="3192759"/>
              <a:ext cx="153651" cy="419514"/>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621;p27">
              <a:extLst>
                <a:ext uri="{FF2B5EF4-FFF2-40B4-BE49-F238E27FC236}">
                  <a16:creationId xmlns:a16="http://schemas.microsoft.com/office/drawing/2014/main" id="{29D006D6-CAA2-B275-3C12-AFC8BABBD2BD}"/>
                </a:ext>
              </a:extLst>
            </p:cNvPr>
            <p:cNvSpPr/>
            <p:nvPr/>
          </p:nvSpPr>
          <p:spPr>
            <a:xfrm>
              <a:off x="10593173" y="3647755"/>
              <a:ext cx="16296" cy="1629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622;p27">
              <a:extLst>
                <a:ext uri="{FF2B5EF4-FFF2-40B4-BE49-F238E27FC236}">
                  <a16:creationId xmlns:a16="http://schemas.microsoft.com/office/drawing/2014/main" id="{E7A7942F-3070-CF72-A20E-99369A8F39CC}"/>
                </a:ext>
              </a:extLst>
            </p:cNvPr>
            <p:cNvSpPr/>
            <p:nvPr/>
          </p:nvSpPr>
          <p:spPr>
            <a:xfrm>
              <a:off x="10730808" y="3247049"/>
              <a:ext cx="389715" cy="666660"/>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623;p27">
              <a:extLst>
                <a:ext uri="{FF2B5EF4-FFF2-40B4-BE49-F238E27FC236}">
                  <a16:creationId xmlns:a16="http://schemas.microsoft.com/office/drawing/2014/main" id="{82BAD17D-F1D5-90E7-C0B4-BE5308C8AB25}"/>
                </a:ext>
              </a:extLst>
            </p:cNvPr>
            <p:cNvSpPr/>
            <p:nvPr/>
          </p:nvSpPr>
          <p:spPr>
            <a:xfrm>
              <a:off x="10914818" y="3416067"/>
              <a:ext cx="53173" cy="180191"/>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624;p27">
              <a:extLst>
                <a:ext uri="{FF2B5EF4-FFF2-40B4-BE49-F238E27FC236}">
                  <a16:creationId xmlns:a16="http://schemas.microsoft.com/office/drawing/2014/main" id="{45F69443-8664-0421-A2AC-37ECF0B8D29F}"/>
                </a:ext>
              </a:extLst>
            </p:cNvPr>
            <p:cNvSpPr/>
            <p:nvPr/>
          </p:nvSpPr>
          <p:spPr>
            <a:xfrm>
              <a:off x="10986988" y="3304878"/>
              <a:ext cx="69935" cy="12692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625;p27">
              <a:extLst>
                <a:ext uri="{FF2B5EF4-FFF2-40B4-BE49-F238E27FC236}">
                  <a16:creationId xmlns:a16="http://schemas.microsoft.com/office/drawing/2014/main" id="{28F0FDA6-1713-DAEF-D53F-CBF316DA0CC6}"/>
                </a:ext>
              </a:extLst>
            </p:cNvPr>
            <p:cNvSpPr/>
            <p:nvPr/>
          </p:nvSpPr>
          <p:spPr>
            <a:xfrm>
              <a:off x="10946014" y="3380308"/>
              <a:ext cx="76174" cy="80923"/>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626;p27">
              <a:extLst>
                <a:ext uri="{FF2B5EF4-FFF2-40B4-BE49-F238E27FC236}">
                  <a16:creationId xmlns:a16="http://schemas.microsoft.com/office/drawing/2014/main" id="{CF7FD7E4-DEC7-01A2-79FB-8209D75541A5}"/>
                </a:ext>
              </a:extLst>
            </p:cNvPr>
            <p:cNvSpPr/>
            <p:nvPr/>
          </p:nvSpPr>
          <p:spPr>
            <a:xfrm>
              <a:off x="10592615" y="2548724"/>
              <a:ext cx="819194" cy="799638"/>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627;p27">
              <a:extLst>
                <a:ext uri="{FF2B5EF4-FFF2-40B4-BE49-F238E27FC236}">
                  <a16:creationId xmlns:a16="http://schemas.microsoft.com/office/drawing/2014/main" id="{970B263E-2EE7-CFB0-9DF5-961AD764FAE0}"/>
                </a:ext>
              </a:extLst>
            </p:cNvPr>
            <p:cNvSpPr/>
            <p:nvPr/>
          </p:nvSpPr>
          <p:spPr>
            <a:xfrm>
              <a:off x="10966966" y="2694647"/>
              <a:ext cx="98989" cy="598960"/>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628;p27">
              <a:extLst>
                <a:ext uri="{FF2B5EF4-FFF2-40B4-BE49-F238E27FC236}">
                  <a16:creationId xmlns:a16="http://schemas.microsoft.com/office/drawing/2014/main" id="{80FF40C6-CA79-3D8E-55CA-A08965B5A3A9}"/>
                </a:ext>
              </a:extLst>
            </p:cNvPr>
            <p:cNvSpPr/>
            <p:nvPr/>
          </p:nvSpPr>
          <p:spPr>
            <a:xfrm>
              <a:off x="10625487" y="2641940"/>
              <a:ext cx="76267" cy="350045"/>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629;p27">
              <a:extLst>
                <a:ext uri="{FF2B5EF4-FFF2-40B4-BE49-F238E27FC236}">
                  <a16:creationId xmlns:a16="http://schemas.microsoft.com/office/drawing/2014/main" id="{96FC71D9-E160-1F22-D9EE-815E75F4886E}"/>
                </a:ext>
              </a:extLst>
            </p:cNvPr>
            <p:cNvSpPr/>
            <p:nvPr/>
          </p:nvSpPr>
          <p:spPr>
            <a:xfrm>
              <a:off x="10668416" y="2800993"/>
              <a:ext cx="15086" cy="82227"/>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630;p27">
              <a:extLst>
                <a:ext uri="{FF2B5EF4-FFF2-40B4-BE49-F238E27FC236}">
                  <a16:creationId xmlns:a16="http://schemas.microsoft.com/office/drawing/2014/main" id="{4E9D182C-B4AE-AD56-89D8-71FC6B15B0FA}"/>
                </a:ext>
              </a:extLst>
            </p:cNvPr>
            <p:cNvSpPr/>
            <p:nvPr/>
          </p:nvSpPr>
          <p:spPr>
            <a:xfrm>
              <a:off x="10791896" y="2962002"/>
              <a:ext cx="372" cy="93"/>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631;p27">
              <a:extLst>
                <a:ext uri="{FF2B5EF4-FFF2-40B4-BE49-F238E27FC236}">
                  <a16:creationId xmlns:a16="http://schemas.microsoft.com/office/drawing/2014/main" id="{6AD0CD5C-9C3A-BF19-E40C-5F0090D9F647}"/>
                </a:ext>
              </a:extLst>
            </p:cNvPr>
            <p:cNvSpPr/>
            <p:nvPr/>
          </p:nvSpPr>
          <p:spPr>
            <a:xfrm>
              <a:off x="10558997" y="2962002"/>
              <a:ext cx="358892" cy="871901"/>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632;p27">
              <a:extLst>
                <a:ext uri="{FF2B5EF4-FFF2-40B4-BE49-F238E27FC236}">
                  <a16:creationId xmlns:a16="http://schemas.microsoft.com/office/drawing/2014/main" id="{6330690E-D1BF-1A4B-489F-25AC66B45F8E}"/>
                </a:ext>
              </a:extLst>
            </p:cNvPr>
            <p:cNvSpPr/>
            <p:nvPr/>
          </p:nvSpPr>
          <p:spPr>
            <a:xfrm>
              <a:off x="10797856" y="2964702"/>
              <a:ext cx="372" cy="93"/>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633;p27">
              <a:extLst>
                <a:ext uri="{FF2B5EF4-FFF2-40B4-BE49-F238E27FC236}">
                  <a16:creationId xmlns:a16="http://schemas.microsoft.com/office/drawing/2014/main" id="{B34C0D6B-E3A2-A54F-DD76-383B90AB5BD2}"/>
                </a:ext>
              </a:extLst>
            </p:cNvPr>
            <p:cNvSpPr/>
            <p:nvPr/>
          </p:nvSpPr>
          <p:spPr>
            <a:xfrm>
              <a:off x="10679870" y="2976436"/>
              <a:ext cx="372" cy="37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634;p27">
              <a:extLst>
                <a:ext uri="{FF2B5EF4-FFF2-40B4-BE49-F238E27FC236}">
                  <a16:creationId xmlns:a16="http://schemas.microsoft.com/office/drawing/2014/main" id="{75E5B3E0-6C5D-C304-CD49-86272E4FFD00}"/>
                </a:ext>
              </a:extLst>
            </p:cNvPr>
            <p:cNvSpPr/>
            <p:nvPr/>
          </p:nvSpPr>
          <p:spPr>
            <a:xfrm>
              <a:off x="10682757" y="2993477"/>
              <a:ext cx="132326" cy="840798"/>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635;p27">
              <a:extLst>
                <a:ext uri="{FF2B5EF4-FFF2-40B4-BE49-F238E27FC236}">
                  <a16:creationId xmlns:a16="http://schemas.microsoft.com/office/drawing/2014/main" id="{E26EA0FB-79F6-72D8-18B2-1A357A54246F}"/>
                </a:ext>
              </a:extLst>
            </p:cNvPr>
            <p:cNvSpPr/>
            <p:nvPr/>
          </p:nvSpPr>
          <p:spPr>
            <a:xfrm>
              <a:off x="10561698" y="2681517"/>
              <a:ext cx="327975" cy="453783"/>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636;p27">
              <a:extLst>
                <a:ext uri="{FF2B5EF4-FFF2-40B4-BE49-F238E27FC236}">
                  <a16:creationId xmlns:a16="http://schemas.microsoft.com/office/drawing/2014/main" id="{F656AE55-B700-6589-8C30-8C237010B7FE}"/>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637;p27">
              <a:extLst>
                <a:ext uri="{FF2B5EF4-FFF2-40B4-BE49-F238E27FC236}">
                  <a16:creationId xmlns:a16="http://schemas.microsoft.com/office/drawing/2014/main" id="{E9A45A39-1D44-6304-C81C-1FDA7AAE8F09}"/>
                </a:ext>
              </a:extLst>
            </p:cNvPr>
            <p:cNvSpPr/>
            <p:nvPr/>
          </p:nvSpPr>
          <p:spPr>
            <a:xfrm>
              <a:off x="10764332" y="3111836"/>
              <a:ext cx="93" cy="93"/>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638;p27">
              <a:extLst>
                <a:ext uri="{FF2B5EF4-FFF2-40B4-BE49-F238E27FC236}">
                  <a16:creationId xmlns:a16="http://schemas.microsoft.com/office/drawing/2014/main" id="{9589C911-B08F-CD23-8F4B-AE6722EB6567}"/>
                </a:ext>
              </a:extLst>
            </p:cNvPr>
            <p:cNvSpPr/>
            <p:nvPr/>
          </p:nvSpPr>
          <p:spPr>
            <a:xfrm>
              <a:off x="10763960" y="3111836"/>
              <a:ext cx="466" cy="93"/>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639;p27">
              <a:extLst>
                <a:ext uri="{FF2B5EF4-FFF2-40B4-BE49-F238E27FC236}">
                  <a16:creationId xmlns:a16="http://schemas.microsoft.com/office/drawing/2014/main" id="{CBC957BB-831F-1549-547C-D403893C647C}"/>
                </a:ext>
              </a:extLst>
            </p:cNvPr>
            <p:cNvSpPr/>
            <p:nvPr/>
          </p:nvSpPr>
          <p:spPr>
            <a:xfrm>
              <a:off x="10763960" y="3111836"/>
              <a:ext cx="93" cy="37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640;p27">
              <a:extLst>
                <a:ext uri="{FF2B5EF4-FFF2-40B4-BE49-F238E27FC236}">
                  <a16:creationId xmlns:a16="http://schemas.microsoft.com/office/drawing/2014/main" id="{51AFBE45-BBE5-A20B-3CB9-28DE7605FA5F}"/>
                </a:ext>
              </a:extLst>
            </p:cNvPr>
            <p:cNvSpPr/>
            <p:nvPr/>
          </p:nvSpPr>
          <p:spPr>
            <a:xfrm>
              <a:off x="10739748" y="3127108"/>
              <a:ext cx="372" cy="93"/>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641;p27">
              <a:extLst>
                <a:ext uri="{FF2B5EF4-FFF2-40B4-BE49-F238E27FC236}">
                  <a16:creationId xmlns:a16="http://schemas.microsoft.com/office/drawing/2014/main" id="{C27F17DD-1E56-302F-37CC-186C46E747CB}"/>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642;p27">
              <a:extLst>
                <a:ext uri="{FF2B5EF4-FFF2-40B4-BE49-F238E27FC236}">
                  <a16:creationId xmlns:a16="http://schemas.microsoft.com/office/drawing/2014/main" id="{CFA22FC4-54AA-D415-B348-91190C3F1441}"/>
                </a:ext>
              </a:extLst>
            </p:cNvPr>
            <p:cNvSpPr/>
            <p:nvPr/>
          </p:nvSpPr>
          <p:spPr>
            <a:xfrm>
              <a:off x="10642342" y="2681144"/>
              <a:ext cx="178980" cy="171251"/>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643;p27">
              <a:extLst>
                <a:ext uri="{FF2B5EF4-FFF2-40B4-BE49-F238E27FC236}">
                  <a16:creationId xmlns:a16="http://schemas.microsoft.com/office/drawing/2014/main" id="{4F4D1DD8-7670-80C0-D18D-FA945F893CA9}"/>
                </a:ext>
              </a:extLst>
            </p:cNvPr>
            <p:cNvSpPr/>
            <p:nvPr/>
          </p:nvSpPr>
          <p:spPr>
            <a:xfrm>
              <a:off x="10815829" y="2812075"/>
              <a:ext cx="372" cy="37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644;p27">
              <a:extLst>
                <a:ext uri="{FF2B5EF4-FFF2-40B4-BE49-F238E27FC236}">
                  <a16:creationId xmlns:a16="http://schemas.microsoft.com/office/drawing/2014/main" id="{0BCA494D-8DC0-2D1D-C2B4-AD4C19AF4513}"/>
                </a:ext>
              </a:extLst>
            </p:cNvPr>
            <p:cNvSpPr/>
            <p:nvPr/>
          </p:nvSpPr>
          <p:spPr>
            <a:xfrm>
              <a:off x="10744218" y="2851093"/>
              <a:ext cx="466" cy="93"/>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645;p27">
              <a:extLst>
                <a:ext uri="{FF2B5EF4-FFF2-40B4-BE49-F238E27FC236}">
                  <a16:creationId xmlns:a16="http://schemas.microsoft.com/office/drawing/2014/main" id="{748B8958-BCA5-80B7-CF0B-C98412FF97C8}"/>
                </a:ext>
              </a:extLst>
            </p:cNvPr>
            <p:cNvSpPr/>
            <p:nvPr/>
          </p:nvSpPr>
          <p:spPr>
            <a:xfrm>
              <a:off x="10711532" y="2851093"/>
              <a:ext cx="745" cy="37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646;p27">
              <a:extLst>
                <a:ext uri="{FF2B5EF4-FFF2-40B4-BE49-F238E27FC236}">
                  <a16:creationId xmlns:a16="http://schemas.microsoft.com/office/drawing/2014/main" id="{633F8BE4-669C-C408-4C59-496202F385B7}"/>
                </a:ext>
              </a:extLst>
            </p:cNvPr>
            <p:cNvSpPr/>
            <p:nvPr/>
          </p:nvSpPr>
          <p:spPr>
            <a:xfrm>
              <a:off x="10673817" y="2706660"/>
              <a:ext cx="59412" cy="106718"/>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647;p27">
              <a:extLst>
                <a:ext uri="{FF2B5EF4-FFF2-40B4-BE49-F238E27FC236}">
                  <a16:creationId xmlns:a16="http://schemas.microsoft.com/office/drawing/2014/main" id="{A293E866-0BA0-3D6E-7F2B-A3A1CE72ADD2}"/>
                </a:ext>
              </a:extLst>
            </p:cNvPr>
            <p:cNvSpPr/>
            <p:nvPr/>
          </p:nvSpPr>
          <p:spPr>
            <a:xfrm>
              <a:off x="10695049" y="2769890"/>
              <a:ext cx="26819" cy="57177"/>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648;p27">
              <a:extLst>
                <a:ext uri="{FF2B5EF4-FFF2-40B4-BE49-F238E27FC236}">
                  <a16:creationId xmlns:a16="http://schemas.microsoft.com/office/drawing/2014/main" id="{35B05B7C-8D58-7C64-2818-19AD3BF1A703}"/>
                </a:ext>
              </a:extLst>
            </p:cNvPr>
            <p:cNvSpPr/>
            <p:nvPr/>
          </p:nvSpPr>
          <p:spPr>
            <a:xfrm>
              <a:off x="10600716" y="3182236"/>
              <a:ext cx="21046" cy="268377"/>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649;p27">
              <a:extLst>
                <a:ext uri="{FF2B5EF4-FFF2-40B4-BE49-F238E27FC236}">
                  <a16:creationId xmlns:a16="http://schemas.microsoft.com/office/drawing/2014/main" id="{319A17DB-2973-1FF0-CF9D-C1D863D254AC}"/>
                </a:ext>
              </a:extLst>
            </p:cNvPr>
            <p:cNvSpPr/>
            <p:nvPr/>
          </p:nvSpPr>
          <p:spPr>
            <a:xfrm>
              <a:off x="10606117" y="3487957"/>
              <a:ext cx="21697" cy="21697"/>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650;p27">
              <a:extLst>
                <a:ext uri="{FF2B5EF4-FFF2-40B4-BE49-F238E27FC236}">
                  <a16:creationId xmlns:a16="http://schemas.microsoft.com/office/drawing/2014/main" id="{D7A5121B-11D6-87D9-CE9D-35572613F4D0}"/>
                </a:ext>
              </a:extLst>
            </p:cNvPr>
            <p:cNvSpPr/>
            <p:nvPr/>
          </p:nvSpPr>
          <p:spPr>
            <a:xfrm>
              <a:off x="10454142" y="3443351"/>
              <a:ext cx="928891" cy="1037099"/>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651;p27">
              <a:extLst>
                <a:ext uri="{FF2B5EF4-FFF2-40B4-BE49-F238E27FC236}">
                  <a16:creationId xmlns:a16="http://schemas.microsoft.com/office/drawing/2014/main" id="{7E5345A2-38AE-8E77-6568-01ACC4A992C3}"/>
                </a:ext>
              </a:extLst>
            </p:cNvPr>
            <p:cNvSpPr/>
            <p:nvPr/>
          </p:nvSpPr>
          <p:spPr>
            <a:xfrm>
              <a:off x="10464013" y="3706795"/>
              <a:ext cx="910081" cy="216508"/>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652;p27">
              <a:extLst>
                <a:ext uri="{FF2B5EF4-FFF2-40B4-BE49-F238E27FC236}">
                  <a16:creationId xmlns:a16="http://schemas.microsoft.com/office/drawing/2014/main" id="{2FD76453-6F56-6B02-A222-939B276F27B9}"/>
                </a:ext>
              </a:extLst>
            </p:cNvPr>
            <p:cNvSpPr/>
            <p:nvPr/>
          </p:nvSpPr>
          <p:spPr>
            <a:xfrm>
              <a:off x="11314313" y="3446611"/>
              <a:ext cx="69096" cy="797682"/>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653;p27">
              <a:extLst>
                <a:ext uri="{FF2B5EF4-FFF2-40B4-BE49-F238E27FC236}">
                  <a16:creationId xmlns:a16="http://schemas.microsoft.com/office/drawing/2014/main" id="{B1DBC83D-2DFC-5521-3306-83B47737F1CF}"/>
                </a:ext>
              </a:extLst>
            </p:cNvPr>
            <p:cNvSpPr/>
            <p:nvPr/>
          </p:nvSpPr>
          <p:spPr>
            <a:xfrm>
              <a:off x="11291870" y="3446052"/>
              <a:ext cx="85858" cy="93308"/>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654;p27">
              <a:extLst>
                <a:ext uri="{FF2B5EF4-FFF2-40B4-BE49-F238E27FC236}">
                  <a16:creationId xmlns:a16="http://schemas.microsoft.com/office/drawing/2014/main" id="{AF143FD1-1415-B20A-D12B-221F8397A1B2}"/>
                </a:ext>
              </a:extLst>
            </p:cNvPr>
            <p:cNvSpPr/>
            <p:nvPr/>
          </p:nvSpPr>
          <p:spPr>
            <a:xfrm>
              <a:off x="11053291" y="3446611"/>
              <a:ext cx="329745" cy="797031"/>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655;p27">
              <a:extLst>
                <a:ext uri="{FF2B5EF4-FFF2-40B4-BE49-F238E27FC236}">
                  <a16:creationId xmlns:a16="http://schemas.microsoft.com/office/drawing/2014/main" id="{C2A2036B-2DE6-DDD0-350B-7AF85DFFC4E7}"/>
                </a:ext>
              </a:extLst>
            </p:cNvPr>
            <p:cNvSpPr/>
            <p:nvPr/>
          </p:nvSpPr>
          <p:spPr>
            <a:xfrm>
              <a:off x="11220539" y="3728120"/>
              <a:ext cx="153558" cy="161008"/>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656;p27">
              <a:extLst>
                <a:ext uri="{FF2B5EF4-FFF2-40B4-BE49-F238E27FC236}">
                  <a16:creationId xmlns:a16="http://schemas.microsoft.com/office/drawing/2014/main" id="{2E577477-C932-D704-CF8F-68C7FAF6AB8A}"/>
                </a:ext>
              </a:extLst>
            </p:cNvPr>
            <p:cNvSpPr/>
            <p:nvPr/>
          </p:nvSpPr>
          <p:spPr>
            <a:xfrm>
              <a:off x="10518582" y="3700463"/>
              <a:ext cx="64533" cy="37090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657;p27">
              <a:extLst>
                <a:ext uri="{FF2B5EF4-FFF2-40B4-BE49-F238E27FC236}">
                  <a16:creationId xmlns:a16="http://schemas.microsoft.com/office/drawing/2014/main" id="{106FD037-6295-9BA9-A9F1-9E59EAA6174C}"/>
                </a:ext>
              </a:extLst>
            </p:cNvPr>
            <p:cNvSpPr/>
            <p:nvPr/>
          </p:nvSpPr>
          <p:spPr>
            <a:xfrm>
              <a:off x="10520352" y="3744323"/>
              <a:ext cx="43581" cy="12655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658;p27">
              <a:extLst>
                <a:ext uri="{FF2B5EF4-FFF2-40B4-BE49-F238E27FC236}">
                  <a16:creationId xmlns:a16="http://schemas.microsoft.com/office/drawing/2014/main" id="{9644728C-2116-106F-8ED7-187F6BDA7D89}"/>
                </a:ext>
              </a:extLst>
            </p:cNvPr>
            <p:cNvSpPr/>
            <p:nvPr/>
          </p:nvSpPr>
          <p:spPr>
            <a:xfrm>
              <a:off x="10507221" y="3609668"/>
              <a:ext cx="61181" cy="61274"/>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659;p27">
              <a:extLst>
                <a:ext uri="{FF2B5EF4-FFF2-40B4-BE49-F238E27FC236}">
                  <a16:creationId xmlns:a16="http://schemas.microsoft.com/office/drawing/2014/main" id="{DE8EEC36-BE1A-0970-B8F2-89901DAC7710}"/>
                </a:ext>
              </a:extLst>
            </p:cNvPr>
            <p:cNvSpPr/>
            <p:nvPr/>
          </p:nvSpPr>
          <p:spPr>
            <a:xfrm>
              <a:off x="10456470" y="3471195"/>
              <a:ext cx="920603" cy="148623"/>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213999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58337" y="1826635"/>
            <a:ext cx="11159453" cy="2321416"/>
          </a:xfrm>
          <a:prstGeom prst="rect">
            <a:avLst/>
          </a:prstGeom>
        </p:spPr>
      </p:pic>
    </p:spTree>
    <p:extLst>
      <p:ext uri="{BB962C8B-B14F-4D97-AF65-F5344CB8AC3E}">
        <p14:creationId xmlns:p14="http://schemas.microsoft.com/office/powerpoint/2010/main" val="148832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80E88E-6574-B303-019C-4492976E1C20}"/>
              </a:ext>
            </a:extLst>
          </p:cNvPr>
          <p:cNvPicPr>
            <a:picLocks noChangeAspect="1"/>
          </p:cNvPicPr>
          <p:nvPr/>
        </p:nvPicPr>
        <p:blipFill>
          <a:blip r:embed="rId4"/>
          <a:stretch>
            <a:fillRect/>
          </a:stretch>
        </p:blipFill>
        <p:spPr>
          <a:xfrm>
            <a:off x="1379961" y="1746746"/>
            <a:ext cx="9260627" cy="2213040"/>
          </a:xfrm>
          <a:prstGeom prst="rect">
            <a:avLst/>
          </a:prstGeom>
        </p:spPr>
      </p:pic>
    </p:spTree>
    <p:extLst>
      <p:ext uri="{BB962C8B-B14F-4D97-AF65-F5344CB8AC3E}">
        <p14:creationId xmlns:p14="http://schemas.microsoft.com/office/powerpoint/2010/main" val="1636619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Cambria" panose="02040503050406030204" pitchFamily="18" charset="0"/>
                <a:ea typeface="Cambria" panose="02040503050406030204" pitchFamily="18" charset="0"/>
              </a:rPr>
              <a:t>1. Hãy </a:t>
            </a:r>
            <a:r>
              <a:rPr lang="vi-VN" sz="2800" b="1" dirty="0">
                <a:solidFill>
                  <a:srgbClr val="002060"/>
                </a:solidFill>
                <a:latin typeface="Cambria" panose="02040503050406030204" pitchFamily="18" charset="0"/>
                <a:ea typeface="Cambria" panose="02040503050406030204" pitchFamily="18" charset="0"/>
              </a:rPr>
              <a:t>phân tích và phán đoán tình huống có nguy cơ dẫn đến đuối nước trong hình 8, đưa ra lý do để thuyết phục các bạn và các em nhỏ tránh xa những nguy cơ đó</a:t>
            </a:r>
            <a:r>
              <a:rPr lang="vi-VN" sz="2800" b="1" dirty="0"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2674225" y="1914768"/>
            <a:ext cx="6904507" cy="4569159"/>
          </a:xfrm>
          <a:prstGeom prst="rect">
            <a:avLst/>
          </a:prstGeom>
        </p:spPr>
      </p:pic>
      <p:grpSp>
        <p:nvGrpSpPr>
          <p:cNvPr id="5" name="Group 4">
            <a:extLst>
              <a:ext uri="{FF2B5EF4-FFF2-40B4-BE49-F238E27FC236}">
                <a16:creationId xmlns:a16="http://schemas.microsoft.com/office/drawing/2014/main" id="{0D07743D-1695-2852-719B-2F95D0DDBFE6}"/>
              </a:ext>
            </a:extLst>
          </p:cNvPr>
          <p:cNvGrpSpPr/>
          <p:nvPr/>
        </p:nvGrpSpPr>
        <p:grpSpPr>
          <a:xfrm>
            <a:off x="74815" y="4610126"/>
            <a:ext cx="4278451" cy="2175001"/>
            <a:chOff x="892354" y="3758439"/>
            <a:chExt cx="4278451" cy="2175001"/>
          </a:xfrm>
        </p:grpSpPr>
        <p:pic>
          <p:nvPicPr>
            <p:cNvPr id="6" name="Picture 5">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039454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a16="http://schemas.microsoft.com/office/drawing/2014/main" id="{F2B3510B-354A-491D-BCFD-0B0CA7273B4E}"/>
              </a:ext>
            </a:extLst>
          </p:cNvPr>
          <p:cNvSpPr txBox="1"/>
          <p:nvPr/>
        </p:nvSpPr>
        <p:spPr>
          <a:xfrm>
            <a:off x="3819125" y="2384686"/>
            <a:ext cx="46455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CHIA SẺ TRƯỚC LỚP</a:t>
            </a:r>
            <a:endParaRPr kumimoji="0" lang="vi-VN" sz="6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a16="http://schemas.microsoft.com/office/drawing/2014/main" id="{B74558A9-E51A-4585-BAE5-1E913F2348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9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428625" y="0"/>
            <a:ext cx="11817063"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1614424" y="941990"/>
            <a:ext cx="9399058" cy="397031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rPr>
              <a:t>Phân tích và phán đoán tình huống</a:t>
            </a:r>
            <a:r>
              <a:rPr lang="vi-VN" sz="2800" b="1" dirty="0" smtClean="0">
                <a:solidFill>
                  <a:prstClr val="black"/>
                </a:solidFill>
                <a:latin typeface="Calibri" panose="020F0502020204030204"/>
              </a:rPr>
              <a:t>:</a:t>
            </a:r>
            <a:endParaRPr lang="vi-VN" sz="2800" b="1" dirty="0">
              <a:solidFill>
                <a:prstClr val="black"/>
              </a:solidFill>
              <a:latin typeface="Calibri" panose="020F0502020204030204"/>
            </a:endParaRPr>
          </a:p>
          <a:p>
            <a:pPr lvl="0" algn="just">
              <a:defRPr/>
            </a:pPr>
            <a:r>
              <a:rPr lang="vi-VN" sz="2800" dirty="0">
                <a:solidFill>
                  <a:prstClr val="black"/>
                </a:solidFill>
                <a:latin typeface="Calibri" panose="020F0502020204030204"/>
              </a:rPr>
              <a:t>- Các bạn trong hình đang với lấy quả bóng ở dưới ao, nơi có cảnh báo nguy hiểm mực nước sâu mà không có người lớn</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a:p>
            <a:pPr lvl="0" algn="just">
              <a:defRPr/>
            </a:pPr>
            <a:r>
              <a:rPr lang="vi-VN" sz="2800" dirty="0">
                <a:solidFill>
                  <a:prstClr val="black"/>
                </a:solidFill>
                <a:latin typeface="Calibri" panose="020F0502020204030204"/>
              </a:rPr>
              <a:t>- Nếu không may bị trượt chân xuống nước các bạn có thể sẽ bị đuối nước</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a:p>
            <a:pPr marL="457200" lvl="0" indent="-457200" algn="just">
              <a:buFont typeface="Arial" panose="020B0604020202020204" pitchFamily="34" charset="0"/>
              <a:buChar char="•"/>
              <a:defRPr/>
            </a:pPr>
            <a:r>
              <a:rPr lang="vi-VN" sz="2800" b="1" dirty="0">
                <a:solidFill>
                  <a:prstClr val="black"/>
                </a:solidFill>
                <a:latin typeface="Calibri" panose="020F0502020204030204"/>
              </a:rPr>
              <a:t>Thuyết phục và vận động</a:t>
            </a:r>
            <a:r>
              <a:rPr lang="vi-VN" sz="2800" b="1" dirty="0" smtClean="0">
                <a:solidFill>
                  <a:prstClr val="black"/>
                </a:solidFill>
                <a:latin typeface="Calibri" panose="020F0502020204030204"/>
              </a:rPr>
              <a:t>:</a:t>
            </a:r>
            <a:endParaRPr lang="vi-VN" sz="2800" b="1" dirty="0">
              <a:solidFill>
                <a:prstClr val="black"/>
              </a:solidFill>
              <a:latin typeface="Calibri" panose="020F0502020204030204"/>
            </a:endParaRPr>
          </a:p>
          <a:p>
            <a:pPr lvl="0" algn="just">
              <a:defRPr/>
            </a:pPr>
            <a:r>
              <a:rPr lang="vi-VN" sz="2800" dirty="0">
                <a:solidFill>
                  <a:prstClr val="black"/>
                </a:solidFill>
                <a:latin typeface="Calibri" panose="020F0502020204030204"/>
              </a:rPr>
              <a:t>- Bảo các bạn hãy tìm người lớn hỗ trợ lấy bóng. Vì khu vực này nước sâu, không có người lớn. Nếu hai bạn bị trượt chân ngã xuống sẽ rất nguy hiểm</a:t>
            </a:r>
            <a:r>
              <a:rPr lang="vi-VN" sz="2800" dirty="0" smtClean="0">
                <a:solidFill>
                  <a:prstClr val="black"/>
                </a:solidFill>
                <a:latin typeface="Calibri" panose="020F0502020204030204"/>
              </a:rPr>
              <a:t>.</a:t>
            </a:r>
            <a:endParaRPr lang="vi-VN" sz="2800" dirty="0">
              <a:solidFill>
                <a:prstClr val="black"/>
              </a:solidFill>
              <a:latin typeface="Calibri" panose="020F0502020204030204"/>
            </a:endParaRPr>
          </a:p>
        </p:txBody>
      </p:sp>
    </p:spTree>
    <p:extLst>
      <p:ext uri="{BB962C8B-B14F-4D97-AF65-F5344CB8AC3E}">
        <p14:creationId xmlns:p14="http://schemas.microsoft.com/office/powerpoint/2010/main" val="3668002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Cambria" panose="02040503050406030204" pitchFamily="18" charset="0"/>
                <a:ea typeface="Cambria" panose="02040503050406030204" pitchFamily="18" charset="0"/>
              </a:rPr>
              <a:t>2. Em </a:t>
            </a:r>
            <a:r>
              <a:rPr lang="vi-VN" sz="2800" b="1" dirty="0">
                <a:solidFill>
                  <a:srgbClr val="002060"/>
                </a:solidFill>
                <a:latin typeface="Cambria" panose="02040503050406030204" pitchFamily="18" charset="0"/>
                <a:ea typeface="Cambria" panose="02040503050406030204" pitchFamily="18" charset="0"/>
              </a:rPr>
              <a:t>hãy viết những việc cần thực hiện để phòng tránh đuối nước. Hãy tự đánh giá bản thân đã thực hiện được việc nào và chưa thực hiện được việc nào? </a:t>
            </a:r>
            <a:endParaRPr kumimoji="0" lang="vi-VN" sz="28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148365489"/>
              </p:ext>
            </p:extLst>
          </p:nvPr>
        </p:nvGraphicFramePr>
        <p:xfrm>
          <a:off x="1197033" y="2324478"/>
          <a:ext cx="8853054" cy="3634607"/>
        </p:xfrm>
        <a:graphic>
          <a:graphicData uri="http://schemas.openxmlformats.org/drawingml/2006/table">
            <a:tbl>
              <a:tblPr firstRow="1" firstCol="1" bandRow="1">
                <a:tableStyleId>{00A15C55-8517-42AA-B614-E9B94910E393}</a:tableStyleId>
              </a:tblPr>
              <a:tblGrid>
                <a:gridCol w="3598223">
                  <a:extLst>
                    <a:ext uri="{9D8B030D-6E8A-4147-A177-3AD203B41FA5}">
                      <a16:colId xmlns:a16="http://schemas.microsoft.com/office/drawing/2014/main" val="1420266821"/>
                    </a:ext>
                  </a:extLst>
                </a:gridCol>
                <a:gridCol w="2834404">
                  <a:extLst>
                    <a:ext uri="{9D8B030D-6E8A-4147-A177-3AD203B41FA5}">
                      <a16:colId xmlns:a16="http://schemas.microsoft.com/office/drawing/2014/main" val="2864042604"/>
                    </a:ext>
                  </a:extLst>
                </a:gridCol>
                <a:gridCol w="2420427">
                  <a:extLst>
                    <a:ext uri="{9D8B030D-6E8A-4147-A177-3AD203B41FA5}">
                      <a16:colId xmlns:a16="http://schemas.microsoft.com/office/drawing/2014/main" val="747995848"/>
                    </a:ext>
                  </a:extLst>
                </a:gridCol>
              </a:tblGrid>
              <a:tr h="575203">
                <a:tc>
                  <a:txBody>
                    <a:bodyPr/>
                    <a:lstStyle/>
                    <a:p>
                      <a:pPr algn="ctr">
                        <a:lnSpc>
                          <a:spcPct val="120000"/>
                        </a:lnSpc>
                        <a:spcAft>
                          <a:spcPts val="0"/>
                        </a:spcAft>
                      </a:pPr>
                      <a:r>
                        <a:rPr lang="vi-VN" sz="2400" dirty="0">
                          <a:solidFill>
                            <a:srgbClr val="002060"/>
                          </a:solidFill>
                          <a:effectLst/>
                        </a:rPr>
                        <a:t>Những việc làm </a:t>
                      </a:r>
                      <a:endParaRPr lang="en-US" sz="28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vi-VN" sz="2400" dirty="0">
                          <a:solidFill>
                            <a:srgbClr val="002060"/>
                          </a:solidFill>
                          <a:effectLst/>
                        </a:rPr>
                        <a:t>Đã thực hiện được</a:t>
                      </a:r>
                      <a:endParaRPr lang="en-US" sz="28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vi-VN" sz="2400" dirty="0">
                          <a:solidFill>
                            <a:srgbClr val="002060"/>
                          </a:solidFill>
                          <a:effectLst/>
                        </a:rPr>
                        <a:t>Chưa thực hiện được</a:t>
                      </a:r>
                      <a:endParaRPr lang="en-US" sz="28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3704756"/>
                  </a:ext>
                </a:extLst>
              </a:tr>
              <a:tr h="642055">
                <a:tc>
                  <a:txBody>
                    <a:bodyPr/>
                    <a:lstStyle/>
                    <a:p>
                      <a:pPr algn="just">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000">
                        <a:solidFill>
                          <a:srgbClr val="002060"/>
                        </a:solidFill>
                        <a:effectLst/>
                        <a:latin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505244"/>
                  </a:ext>
                </a:extLst>
              </a:tr>
              <a:tr h="642055">
                <a:tc>
                  <a:txBody>
                    <a:bodyPr/>
                    <a:lstStyle/>
                    <a:p>
                      <a:pPr algn="just">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000" dirty="0">
                        <a:solidFill>
                          <a:srgbClr val="002060"/>
                        </a:solidFill>
                        <a:effectLst/>
                        <a:latin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394547"/>
                  </a:ext>
                </a:extLst>
              </a:tr>
              <a:tr h="1377423">
                <a:tc>
                  <a:txBody>
                    <a:bodyPr/>
                    <a:lstStyle/>
                    <a:p>
                      <a:pPr algn="just">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000" dirty="0">
                        <a:solidFill>
                          <a:srgbClr val="002060"/>
                        </a:solidFill>
                        <a:effectLst/>
                        <a:latin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870708"/>
                  </a:ext>
                </a:extLst>
              </a:tr>
            </a:tbl>
          </a:graphicData>
        </a:graphic>
      </p:graphicFrame>
    </p:spTree>
    <p:extLst>
      <p:ext uri="{BB962C8B-B14F-4D97-AF65-F5344CB8AC3E}">
        <p14:creationId xmlns:p14="http://schemas.microsoft.com/office/powerpoint/2010/main" val="2563056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14AA8-DC13-0B49-B264-DD85F20F511C}"/>
              </a:ext>
            </a:extLst>
          </p:cNvPr>
          <p:cNvPicPr>
            <a:picLocks noChangeAspect="1"/>
          </p:cNvPicPr>
          <p:nvPr/>
        </p:nvPicPr>
        <p:blipFill>
          <a:blip r:embed="rId4"/>
          <a:stretch>
            <a:fillRect/>
          </a:stretch>
        </p:blipFill>
        <p:spPr>
          <a:xfrm>
            <a:off x="1395347" y="1629823"/>
            <a:ext cx="9175275" cy="2365453"/>
          </a:xfrm>
          <a:prstGeom prst="rect">
            <a:avLst/>
          </a:prstGeom>
        </p:spPr>
      </p:pic>
    </p:spTree>
    <p:extLst>
      <p:ext uri="{BB962C8B-B14F-4D97-AF65-F5344CB8AC3E}">
        <p14:creationId xmlns:p14="http://schemas.microsoft.com/office/powerpoint/2010/main" val="3684223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002060"/>
                </a:solidFill>
                <a:latin typeface="Calibri" panose="020F0502020204030204"/>
              </a:rPr>
              <a:t>Câu </a:t>
            </a:r>
            <a:r>
              <a:rPr lang="vi-VN" sz="4400" b="1" dirty="0" smtClean="0">
                <a:solidFill>
                  <a:srgbClr val="002060"/>
                </a:solidFill>
                <a:latin typeface="Calibri" panose="020F0502020204030204"/>
              </a:rPr>
              <a:t>1: </a:t>
            </a:r>
            <a:r>
              <a:rPr lang="vi-VN" sz="4400" b="1" dirty="0">
                <a:solidFill>
                  <a:srgbClr val="002060"/>
                </a:solidFill>
                <a:latin typeface="Calibri" panose="020F0502020204030204"/>
              </a:rPr>
              <a:t>Em nên tập bơi hoặc đi bơi ở đâu? </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Calibri" panose="020F0502020204030204"/>
                  <a:ea typeface="+mn-ea"/>
                  <a:cs typeface="+mn-cs"/>
                </a:rPr>
                <a:t>Bể bơi</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3819" y="4541838"/>
              <a:ext cx="1673184" cy="1853945"/>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Calibri" panose="020F0502020204030204"/>
                  <a:ea typeface="+mn-ea"/>
                  <a:cs typeface="+mn-cs"/>
                </a:rPr>
                <a:t>Sông, hồ</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Calibri" panose="020F0502020204030204"/>
                  <a:ea typeface="+mn-ea"/>
                  <a:cs typeface="+mn-cs"/>
                </a:rPr>
                <a:t>Ao</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12640" y="4920397"/>
            <a:ext cx="5682943" cy="1380931"/>
            <a:chOff x="8543814" y="7429559"/>
            <a:chExt cx="8524415" cy="2071397"/>
          </a:xfrm>
        </p:grpSpPr>
        <p:sp>
          <p:nvSpPr>
            <p:cNvPr id="39" name="d">
              <a:extLst>
                <a:ext uri="{FF2B5EF4-FFF2-40B4-BE49-F238E27FC236}">
                  <a16:creationId xmlns:a16="http://schemas.microsoft.com/office/drawing/2014/main" id="{FFC752B8-A2D1-61FB-BBA2-3041CE152CFD}"/>
                </a:ext>
              </a:extLst>
            </p:cNvPr>
            <p:cNvSpPr/>
            <p:nvPr/>
          </p:nvSpPr>
          <p:spPr>
            <a:xfrm>
              <a:off x="10036067" y="7429559"/>
              <a:ext cx="703216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C00000"/>
                  </a:solidFill>
                  <a:effectLst/>
                  <a:uLnTx/>
                  <a:uFillTx/>
                  <a:latin typeface="Calibri" panose="020F0502020204030204"/>
                  <a:ea typeface="+mn-ea"/>
                  <a:cs typeface="+mn-cs"/>
                </a:rPr>
                <a:t>Nơi có người lớn và có phương tiện cứu hộ</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54381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70600" y="5009799"/>
            <a:ext cx="1486303" cy="1189041"/>
          </a:xfrm>
          <a:prstGeom prst="rect">
            <a:avLst/>
          </a:prstGeom>
        </p:spPr>
      </p:pic>
    </p:spTree>
    <p:extLst>
      <p:ext uri="{BB962C8B-B14F-4D97-AF65-F5344CB8AC3E}">
        <p14:creationId xmlns:p14="http://schemas.microsoft.com/office/powerpoint/2010/main" val="16226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002060"/>
                </a:solidFill>
              </a:rPr>
              <a:t>Câu</a:t>
            </a:r>
            <a:r>
              <a:rPr lang="en-US" sz="4800" b="1" dirty="0">
                <a:solidFill>
                  <a:srgbClr val="002060"/>
                </a:solidFill>
              </a:rPr>
              <a:t> </a:t>
            </a:r>
            <a:r>
              <a:rPr lang="vi-VN" sz="4800" b="1" dirty="0" smtClean="0">
                <a:solidFill>
                  <a:srgbClr val="002060"/>
                </a:solidFill>
              </a:rPr>
              <a:t>2:</a:t>
            </a:r>
            <a:r>
              <a:rPr lang="en-US" sz="4800" b="1" dirty="0" smtClean="0">
                <a:solidFill>
                  <a:srgbClr val="002060"/>
                </a:solidFill>
              </a:rPr>
              <a:t> </a:t>
            </a:r>
            <a:r>
              <a:rPr lang="en-US" sz="4800" b="1" dirty="0" err="1">
                <a:solidFill>
                  <a:srgbClr val="002060"/>
                </a:solidFill>
              </a:rPr>
              <a:t>Những</a:t>
            </a:r>
            <a:r>
              <a:rPr lang="en-US" sz="4800" b="1" dirty="0">
                <a:solidFill>
                  <a:srgbClr val="002060"/>
                </a:solidFill>
              </a:rPr>
              <a:t> </a:t>
            </a:r>
            <a:r>
              <a:rPr lang="en-US" sz="4800" b="1" dirty="0" err="1">
                <a:solidFill>
                  <a:srgbClr val="002060"/>
                </a:solidFill>
              </a:rPr>
              <a:t>việc</a:t>
            </a:r>
            <a:r>
              <a:rPr lang="en-US" sz="4800" b="1" dirty="0">
                <a:solidFill>
                  <a:srgbClr val="002060"/>
                </a:solidFill>
              </a:rPr>
              <a:t> </a:t>
            </a:r>
            <a:r>
              <a:rPr lang="en-US" sz="4800" b="1" dirty="0" err="1">
                <a:solidFill>
                  <a:srgbClr val="002060"/>
                </a:solidFill>
              </a:rPr>
              <a:t>nào</a:t>
            </a:r>
            <a:r>
              <a:rPr lang="en-US" sz="4800" b="1" dirty="0">
                <a:solidFill>
                  <a:srgbClr val="002060"/>
                </a:solidFill>
              </a:rPr>
              <a:t> </a:t>
            </a:r>
            <a:r>
              <a:rPr lang="en-US" sz="4800" b="1" dirty="0" err="1">
                <a:solidFill>
                  <a:srgbClr val="002060"/>
                </a:solidFill>
              </a:rPr>
              <a:t>không</a:t>
            </a:r>
            <a:r>
              <a:rPr lang="en-US" sz="4800" b="1" dirty="0">
                <a:solidFill>
                  <a:srgbClr val="002060"/>
                </a:solidFill>
              </a:rPr>
              <a:t> </a:t>
            </a:r>
            <a:r>
              <a:rPr lang="en-US" sz="4800" b="1" dirty="0" err="1">
                <a:solidFill>
                  <a:srgbClr val="002060"/>
                </a:solidFill>
              </a:rPr>
              <a:t>nên</a:t>
            </a:r>
            <a:r>
              <a:rPr lang="en-US" sz="4800" b="1" dirty="0">
                <a:solidFill>
                  <a:srgbClr val="002060"/>
                </a:solidFill>
              </a:rPr>
              <a:t> </a:t>
            </a:r>
            <a:r>
              <a:rPr lang="en-US" sz="4800" b="1" dirty="0" err="1">
                <a:solidFill>
                  <a:srgbClr val="002060"/>
                </a:solidFill>
              </a:rPr>
              <a:t>làm</a:t>
            </a:r>
            <a:r>
              <a:rPr lang="en-US" sz="4800" b="1" dirty="0">
                <a:solidFill>
                  <a:srgbClr val="002060"/>
                </a:solidFill>
              </a:rPr>
              <a:t>?</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C00000"/>
                  </a:solidFill>
                </a:rPr>
                <a:t>Qua suối, qua đoạn đường bị ngập lụt cần có người </a:t>
              </a:r>
              <a:r>
                <a:rPr lang="vi-VN" sz="2800" dirty="0" smtClean="0">
                  <a:solidFill>
                    <a:srgbClr val="C00000"/>
                  </a:solidFill>
                </a:rPr>
                <a:t>lớn.</a:t>
              </a:r>
              <a:endParaRPr lang="en-US" sz="2800" dirty="0">
                <a:solidFill>
                  <a:srgbClr val="C00000"/>
                </a:solidFill>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4" cy="1380931"/>
            <a:chOff x="8496419" y="4457700"/>
            <a:chExt cx="8571811" cy="2071397"/>
          </a:xfrm>
        </p:grpSpPr>
        <p:sp>
          <p:nvSpPr>
            <p:cNvPr id="33" name="b">
              <a:extLst>
                <a:ext uri="{FF2B5EF4-FFF2-40B4-BE49-F238E27FC236}">
                  <a16:creationId xmlns:a16="http://schemas.microsoft.com/office/drawing/2014/main" id="{58B2C650-1CC2-929E-B9A9-18C31B8740E5}"/>
                </a:ext>
              </a:extLst>
            </p:cNvPr>
            <p:cNvSpPr/>
            <p:nvPr/>
          </p:nvSpPr>
          <p:spPr>
            <a:xfrm>
              <a:off x="10118458" y="4457700"/>
              <a:ext cx="694977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rPr>
                <a:t>Lội qua suối, qua đoạn đường bị ngập </a:t>
              </a:r>
              <a:r>
                <a:rPr lang="vi-VN" sz="3200" dirty="0" smtClean="0">
                  <a:solidFill>
                    <a:srgbClr val="C00000"/>
                  </a:solidFill>
                </a:rPr>
                <a:t>lụt.</a:t>
              </a:r>
              <a:endParaRPr lang="en-US" sz="3200" dirty="0">
                <a:solidFill>
                  <a:srgbClr val="C00000"/>
                </a:solidFill>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smtClean="0">
                  <a:ln>
                    <a:noFill/>
                  </a:ln>
                  <a:solidFill>
                    <a:srgbClr val="C00000"/>
                  </a:solidFill>
                  <a:effectLst/>
                  <a:uLnTx/>
                  <a:uFillTx/>
                  <a:latin typeface="Calibri" panose="020F0502020204030204"/>
                  <a:ea typeface="+mn-ea"/>
                  <a:cs typeface="+mn-cs"/>
                </a:rPr>
                <a:t>Đi tập bơi có sự hướng dẫn của người lớn</a:t>
              </a:r>
              <a:endParaRPr kumimoji="0" lang="en-US" sz="360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C00000"/>
                  </a:solidFill>
                </a:rPr>
                <a:t>Các phương tiện giao thông đường thủy phải trang bị phao bơi.</a:t>
              </a:r>
              <a:endParaRPr lang="en-US" sz="2800" dirty="0">
                <a:solidFill>
                  <a:srgbClr val="C00000"/>
                </a:solidFill>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35992" y="2978151"/>
            <a:ext cx="1486303" cy="1189041"/>
          </a:xfrm>
          <a:prstGeom prst="rect">
            <a:avLst/>
          </a:prstGeom>
        </p:spPr>
      </p:pic>
    </p:spTree>
    <p:extLst>
      <p:ext uri="{BB962C8B-B14F-4D97-AF65-F5344CB8AC3E}">
        <p14:creationId xmlns:p14="http://schemas.microsoft.com/office/powerpoint/2010/main" val="21696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libri" panose="020F0502020204030204"/>
              </a:rPr>
              <a:t>Câu </a:t>
            </a:r>
            <a:r>
              <a:rPr lang="vi-VN" sz="4800" b="1" dirty="0" smtClean="0">
                <a:solidFill>
                  <a:srgbClr val="002060"/>
                </a:solidFill>
                <a:latin typeface="Calibri" panose="020F0502020204030204"/>
              </a:rPr>
              <a:t>3: </a:t>
            </a:r>
            <a:r>
              <a:rPr lang="vi-VN" sz="4800" b="1" dirty="0">
                <a:solidFill>
                  <a:srgbClr val="002060"/>
                </a:solidFill>
                <a:latin typeface="Calibri" panose="020F0502020204030204"/>
              </a:rPr>
              <a:t>Nếu em nhìn thấy có bạn ngã dưới nước, em sẽ làm gì? </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libri" panose="020F0502020204030204"/>
                </a:rPr>
                <a:t>Bỏ đi</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Bơi ra ứng cứu</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Nhờ sự giúp đỡ của người lớn</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libri" panose="020F0502020204030204"/>
                </a:rPr>
                <a:t>Lấy que dài gạt người đó vào bờ</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Tree>
    <p:extLst>
      <p:ext uri="{BB962C8B-B14F-4D97-AF65-F5344CB8AC3E}">
        <p14:creationId xmlns:p14="http://schemas.microsoft.com/office/powerpoint/2010/main" val="295371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2256B-0AFE-7573-0049-B76A3D36AF91}"/>
              </a:ext>
            </a:extLst>
          </p:cNvPr>
          <p:cNvPicPr>
            <a:picLocks noChangeAspect="1"/>
          </p:cNvPicPr>
          <p:nvPr/>
        </p:nvPicPr>
        <p:blipFill>
          <a:blip r:embed="rId4"/>
          <a:stretch>
            <a:fillRect/>
          </a:stretch>
        </p:blipFill>
        <p:spPr>
          <a:xfrm>
            <a:off x="753522" y="1495130"/>
            <a:ext cx="10705504" cy="2347163"/>
          </a:xfrm>
          <a:prstGeom prst="rect">
            <a:avLst/>
          </a:prstGeom>
        </p:spPr>
      </p:pic>
    </p:spTree>
    <p:extLst>
      <p:ext uri="{BB962C8B-B14F-4D97-AF65-F5344CB8AC3E}">
        <p14:creationId xmlns:p14="http://schemas.microsoft.com/office/powerpoint/2010/main" val="327471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a16="http://schemas.microsoft.com/office/drawing/2014/main" id="{476336CB-215C-1D69-6F2C-8ECE1881FF99}"/>
              </a:ext>
            </a:extLst>
          </p:cNvPr>
          <p:cNvPicPr>
            <a:picLocks noChangeAspect="1"/>
          </p:cNvPicPr>
          <p:nvPr/>
        </p:nvPicPr>
        <p:blipFill>
          <a:blip r:embed="rId5"/>
          <a:stretch>
            <a:fillRect/>
          </a:stretch>
        </p:blipFill>
        <p:spPr>
          <a:xfrm>
            <a:off x="974433" y="1722065"/>
            <a:ext cx="8737576" cy="2932128"/>
          </a:xfrm>
          <a:prstGeom prst="rect">
            <a:avLst/>
          </a:prstGeom>
        </p:spPr>
      </p:pic>
    </p:spTree>
    <p:extLst>
      <p:ext uri="{BB962C8B-B14F-4D97-AF65-F5344CB8AC3E}">
        <p14:creationId xmlns:p14="http://schemas.microsoft.com/office/powerpoint/2010/main" val="1005317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Em Yêu Biển Lắm - Nhạc Vui Nhộn Cho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2204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026C14E-1149-EDA9-3CBC-25B9DD28CC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250" y="2472266"/>
            <a:ext cx="4345716" cy="4699610"/>
          </a:xfrm>
          <a:prstGeom prst="rect">
            <a:avLst/>
          </a:prstGeom>
        </p:spPr>
      </p:pic>
      <p:sp>
        <p:nvSpPr>
          <p:cNvPr id="9" name="Speech Bubble: Rectangle with Corners Rounded 8">
            <a:extLst>
              <a:ext uri="{FF2B5EF4-FFF2-40B4-BE49-F238E27FC236}">
                <a16:creationId xmlns:a16="http://schemas.microsoft.com/office/drawing/2014/main" id="{9A0780F7-BAF4-1307-6642-30941C353E0F}"/>
              </a:ext>
            </a:extLst>
          </p:cNvPr>
          <p:cNvSpPr/>
          <p:nvPr/>
        </p:nvSpPr>
        <p:spPr>
          <a:xfrm>
            <a:off x="1907151" y="1047749"/>
            <a:ext cx="7710981" cy="1424517"/>
          </a:xfrm>
          <a:prstGeom prst="wedgeRoundRectCallout">
            <a:avLst>
              <a:gd name="adj1" fmla="val -40257"/>
              <a:gd name="adj2" fmla="val 77191"/>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rPr>
              <a:t>Mùa hè các em có thích đi tắm biển không?</a:t>
            </a:r>
            <a:endParaRPr kumimoji="0" lang="en-US" sz="4000" b="0" i="0" u="none" strike="noStrike" kern="1200" cap="none" spc="0" normalizeH="0" baseline="0" noProof="0" dirty="0">
              <a:ln>
                <a:noFill/>
              </a:ln>
              <a:solidFill>
                <a:srgbClr val="002060"/>
              </a:solidFill>
              <a:effectLst/>
              <a:uLnTx/>
              <a:uFillTx/>
              <a:latin typeface="Arial" panose="020F0502020204030204"/>
              <a:cs typeface="+mn-cs"/>
            </a:endParaRPr>
          </a:p>
        </p:txBody>
      </p:sp>
      <p:sp>
        <p:nvSpPr>
          <p:cNvPr id="4" name="Speech Bubble: Rectangle with Corners Rounded 8">
            <a:extLst>
              <a:ext uri="{FF2B5EF4-FFF2-40B4-BE49-F238E27FC236}">
                <a16:creationId xmlns:a16="http://schemas.microsoft.com/office/drawing/2014/main" id="{9A0780F7-BAF4-1307-6642-30941C353E0F}"/>
              </a:ext>
            </a:extLst>
          </p:cNvPr>
          <p:cNvSpPr/>
          <p:nvPr/>
        </p:nvSpPr>
        <p:spPr>
          <a:xfrm>
            <a:off x="3913751" y="3062816"/>
            <a:ext cx="7710981" cy="1424517"/>
          </a:xfrm>
          <a:prstGeom prst="wedgeRoundRectCallout">
            <a:avLst>
              <a:gd name="adj1" fmla="val -40257"/>
              <a:gd name="adj2" fmla="val 77191"/>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smtClean="0">
                <a:solidFill>
                  <a:srgbClr val="002060"/>
                </a:solidFill>
              </a:rPr>
              <a:t>Làm thế nào để chúng ta đi tắm biển thật vui và an toàn?</a:t>
            </a:r>
            <a:endParaRPr kumimoji="0" lang="en-US" sz="4000" b="0" i="0" u="none" strike="noStrike" kern="1200" cap="none" spc="0" normalizeH="0" baseline="0" noProof="0" dirty="0">
              <a:ln>
                <a:noFill/>
              </a:ln>
              <a:solidFill>
                <a:srgbClr val="002060"/>
              </a:solidFill>
              <a:effectLst/>
              <a:uLnTx/>
              <a:uFillTx/>
              <a:latin typeface="Arial" panose="020F0502020204030204"/>
              <a:cs typeface="+mn-cs"/>
            </a:endParaRPr>
          </a:p>
        </p:txBody>
      </p:sp>
    </p:spTree>
    <p:extLst>
      <p:ext uri="{BB962C8B-B14F-4D97-AF65-F5344CB8AC3E}">
        <p14:creationId xmlns:p14="http://schemas.microsoft.com/office/powerpoint/2010/main" val="19410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BB201-3F23-F659-4B68-4FD9B41228A7}"/>
              </a:ext>
            </a:extLst>
          </p:cNvPr>
          <p:cNvPicPr>
            <a:picLocks noChangeAspect="1"/>
          </p:cNvPicPr>
          <p:nvPr/>
        </p:nvPicPr>
        <p:blipFill>
          <a:blip r:embed="rId4"/>
          <a:stretch>
            <a:fillRect/>
          </a:stretch>
        </p:blipFill>
        <p:spPr>
          <a:xfrm>
            <a:off x="1109348" y="1448656"/>
            <a:ext cx="10976002" cy="2359328"/>
          </a:xfrm>
          <a:prstGeom prst="rect">
            <a:avLst/>
          </a:prstGeom>
        </p:spPr>
      </p:pic>
    </p:spTree>
    <p:extLst>
      <p:ext uri="{BB962C8B-B14F-4D97-AF65-F5344CB8AC3E}">
        <p14:creationId xmlns:p14="http://schemas.microsoft.com/office/powerpoint/2010/main" val="2340821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209F2B-5DE2-7F42-AB4B-1BED00109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703" y="2325126"/>
            <a:ext cx="4953811" cy="4128176"/>
          </a:xfrm>
          <a:prstGeom prst="rect">
            <a:avLst/>
          </a:prstGeom>
        </p:spPr>
      </p:pic>
      <p:sp>
        <p:nvSpPr>
          <p:cNvPr id="2" name="TextBox 1">
            <a:extLst>
              <a:ext uri="{FF2B5EF4-FFF2-40B4-BE49-F238E27FC236}">
                <a16:creationId xmlns:a16="http://schemas.microsoft.com/office/drawing/2014/main" id="{04B0E8C3-8AC9-E33A-68B5-90DA32AED4A9}"/>
              </a:ext>
            </a:extLst>
          </p:cNvPr>
          <p:cNvSpPr txBox="1"/>
          <p:nvPr/>
        </p:nvSpPr>
        <p:spPr>
          <a:xfrm>
            <a:off x="685801" y="2383605"/>
            <a:ext cx="6372546"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1</a:t>
            </a:r>
            <a:r>
              <a:rPr lang="vi-VN"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Tìm </a:t>
            </a: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một số việc làm để phòng tránh đuối nước.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80388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lvl="0" algn="just"/>
            <a:r>
              <a:rPr lang="vi-VN" sz="3200" b="1" dirty="0" smtClean="0">
                <a:solidFill>
                  <a:srgbClr val="002060"/>
                </a:solidFill>
                <a:latin typeface="Cambria" panose="02040503050406030204" pitchFamily="18" charset="0"/>
                <a:ea typeface="Cambria" panose="02040503050406030204" pitchFamily="18" charset="0"/>
              </a:rPr>
              <a:t>Nêu </a:t>
            </a:r>
            <a:r>
              <a:rPr lang="vi-VN" sz="3200" b="1" dirty="0">
                <a:solidFill>
                  <a:srgbClr val="002060"/>
                </a:solidFill>
                <a:latin typeface="Cambria" panose="02040503050406030204" pitchFamily="18" charset="0"/>
                <a:ea typeface="Cambria" panose="02040503050406030204" pitchFamily="18" charset="0"/>
              </a:rPr>
              <a:t>những việc nên làm và không nên làm để phòng tránh đuối nước?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a:stretch>
            <a:fillRect/>
          </a:stretch>
        </p:blipFill>
        <p:spPr>
          <a:xfrm>
            <a:off x="3399984" y="1576855"/>
            <a:ext cx="5336692" cy="4868031"/>
          </a:xfrm>
          <a:prstGeom prst="rect">
            <a:avLst/>
          </a:prstGeom>
        </p:spPr>
      </p:pic>
    </p:spTree>
    <p:extLst>
      <p:ext uri="{BB962C8B-B14F-4D97-AF65-F5344CB8AC3E}">
        <p14:creationId xmlns:p14="http://schemas.microsoft.com/office/powerpoint/2010/main" val="225475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smtClean="0">
                <a:solidFill>
                  <a:srgbClr val="FF0000"/>
                </a:solidFill>
                <a:latin typeface="Calibri" panose="020F0502020204030204" pitchFamily="34" charset="0"/>
                <a:cs typeface="Calibri" panose="020F0502020204030204" pitchFamily="34" charset="0"/>
              </a:rPr>
              <a:t>Đi đò, thuyền trên sông nước mà không có đồ bảo hộ.</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p:cNvPicPr>
            <a:picLocks noChangeAspect="1"/>
          </p:cNvPicPr>
          <p:nvPr/>
        </p:nvPicPr>
        <p:blipFill>
          <a:blip r:embed="rId4"/>
          <a:stretch>
            <a:fillRect/>
          </a:stretch>
        </p:blipFill>
        <p:spPr>
          <a:xfrm>
            <a:off x="712787" y="2350573"/>
            <a:ext cx="4330702" cy="2844801"/>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589" y="2078995"/>
            <a:ext cx="901138" cy="917826"/>
          </a:xfrm>
          <a:prstGeom prst="rect">
            <a:avLst/>
          </a:prstGeom>
        </p:spPr>
      </p:pic>
    </p:spTree>
    <p:extLst>
      <p:ext uri="{BB962C8B-B14F-4D97-AF65-F5344CB8AC3E}">
        <p14:creationId xmlns:p14="http://schemas.microsoft.com/office/powerpoint/2010/main" val="191115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948</Words>
  <Application>Microsoft Office PowerPoint</Application>
  <PresentationFormat>Widescreen</PresentationFormat>
  <Paragraphs>85</Paragraphs>
  <Slides>30</Slides>
  <Notes>24</Notes>
  <HiddenSlides>0</HiddenSlides>
  <MMClips>13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30</vt:i4>
      </vt:variant>
    </vt:vector>
  </HeadingPairs>
  <TitlesOfParts>
    <vt:vector size="42" baseType="lpstr">
      <vt:lpstr>Arial</vt:lpstr>
      <vt:lpstr>Calibri</vt:lpstr>
      <vt:lpstr>Calibri Light</vt:lpstr>
      <vt:lpstr>Cambria</vt:lpstr>
      <vt:lpstr>等线</vt:lpstr>
      <vt:lpstr>Times New Roman</vt:lpstr>
      <vt:lpstr>思源黑体 CN Regular</vt:lpstr>
      <vt:lpstr>Office 主题​​</vt:lpstr>
      <vt:lpstr>1_Office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DQ PC</dc:creator>
  <cp:lastModifiedBy>DQ PC</cp:lastModifiedBy>
  <cp:revision>23</cp:revision>
  <dcterms:created xsi:type="dcterms:W3CDTF">2024-03-10T08:18:50Z</dcterms:created>
  <dcterms:modified xsi:type="dcterms:W3CDTF">2024-03-10T10:05:20Z</dcterms:modified>
</cp:coreProperties>
</file>