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13" r:id="rId2"/>
    <p:sldId id="314" r:id="rId3"/>
    <p:sldId id="260" r:id="rId4"/>
    <p:sldId id="307" r:id="rId5"/>
    <p:sldId id="305" r:id="rId6"/>
    <p:sldId id="304" r:id="rId7"/>
    <p:sldId id="306" r:id="rId8"/>
    <p:sldId id="310" r:id="rId9"/>
    <p:sldId id="261" r:id="rId10"/>
    <p:sldId id="294" r:id="rId11"/>
    <p:sldId id="315" r:id="rId12"/>
    <p:sldId id="309" r:id="rId13"/>
    <p:sldId id="317" r:id="rId14"/>
    <p:sldId id="318" r:id="rId15"/>
    <p:sldId id="324" r:id="rId16"/>
    <p:sldId id="319" r:id="rId17"/>
    <p:sldId id="275" r:id="rId18"/>
    <p:sldId id="320" r:id="rId19"/>
    <p:sldId id="323" r:id="rId20"/>
    <p:sldId id="325" r:id="rId21"/>
    <p:sldId id="326" r:id="rId22"/>
    <p:sldId id="327" r:id="rId23"/>
  </p:sldIdLst>
  <p:sldSz cx="1260157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96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99"/>
    <a:srgbClr val="FFCCCC"/>
    <a:srgbClr val="FF3300"/>
    <a:srgbClr val="CC3300"/>
    <a:srgbClr val="FF0066"/>
    <a:srgbClr val="00CC00"/>
    <a:srgbClr val="333300"/>
    <a:srgbClr val="CCFFFF"/>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690" y="72"/>
      </p:cViewPr>
      <p:guideLst>
        <p:guide orient="horz" pos="2160"/>
        <p:guide pos="39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4A2BE9-A388-45BD-B8C8-66E92C9F7278}" type="datetimeFigureOut">
              <a:rPr lang="en-US" smtClean="0"/>
              <a:pPr/>
              <a:t>02/04/2025</a:t>
            </a:fld>
            <a:endParaRPr lang="en-US"/>
          </a:p>
        </p:txBody>
      </p:sp>
      <p:sp>
        <p:nvSpPr>
          <p:cNvPr id="4" name="Slide Image Placeholder 3"/>
          <p:cNvSpPr>
            <a:spLocks noGrp="1" noRot="1" noChangeAspect="1"/>
          </p:cNvSpPr>
          <p:nvPr>
            <p:ph type="sldImg" idx="2"/>
          </p:nvPr>
        </p:nvSpPr>
        <p:spPr>
          <a:xfrm>
            <a:off x="279400" y="685800"/>
            <a:ext cx="62992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A6238D-8C3B-4A34-912F-04C84CB5B3D1}" type="slidenum">
              <a:rPr lang="en-US" smtClean="0"/>
              <a:pPr/>
              <a:t>‹#›</a:t>
            </a:fld>
            <a:endParaRPr lang="en-US"/>
          </a:p>
        </p:txBody>
      </p:sp>
    </p:spTree>
    <p:extLst>
      <p:ext uri="{BB962C8B-B14F-4D97-AF65-F5344CB8AC3E}">
        <p14:creationId xmlns:p14="http://schemas.microsoft.com/office/powerpoint/2010/main" val="2522002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5197" y="1122363"/>
            <a:ext cx="945118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75197" y="3602038"/>
            <a:ext cx="94511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0890F1-4B02-4E23-B0FD-EDE94DF226EF}" type="datetimeFigureOut">
              <a:rPr lang="en-US" smtClean="0"/>
              <a:pPr/>
              <a:t>02/04/2025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2508575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890F1-4B02-4E23-B0FD-EDE94DF226EF}" type="datetimeFigureOut">
              <a:rPr lang="en-US" smtClean="0"/>
              <a:pPr/>
              <a:t>02/04/2025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3048558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8002" y="365125"/>
            <a:ext cx="2717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66358" y="365125"/>
            <a:ext cx="7994124"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890F1-4B02-4E23-B0FD-EDE94DF226EF}" type="datetimeFigureOut">
              <a:rPr lang="en-US" smtClean="0"/>
              <a:pPr/>
              <a:t>02/04/2025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2437119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890F1-4B02-4E23-B0FD-EDE94DF226EF}" type="datetimeFigureOut">
              <a:rPr lang="en-US" smtClean="0"/>
              <a:pPr/>
              <a:t>02/04/2025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1661574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9795" y="1709739"/>
            <a:ext cx="10868858"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59795" y="4589464"/>
            <a:ext cx="1086885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0890F1-4B02-4E23-B0FD-EDE94DF226EF}" type="datetimeFigureOut">
              <a:rPr lang="en-US" smtClean="0"/>
              <a:pPr/>
              <a:t>02/04/2025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2285743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6358" y="1825625"/>
            <a:ext cx="535566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9548" y="1825625"/>
            <a:ext cx="535566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0890F1-4B02-4E23-B0FD-EDE94DF226EF}" type="datetimeFigureOut">
              <a:rPr lang="en-US" smtClean="0"/>
              <a:pPr/>
              <a:t>02/04/2025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3909054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8000" y="365126"/>
            <a:ext cx="10868858" cy="1325563"/>
          </a:xfrm>
        </p:spPr>
        <p:txBody>
          <a:bodyPr/>
          <a:lstStyle/>
          <a:p>
            <a:r>
              <a:rPr lang="en-US"/>
              <a:t>Click to edit Master title style</a:t>
            </a:r>
          </a:p>
        </p:txBody>
      </p:sp>
      <p:sp>
        <p:nvSpPr>
          <p:cNvPr id="3" name="Text Placeholder 2"/>
          <p:cNvSpPr>
            <a:spLocks noGrp="1"/>
          </p:cNvSpPr>
          <p:nvPr>
            <p:ph type="body" idx="1"/>
          </p:nvPr>
        </p:nvSpPr>
        <p:spPr>
          <a:xfrm>
            <a:off x="868000" y="1681163"/>
            <a:ext cx="533105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68000" y="2505075"/>
            <a:ext cx="533105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79547" y="1681163"/>
            <a:ext cx="53573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9547" y="2505075"/>
            <a:ext cx="535731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0890F1-4B02-4E23-B0FD-EDE94DF226EF}" type="datetimeFigureOut">
              <a:rPr lang="en-US" smtClean="0"/>
              <a:pPr/>
              <a:t>02/04/2025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3246435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0890F1-4B02-4E23-B0FD-EDE94DF226EF}" type="datetimeFigureOut">
              <a:rPr lang="en-US" smtClean="0"/>
              <a:pPr/>
              <a:t>02/04/2025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1821261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0890F1-4B02-4E23-B0FD-EDE94DF226EF}" type="datetimeFigureOut">
              <a:rPr lang="en-US" smtClean="0"/>
              <a:pPr/>
              <a:t>02/04/2025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3956016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8000" y="457200"/>
            <a:ext cx="406433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357311" y="987426"/>
            <a:ext cx="637954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68000" y="2057400"/>
            <a:ext cx="40643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0890F1-4B02-4E23-B0FD-EDE94DF226EF}" type="datetimeFigureOut">
              <a:rPr lang="en-US" smtClean="0"/>
              <a:pPr/>
              <a:t>02/04/2025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503128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8000" y="457200"/>
            <a:ext cx="40643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357311" y="987426"/>
            <a:ext cx="637954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68000" y="2057400"/>
            <a:ext cx="40643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0890F1-4B02-4E23-B0FD-EDE94DF226EF}" type="datetimeFigureOut">
              <a:rPr lang="en-US" smtClean="0"/>
              <a:pPr/>
              <a:t>02/04/2025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584080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6359" y="365126"/>
            <a:ext cx="1086885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66359" y="1825625"/>
            <a:ext cx="1086885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6358" y="6356351"/>
            <a:ext cx="283535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0890F1-4B02-4E23-B0FD-EDE94DF226EF}" type="datetimeFigureOut">
              <a:rPr lang="en-US" smtClean="0"/>
              <a:pPr/>
              <a:t>02/04/2025</a:t>
            </a:fld>
            <a:endParaRPr lang="en-US"/>
          </a:p>
        </p:txBody>
      </p:sp>
      <p:sp>
        <p:nvSpPr>
          <p:cNvPr id="5" name="Footer Placeholder 4"/>
          <p:cNvSpPr>
            <a:spLocks noGrp="1"/>
          </p:cNvSpPr>
          <p:nvPr>
            <p:ph type="ftr" sz="quarter" idx="3"/>
          </p:nvPr>
        </p:nvSpPr>
        <p:spPr>
          <a:xfrm>
            <a:off x="4174272" y="6356351"/>
            <a:ext cx="425303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99863" y="6356351"/>
            <a:ext cx="283535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375371-6E16-4F16-BAB5-A5A437A21083}" type="slidenum">
              <a:rPr lang="en-US" smtClean="0"/>
              <a:pPr/>
              <a:t>‹#›</a:t>
            </a:fld>
            <a:endParaRPr lang="en-US"/>
          </a:p>
        </p:txBody>
      </p:sp>
    </p:spTree>
    <p:extLst>
      <p:ext uri="{BB962C8B-B14F-4D97-AF65-F5344CB8AC3E}">
        <p14:creationId xmlns:p14="http://schemas.microsoft.com/office/powerpoint/2010/main" val="3837591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ctor] Trọn bộ tranh ảnh trường Mầm Non, Tiểu Học | Trường mầm non, Mầm  non, Mỹ thuật">
            <a:extLst>
              <a:ext uri="{FF2B5EF4-FFF2-40B4-BE49-F238E27FC236}">
                <a16:creationId xmlns:a16="http://schemas.microsoft.com/office/drawing/2014/main" xmlns="" id="{DFAC5017-AF12-4979-9B2E-8F505BA74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xmlns="" id="{8F77D55F-AC0B-45B6-A55F-C5533B1EFC1A}"/>
              </a:ext>
            </a:extLst>
          </p:cNvPr>
          <p:cNvSpPr txBox="1">
            <a:spLocks noChangeArrowheads="1"/>
          </p:cNvSpPr>
          <p:nvPr/>
        </p:nvSpPr>
        <p:spPr bwMode="auto">
          <a:xfrm>
            <a:off x="3814297" y="23194"/>
            <a:ext cx="5530776" cy="1323439"/>
          </a:xfrm>
          <a:prstGeom prst="rect">
            <a:avLst/>
          </a:prstGeom>
          <a:noFill/>
          <a:ln w="9525">
            <a:noFill/>
            <a:miter lim="800000"/>
            <a:headEnd/>
            <a:tailEnd/>
          </a:ln>
        </p:spPr>
        <p:txBody>
          <a:bodyPr wrap="square">
            <a:spAutoFit/>
          </a:bodyPr>
          <a:lstStyle/>
          <a:p>
            <a:pPr algn="ctr">
              <a:defRPr/>
            </a:pPr>
            <a:r>
              <a:rPr lang="en-US" sz="2800" b="1" dirty="0">
                <a:latin typeface="AvantGarde" pitchFamily="2" charset="0"/>
                <a:ea typeface="AvantGarde" pitchFamily="2" charset="0"/>
                <a:cs typeface="AvantGarde" pitchFamily="2" charset="0"/>
              </a:rPr>
              <a:t>KẾ HOẠCH BÀI DẠY</a:t>
            </a:r>
            <a:endParaRPr lang="vi-VN" sz="2800" b="1" dirty="0">
              <a:latin typeface="AvantGarde" pitchFamily="2" charset="0"/>
              <a:ea typeface="AvantGarde" pitchFamily="2" charset="0"/>
              <a:cs typeface="AvantGarde" pitchFamily="2" charset="0"/>
            </a:endParaRPr>
          </a:p>
          <a:p>
            <a:pPr algn="ctr">
              <a:defRPr/>
            </a:pPr>
            <a:r>
              <a:rPr lang="en-US" sz="2800" b="1" dirty="0" err="1">
                <a:solidFill>
                  <a:srgbClr val="FF0000"/>
                </a:solidFill>
                <a:latin typeface="AvantGarde" pitchFamily="2" charset="0"/>
                <a:ea typeface="AvantGarde" pitchFamily="2" charset="0"/>
                <a:cs typeface="AvantGarde" pitchFamily="2" charset="0"/>
              </a:rPr>
              <a:t>Lớp</a:t>
            </a:r>
            <a:r>
              <a:rPr lang="en-US" sz="2800" b="1" dirty="0">
                <a:solidFill>
                  <a:srgbClr val="FF0000"/>
                </a:solidFill>
                <a:latin typeface="AvantGarde" pitchFamily="2" charset="0"/>
                <a:ea typeface="AvantGarde" pitchFamily="2" charset="0"/>
                <a:cs typeface="AvantGarde" pitchFamily="2" charset="0"/>
              </a:rPr>
              <a:t> 1</a:t>
            </a:r>
            <a:endParaRPr lang="vi-VN" sz="2800" b="1" dirty="0">
              <a:solidFill>
                <a:srgbClr val="FF0000"/>
              </a:solidFill>
              <a:latin typeface="AvantGarde" pitchFamily="2" charset="0"/>
              <a:ea typeface="AvantGarde" pitchFamily="2" charset="0"/>
              <a:cs typeface="AvantGarde" pitchFamily="2" charset="0"/>
            </a:endParaRPr>
          </a:p>
          <a:p>
            <a:pPr algn="ctr">
              <a:defRPr/>
            </a:pPr>
            <a:r>
              <a:rPr lang="vi-VN" sz="2400" b="1" dirty="0">
                <a:latin typeface="AvantGarde" pitchFamily="2" charset="0"/>
                <a:ea typeface="AvantGarde" pitchFamily="2" charset="0"/>
                <a:cs typeface="AvantGarde" pitchFamily="2" charset="0"/>
              </a:rPr>
              <a:t>-----o0o-----</a:t>
            </a:r>
            <a:endParaRPr lang="vi-VN" sz="2000" b="1" dirty="0">
              <a:latin typeface="AvantGarde" pitchFamily="2" charset="0"/>
              <a:ea typeface="AvantGarde" pitchFamily="2" charset="0"/>
              <a:cs typeface="AvantGarde" pitchFamily="2" charset="0"/>
            </a:endParaRPr>
          </a:p>
        </p:txBody>
      </p:sp>
      <p:sp>
        <p:nvSpPr>
          <p:cNvPr id="6" name="WordArt 9">
            <a:extLst>
              <a:ext uri="{FF2B5EF4-FFF2-40B4-BE49-F238E27FC236}">
                <a16:creationId xmlns:a16="http://schemas.microsoft.com/office/drawing/2014/main" xmlns="" id="{0B5066CD-A136-47C3-AE51-C1B1207546E4}"/>
              </a:ext>
            </a:extLst>
          </p:cNvPr>
          <p:cNvSpPr>
            <a:spLocks noChangeArrowheads="1" noChangeShapeType="1" noTextEdit="1"/>
          </p:cNvSpPr>
          <p:nvPr/>
        </p:nvSpPr>
        <p:spPr bwMode="auto">
          <a:xfrm>
            <a:off x="4562057" y="1351724"/>
            <a:ext cx="4218168" cy="639667"/>
          </a:xfrm>
          <a:prstGeom prst="rect">
            <a:avLst/>
          </a:prstGeom>
        </p:spPr>
        <p:txBody>
          <a:bodyPr wrap="none" fromWordArt="1">
            <a:prstTxWarp prst="textPlain">
              <a:avLst/>
            </a:prstTxWarp>
          </a:bodyPr>
          <a:lstStyle/>
          <a:p>
            <a:pPr algn="ctr"/>
            <a:r>
              <a:rPr lang="en-US" sz="3600" kern="10" dirty="0" err="1">
                <a:ln w="0"/>
                <a:effectLst>
                  <a:outerShdw blurRad="38100" dist="19050" dir="2700000" algn="tl" rotWithShape="0">
                    <a:schemeClr val="dk1">
                      <a:alpha val="40000"/>
                    </a:schemeClr>
                  </a:outerShdw>
                </a:effectLst>
                <a:latin typeface="Times New Roman"/>
                <a:cs typeface="Times New Roman"/>
              </a:rPr>
              <a:t>Môn</a:t>
            </a:r>
            <a:r>
              <a:rPr lang="en-US" sz="3600" kern="10" dirty="0">
                <a:ln w="0"/>
                <a:effectLst>
                  <a:outerShdw blurRad="38100" dist="19050" dir="2700000" algn="tl" rotWithShape="0">
                    <a:schemeClr val="dk1">
                      <a:alpha val="40000"/>
                    </a:schemeClr>
                  </a:outerShdw>
                </a:effectLst>
                <a:latin typeface="Times New Roman"/>
                <a:cs typeface="Times New Roman"/>
              </a:rPr>
              <a:t>: </a:t>
            </a:r>
            <a:r>
              <a:rPr lang="en-US" sz="3600" kern="10" dirty="0" err="1">
                <a:ln w="0"/>
                <a:effectLst>
                  <a:outerShdw blurRad="38100" dist="19050" dir="2700000" algn="tl" rotWithShape="0">
                    <a:schemeClr val="dk1">
                      <a:alpha val="40000"/>
                    </a:schemeClr>
                  </a:outerShdw>
                </a:effectLst>
                <a:latin typeface="Times New Roman"/>
                <a:cs typeface="Times New Roman"/>
              </a:rPr>
              <a:t>Tự</a:t>
            </a:r>
            <a:r>
              <a:rPr lang="en-US" sz="3600" kern="10" dirty="0">
                <a:ln w="0"/>
                <a:effectLst>
                  <a:outerShdw blurRad="38100" dist="19050" dir="2700000" algn="tl" rotWithShape="0">
                    <a:schemeClr val="dk1">
                      <a:alpha val="40000"/>
                    </a:schemeClr>
                  </a:outerShdw>
                </a:effectLst>
                <a:latin typeface="Times New Roman"/>
                <a:cs typeface="Times New Roman"/>
              </a:rPr>
              <a:t> </a:t>
            </a:r>
            <a:r>
              <a:rPr lang="en-US" sz="3600" kern="10" dirty="0" err="1">
                <a:ln w="0"/>
                <a:effectLst>
                  <a:outerShdw blurRad="38100" dist="19050" dir="2700000" algn="tl" rotWithShape="0">
                    <a:schemeClr val="dk1">
                      <a:alpha val="40000"/>
                    </a:schemeClr>
                  </a:outerShdw>
                </a:effectLst>
                <a:latin typeface="Times New Roman"/>
                <a:cs typeface="Times New Roman"/>
              </a:rPr>
              <a:t>nhiên</a:t>
            </a:r>
            <a:r>
              <a:rPr lang="en-US" sz="3600" kern="10" dirty="0">
                <a:ln w="0"/>
                <a:effectLst>
                  <a:outerShdw blurRad="38100" dist="19050" dir="2700000" algn="tl" rotWithShape="0">
                    <a:schemeClr val="dk1">
                      <a:alpha val="40000"/>
                    </a:schemeClr>
                  </a:outerShdw>
                </a:effectLst>
                <a:latin typeface="Times New Roman"/>
                <a:cs typeface="Times New Roman"/>
              </a:rPr>
              <a:t> </a:t>
            </a:r>
            <a:r>
              <a:rPr lang="en-US" sz="3600" kern="10" dirty="0" err="1">
                <a:ln w="0"/>
                <a:effectLst>
                  <a:outerShdw blurRad="38100" dist="19050" dir="2700000" algn="tl" rotWithShape="0">
                    <a:schemeClr val="dk1">
                      <a:alpha val="40000"/>
                    </a:schemeClr>
                  </a:outerShdw>
                </a:effectLst>
                <a:latin typeface="Times New Roman"/>
                <a:cs typeface="Times New Roman"/>
              </a:rPr>
              <a:t>và</a:t>
            </a:r>
            <a:r>
              <a:rPr lang="en-US" sz="3600" kern="10" dirty="0">
                <a:ln w="0"/>
                <a:effectLst>
                  <a:outerShdw blurRad="38100" dist="19050" dir="2700000" algn="tl" rotWithShape="0">
                    <a:schemeClr val="dk1">
                      <a:alpha val="40000"/>
                    </a:schemeClr>
                  </a:outerShdw>
                </a:effectLst>
                <a:latin typeface="Times New Roman"/>
                <a:cs typeface="Times New Roman"/>
              </a:rPr>
              <a:t> </a:t>
            </a:r>
            <a:r>
              <a:rPr lang="en-US" sz="3600" kern="10" dirty="0" err="1">
                <a:ln w="0"/>
                <a:effectLst>
                  <a:outerShdw blurRad="38100" dist="19050" dir="2700000" algn="tl" rotWithShape="0">
                    <a:schemeClr val="dk1">
                      <a:alpha val="40000"/>
                    </a:schemeClr>
                  </a:outerShdw>
                </a:effectLst>
                <a:latin typeface="Times New Roman"/>
                <a:cs typeface="Times New Roman"/>
              </a:rPr>
              <a:t>xã</a:t>
            </a:r>
            <a:r>
              <a:rPr lang="en-US" sz="3600" kern="10" dirty="0">
                <a:ln w="0"/>
                <a:effectLst>
                  <a:outerShdw blurRad="38100" dist="19050" dir="2700000" algn="tl" rotWithShape="0">
                    <a:schemeClr val="dk1">
                      <a:alpha val="40000"/>
                    </a:schemeClr>
                  </a:outerShdw>
                </a:effectLst>
                <a:latin typeface="Times New Roman"/>
                <a:cs typeface="Times New Roman"/>
              </a:rPr>
              <a:t> </a:t>
            </a:r>
            <a:r>
              <a:rPr lang="en-US" sz="3600" kern="10" dirty="0" err="1">
                <a:ln w="0"/>
                <a:effectLst>
                  <a:outerShdw blurRad="38100" dist="19050" dir="2700000" algn="tl" rotWithShape="0">
                    <a:schemeClr val="dk1">
                      <a:alpha val="40000"/>
                    </a:schemeClr>
                  </a:outerShdw>
                </a:effectLst>
                <a:latin typeface="Times New Roman"/>
                <a:cs typeface="Times New Roman"/>
              </a:rPr>
              <a:t>hội</a:t>
            </a:r>
            <a:r>
              <a:rPr lang="en-US" sz="3600" kern="10" dirty="0">
                <a:ln w="0"/>
                <a:effectLst>
                  <a:outerShdw blurRad="38100" dist="19050" dir="2700000" algn="tl" rotWithShape="0">
                    <a:schemeClr val="dk1">
                      <a:alpha val="40000"/>
                    </a:schemeClr>
                  </a:outerShdw>
                </a:effectLst>
                <a:latin typeface="Times New Roman"/>
                <a:cs typeface="Times New Roman"/>
              </a:rPr>
              <a:t>: </a:t>
            </a:r>
          </a:p>
        </p:txBody>
      </p:sp>
      <p:sp>
        <p:nvSpPr>
          <p:cNvPr id="7" name="WordArt 8">
            <a:extLst>
              <a:ext uri="{FF2B5EF4-FFF2-40B4-BE49-F238E27FC236}">
                <a16:creationId xmlns:a16="http://schemas.microsoft.com/office/drawing/2014/main" xmlns="" id="{8AC07CE8-2317-4C9D-9663-8E710452D675}"/>
              </a:ext>
            </a:extLst>
          </p:cNvPr>
          <p:cNvSpPr>
            <a:spLocks noChangeArrowheads="1" noChangeShapeType="1" noTextEdit="1"/>
          </p:cNvSpPr>
          <p:nvPr/>
        </p:nvSpPr>
        <p:spPr bwMode="auto">
          <a:xfrm>
            <a:off x="4462667" y="1918252"/>
            <a:ext cx="4631635" cy="1583725"/>
          </a:xfrm>
          <a:prstGeom prst="rect">
            <a:avLst/>
          </a:prstGeom>
        </p:spPr>
        <p:txBody>
          <a:bodyPr wrap="none" fromWordArt="1">
            <a:prstTxWarp prst="textChevronInverted">
              <a:avLst/>
            </a:prstTxWarp>
          </a:bodyPr>
          <a:lstStyle/>
          <a:p>
            <a:pPr algn="ctr"/>
            <a:r>
              <a:rPr lang="en-US" sz="3600" b="1" kern="10" dirty="0" err="1">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Bài</a:t>
            </a:r>
            <a:r>
              <a:rPr lang="en-US" sz="3600" b="1" kern="10" dirty="0">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 14: </a:t>
            </a:r>
            <a:r>
              <a:rPr lang="en-US" sz="3600" b="1" kern="10" dirty="0" err="1">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Cơ</a:t>
            </a:r>
            <a:r>
              <a:rPr lang="en-US" sz="3600" b="1" kern="10" dirty="0">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thể</a:t>
            </a:r>
            <a:r>
              <a:rPr lang="en-US" sz="3600" b="1" kern="10" dirty="0">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em</a:t>
            </a:r>
            <a:endParaRPr lang="en-US" sz="3600" b="1" kern="10" dirty="0">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endParaRPr>
          </a:p>
        </p:txBody>
      </p:sp>
      <p:sp>
        <p:nvSpPr>
          <p:cNvPr id="8" name="TextBox 7">
            <a:extLst>
              <a:ext uri="{FF2B5EF4-FFF2-40B4-BE49-F238E27FC236}">
                <a16:creationId xmlns:a16="http://schemas.microsoft.com/office/drawing/2014/main" xmlns="" id="{FA4E568C-FB36-4617-B2A3-D2915B67A005}"/>
              </a:ext>
            </a:extLst>
          </p:cNvPr>
          <p:cNvSpPr txBox="1"/>
          <p:nvPr/>
        </p:nvSpPr>
        <p:spPr>
          <a:xfrm>
            <a:off x="198794" y="6197251"/>
            <a:ext cx="4631635" cy="584775"/>
          </a:xfrm>
          <a:prstGeom prst="rect">
            <a:avLst/>
          </a:prstGeom>
          <a:noFill/>
        </p:spPr>
        <p:txBody>
          <a:bodyPr wrap="square" rtlCol="0">
            <a:spAutoFit/>
          </a:bodyPr>
          <a:lstStyle/>
          <a:p>
            <a:r>
              <a:rPr lang="en-US" sz="3200" b="1" dirty="0">
                <a:solidFill>
                  <a:srgbClr val="FF0000"/>
                </a:solidFill>
                <a:latin typeface="AvantGarde" pitchFamily="2" charset="0"/>
                <a:ea typeface="AvantGarde" pitchFamily="2" charset="0"/>
                <a:cs typeface="AvantGarde" pitchFamily="2" charset="0"/>
              </a:rPr>
              <a:t>GV</a:t>
            </a:r>
            <a:r>
              <a:rPr lang="en-US" sz="3200" b="1">
                <a:solidFill>
                  <a:srgbClr val="FF0000"/>
                </a:solidFill>
                <a:latin typeface="HP001 4 hàng" pitchFamily="34" charset="0"/>
              </a:rPr>
              <a:t>: Hoàng Thị Nhài</a:t>
            </a:r>
            <a:endParaRPr lang="en-US" sz="3200" b="1" dirty="0">
              <a:solidFill>
                <a:srgbClr val="FF0000"/>
              </a:solidFill>
              <a:latin typeface="HP001 4 hàng" pitchFamily="34" charset="0"/>
            </a:endParaRPr>
          </a:p>
        </p:txBody>
      </p:sp>
    </p:spTree>
    <p:extLst>
      <p:ext uri="{BB962C8B-B14F-4D97-AF65-F5344CB8AC3E}">
        <p14:creationId xmlns:p14="http://schemas.microsoft.com/office/powerpoint/2010/main" val="412410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 calcmode="lin" valueType="num">
                                      <p:cBhvr>
                                        <p:cTn id="20" dur="500" fill="hold"/>
                                        <p:tgtEl>
                                          <p:spTgt spid="8"/>
                                        </p:tgtEl>
                                        <p:attrNameLst>
                                          <p:attrName>style.rotation</p:attrName>
                                        </p:attrNameLst>
                                      </p:cBhvr>
                                      <p:tavLst>
                                        <p:tav tm="0">
                                          <p:val>
                                            <p:fltVal val="360"/>
                                          </p:val>
                                        </p:tav>
                                        <p:tav tm="100000">
                                          <p:val>
                                            <p:fltVal val="0"/>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HU THUY\Pictures\Saved Pictures\20-hinh-nen-powerpoint-tuyet-dep-chu-de-phim-hoat-hinh-huyen-thoai-tom-and-jerry-1485105846-8.jpg"/>
          <p:cNvPicPr>
            <a:picLocks noChangeAspect="1" noChangeArrowheads="1"/>
          </p:cNvPicPr>
          <p:nvPr/>
        </p:nvPicPr>
        <p:blipFill>
          <a:blip r:embed="rId2"/>
          <a:srcRect/>
          <a:stretch>
            <a:fillRect/>
          </a:stretch>
        </p:blipFill>
        <p:spPr bwMode="auto">
          <a:xfrm>
            <a:off x="-1" y="0"/>
            <a:ext cx="12601575" cy="6858000"/>
          </a:xfrm>
          <a:prstGeom prst="rect">
            <a:avLst/>
          </a:prstGeom>
          <a:noFill/>
        </p:spPr>
      </p:pic>
      <p:sp>
        <p:nvSpPr>
          <p:cNvPr id="3" name="TextBox 2"/>
          <p:cNvSpPr txBox="1"/>
          <p:nvPr/>
        </p:nvSpPr>
        <p:spPr>
          <a:xfrm>
            <a:off x="3700594" y="-64574"/>
            <a:ext cx="5195965" cy="1990166"/>
          </a:xfrm>
          <a:prstGeom prst="rect">
            <a:avLst/>
          </a:prstGeom>
          <a:noFill/>
        </p:spPr>
        <p:txBody>
          <a:bodyPr wrap="square" rtlCol="0">
            <a:prstTxWarp prst="textWave1">
              <a:avLst>
                <a:gd name="adj1" fmla="val 12500"/>
                <a:gd name="adj2" fmla="val 162"/>
              </a:avLst>
            </a:prstTxWarp>
            <a:spAutoFit/>
          </a:bodyPr>
          <a:lstStyle/>
          <a:p>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Củng</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cố</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 -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Dặn</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dò</a:t>
            </a:r>
            <a:endPar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endParaRPr>
          </a:p>
        </p:txBody>
      </p:sp>
      <p:sp>
        <p:nvSpPr>
          <p:cNvPr id="6" name="TextBox 5"/>
          <p:cNvSpPr txBox="1"/>
          <p:nvPr/>
        </p:nvSpPr>
        <p:spPr>
          <a:xfrm>
            <a:off x="1789043" y="2227539"/>
            <a:ext cx="9263270" cy="649088"/>
          </a:xfrm>
          <a:prstGeom prst="rect">
            <a:avLst/>
          </a:prstGeom>
          <a:noFill/>
        </p:spPr>
        <p:txBody>
          <a:bodyPr wrap="square" rtlCol="0">
            <a:spAutoFit/>
          </a:bodyPr>
          <a:lstStyle/>
          <a:p>
            <a:pPr>
              <a:lnSpc>
                <a:spcPct val="150000"/>
              </a:lnSpc>
              <a:buFontTx/>
              <a:buChar char="-"/>
            </a:pPr>
            <a:r>
              <a:rPr lang="vi-VN" sz="2800" dirty="0">
                <a:solidFill>
                  <a:srgbClr val="FF0066"/>
                </a:solidFill>
                <a:effectLst/>
                <a:latin typeface="AvantGarde" panose="00000400000000000000" pitchFamily="2" charset="0"/>
                <a:ea typeface="AvantGarde" panose="00000400000000000000" pitchFamily="2" charset="0"/>
                <a:cs typeface="AvantGarde" panose="00000400000000000000" pitchFamily="2" charset="0"/>
              </a:rPr>
              <a:t> Bài học hôm nay em biết thêm được điều gì?</a:t>
            </a:r>
            <a:endParaRPr lang="en-US" sz="4400" b="1" dirty="0">
              <a:solidFill>
                <a:srgbClr val="FF0066"/>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TextBox 4">
            <a:extLst>
              <a:ext uri="{FF2B5EF4-FFF2-40B4-BE49-F238E27FC236}">
                <a16:creationId xmlns:a16="http://schemas.microsoft.com/office/drawing/2014/main" xmlns="" id="{55368FEA-64DA-480C-A965-F6353258675A}"/>
              </a:ext>
            </a:extLst>
          </p:cNvPr>
          <p:cNvSpPr txBox="1"/>
          <p:nvPr/>
        </p:nvSpPr>
        <p:spPr>
          <a:xfrm>
            <a:off x="1820997" y="3149981"/>
            <a:ext cx="8833751" cy="1454565"/>
          </a:xfrm>
          <a:prstGeom prst="rect">
            <a:avLst/>
          </a:prstGeom>
          <a:noFill/>
        </p:spPr>
        <p:txBody>
          <a:bodyPr wrap="square" rtlCol="0">
            <a:spAutoFit/>
          </a:bodyPr>
          <a:lstStyle/>
          <a:p>
            <a:pPr>
              <a:lnSpc>
                <a:spcPct val="150000"/>
              </a:lnSpc>
              <a:buFontTx/>
              <a:buChar char="-"/>
            </a:pPr>
            <a:r>
              <a:rPr lang="vi-VN" sz="2800" dirty="0">
                <a:solidFill>
                  <a:srgbClr val="FF0066"/>
                </a:solidFill>
                <a:latin typeface="AvantGarde" panose="00000400000000000000" pitchFamily="2" charset="0"/>
                <a:ea typeface="AvantGarde" panose="00000400000000000000" pitchFamily="2" charset="0"/>
                <a:cs typeface="AvantGarde" panose="00000400000000000000" pitchFamily="2" charset="0"/>
              </a:rPr>
              <a:t> Nhắc lại tên các bộ phận để phân biệt con trai và con gái</a:t>
            </a:r>
            <a:r>
              <a:rPr lang="vi-VN" sz="3600" dirty="0">
                <a:solidFill>
                  <a:srgbClr val="FF0066"/>
                </a:solidFill>
                <a:latin typeface="AvantGarde" panose="00000400000000000000" pitchFamily="2" charset="0"/>
                <a:ea typeface="AvantGarde" panose="00000400000000000000" pitchFamily="2" charset="0"/>
                <a:cs typeface="AvantGarde" panose="00000400000000000000" pitchFamily="2" charset="0"/>
              </a:rPr>
              <a:t>?</a:t>
            </a:r>
            <a:endParaRPr lang="en-US" sz="6600" b="1" dirty="0">
              <a:solidFill>
                <a:srgbClr val="FF0066"/>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TextBox 10">
            <a:extLst>
              <a:ext uri="{FF2B5EF4-FFF2-40B4-BE49-F238E27FC236}">
                <a16:creationId xmlns:a16="http://schemas.microsoft.com/office/drawing/2014/main" xmlns="" id="{680017FA-8F27-449F-88F8-20594AAF4FC6}"/>
              </a:ext>
            </a:extLst>
          </p:cNvPr>
          <p:cNvSpPr txBox="1"/>
          <p:nvPr/>
        </p:nvSpPr>
        <p:spPr>
          <a:xfrm>
            <a:off x="3240157" y="4646057"/>
            <a:ext cx="5893906" cy="649088"/>
          </a:xfrm>
          <a:prstGeom prst="rect">
            <a:avLst/>
          </a:prstGeom>
          <a:noFill/>
        </p:spPr>
        <p:txBody>
          <a:bodyPr wrap="square" rtlCol="0">
            <a:spAutoFit/>
          </a:bodyPr>
          <a:lstStyle/>
          <a:p>
            <a:pPr>
              <a:lnSpc>
                <a:spcPct val="150000"/>
              </a:lnSpc>
              <a:buFontTx/>
              <a:buChar char="-"/>
            </a:pPr>
            <a:r>
              <a:rPr lang="vi-VN" sz="2800" dirty="0">
                <a:solidFill>
                  <a:srgbClr val="FF0066"/>
                </a:solidFill>
                <a:effectLst/>
                <a:latin typeface="AvantGarde" panose="00000400000000000000" pitchFamily="2" charset="0"/>
                <a:ea typeface="AvantGarde" panose="00000400000000000000" pitchFamily="2" charset="0"/>
                <a:cs typeface="AvantGarde" panose="00000400000000000000" pitchFamily="2" charset="0"/>
              </a:rPr>
              <a:t> Chuẩn bị bài học sau.</a:t>
            </a:r>
            <a:endParaRPr lang="en-US" sz="4400" b="1" dirty="0">
              <a:solidFill>
                <a:srgbClr val="FF0066"/>
              </a:solidFill>
              <a:latin typeface="AvantGarde" panose="00000400000000000000" pitchFamily="2" charset="0"/>
              <a:ea typeface="AvantGarde" panose="00000400000000000000" pitchFamily="2" charset="0"/>
              <a:cs typeface="AvantGarde" panose="000004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3"/>
                                        </p:tgtEl>
                                        <p:attrNameLst>
                                          <p:attrName>style.color</p:attrName>
                                        </p:attrNameLst>
                                      </p:cBhvr>
                                      <p:to>
                                        <a:schemeClr val="bg1"/>
                                      </p:to>
                                    </p:animClr>
                                    <p:animClr clrSpc="rgb" dir="cw">
                                      <p:cBhvr>
                                        <p:cTn id="7" dur="250" autoRev="1" fill="remove"/>
                                        <p:tgtEl>
                                          <p:spTgt spid="3"/>
                                        </p:tgtEl>
                                        <p:attrNameLst>
                                          <p:attrName>fillcolor</p:attrName>
                                        </p:attrNameLst>
                                      </p:cBhvr>
                                      <p:to>
                                        <a:schemeClr val="bg1"/>
                                      </p:to>
                                    </p:animClr>
                                    <p:set>
                                      <p:cBhvr>
                                        <p:cTn id="8" dur="250" autoRev="1" fill="remove"/>
                                        <p:tgtEl>
                                          <p:spTgt spid="3"/>
                                        </p:tgtEl>
                                        <p:attrNameLst>
                                          <p:attrName>fill.type</p:attrName>
                                        </p:attrNameLst>
                                      </p:cBhvr>
                                      <p:to>
                                        <p:strVal val="solid"/>
                                      </p:to>
                                    </p:set>
                                    <p:set>
                                      <p:cBhvr>
                                        <p:cTn id="9" dur="250" autoRev="1" fill="remove"/>
                                        <p:tgtEl>
                                          <p:spTgt spid="3"/>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im Hoạt Hình Dễ Thương Trẻ Em Ngày Thiết Kế Nền, Hoạt Hình, Màu Sắc, Ly  Hình nền Vector để tải xuống miễn phí">
            <a:extLst>
              <a:ext uri="{FF2B5EF4-FFF2-40B4-BE49-F238E27FC236}">
                <a16:creationId xmlns:a16="http://schemas.microsoft.com/office/drawing/2014/main" xmlns="" id="{79232B31-ED20-415B-AE40-65F78583A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517C49B6-F91E-40AE-8D6E-F82ADD77A3FF}"/>
              </a:ext>
            </a:extLst>
          </p:cNvPr>
          <p:cNvSpPr txBox="1"/>
          <p:nvPr/>
        </p:nvSpPr>
        <p:spPr>
          <a:xfrm>
            <a:off x="2365514" y="441081"/>
            <a:ext cx="8468139" cy="2314208"/>
          </a:xfrm>
          <a:prstGeom prst="rect">
            <a:avLst/>
          </a:prstGeom>
          <a:noFill/>
        </p:spPr>
        <p:txBody>
          <a:bodyPr wrap="square" rtlCol="0">
            <a:prstTxWarp prst="textPlain">
              <a:avLst/>
            </a:prstTxWarp>
            <a:spAutoFit/>
          </a:bodyPr>
          <a:lstStyle/>
          <a:p>
            <a:pPr algn="ctr"/>
            <a:r>
              <a:rPr lang="en-US" sz="13800" b="1" dirty="0" err="1">
                <a:solidFill>
                  <a:srgbClr val="FF0000"/>
                </a:solidFill>
                <a:latin typeface="HP001 4 hàng" pitchFamily="34" charset="0"/>
              </a:rPr>
              <a:t>Khởi</a:t>
            </a:r>
            <a:r>
              <a:rPr lang="en-US" sz="13800" b="1" dirty="0">
                <a:solidFill>
                  <a:srgbClr val="FF0000"/>
                </a:solidFill>
                <a:latin typeface="HP001 4 hàng" pitchFamily="34" charset="0"/>
              </a:rPr>
              <a:t> </a:t>
            </a:r>
            <a:r>
              <a:rPr lang="en-US" sz="13800" b="1" dirty="0" err="1">
                <a:solidFill>
                  <a:srgbClr val="FF0000"/>
                </a:solidFill>
                <a:latin typeface="HP001 4 hàng" pitchFamily="34" charset="0"/>
              </a:rPr>
              <a:t>động</a:t>
            </a:r>
            <a:r>
              <a:rPr lang="en-US" sz="13800" b="1" dirty="0">
                <a:solidFill>
                  <a:srgbClr val="FF0000"/>
                </a:solidFill>
                <a:latin typeface="HP001 4 hàng" pitchFamily="34" charset="0"/>
              </a:rPr>
              <a:t>: </a:t>
            </a:r>
          </a:p>
        </p:txBody>
      </p:sp>
      <p:sp>
        <p:nvSpPr>
          <p:cNvPr id="5" name="TextBox 4">
            <a:extLst>
              <a:ext uri="{FF2B5EF4-FFF2-40B4-BE49-F238E27FC236}">
                <a16:creationId xmlns:a16="http://schemas.microsoft.com/office/drawing/2014/main" xmlns="" id="{BFE937AB-870A-4966-8ED7-815CF9CAA954}"/>
              </a:ext>
            </a:extLst>
          </p:cNvPr>
          <p:cNvSpPr txBox="1"/>
          <p:nvPr/>
        </p:nvSpPr>
        <p:spPr>
          <a:xfrm>
            <a:off x="1767922" y="2415207"/>
            <a:ext cx="7912791" cy="1497053"/>
          </a:xfrm>
          <a:prstGeom prst="rect">
            <a:avLst/>
          </a:prstGeom>
          <a:noFill/>
        </p:spPr>
        <p:txBody>
          <a:bodyPr wrap="square" rtlCol="0">
            <a:prstTxWarp prst="textPlain">
              <a:avLst/>
            </a:prstTxWarp>
            <a:spAutoFit/>
          </a:bodyPr>
          <a:lstStyle/>
          <a:p>
            <a:pPr marL="171450" indent="-171450">
              <a:buFontTx/>
              <a:buChar char="-"/>
            </a:pPr>
            <a:r>
              <a:rPr lang="vi-VN" sz="1600" dirty="0">
                <a:latin typeface="AvantGarde" panose="00000400000000000000" pitchFamily="2" charset="0"/>
                <a:ea typeface="AvantGarde" panose="00000400000000000000" pitchFamily="2" charset="0"/>
                <a:cs typeface="AvantGarde" panose="00000400000000000000" pitchFamily="2" charset="0"/>
              </a:rPr>
              <a:t>Nêu tên các bộ phận</a:t>
            </a:r>
            <a:br>
              <a:rPr lang="vi-VN" sz="1600" dirty="0">
                <a:latin typeface="AvantGarde" panose="00000400000000000000" pitchFamily="2" charset="0"/>
                <a:ea typeface="AvantGarde" panose="00000400000000000000" pitchFamily="2" charset="0"/>
                <a:cs typeface="AvantGarde" panose="00000400000000000000" pitchFamily="2" charset="0"/>
              </a:rPr>
            </a:br>
            <a:r>
              <a:rPr lang="vi-VN" sz="1600" dirty="0">
                <a:latin typeface="AvantGarde" panose="00000400000000000000" pitchFamily="2" charset="0"/>
                <a:ea typeface="AvantGarde" panose="00000400000000000000" pitchFamily="2" charset="0"/>
                <a:cs typeface="AvantGarde" panose="00000400000000000000" pitchFamily="2" charset="0"/>
              </a:rPr>
              <a:t>bên ngoài của cơ thể? </a:t>
            </a:r>
            <a:endParaRPr lang="en-US" sz="4000" b="1" dirty="0">
              <a:latin typeface="AvantGarde" panose="00000400000000000000" pitchFamily="2" charset="0"/>
              <a:ea typeface="AvantGarde" panose="00000400000000000000" pitchFamily="2" charset="0"/>
              <a:cs typeface="AvantGarde" panose="00000400000000000000" pitchFamily="2" charset="0"/>
            </a:endParaRPr>
          </a:p>
        </p:txBody>
      </p:sp>
      <p:sp>
        <p:nvSpPr>
          <p:cNvPr id="6" name="TextBox 5">
            <a:extLst>
              <a:ext uri="{FF2B5EF4-FFF2-40B4-BE49-F238E27FC236}">
                <a16:creationId xmlns:a16="http://schemas.microsoft.com/office/drawing/2014/main" xmlns="" id="{7FCB6E87-EBDE-4A74-8BBF-568BAD4B98F7}"/>
              </a:ext>
            </a:extLst>
          </p:cNvPr>
          <p:cNvSpPr txBox="1"/>
          <p:nvPr/>
        </p:nvSpPr>
        <p:spPr>
          <a:xfrm>
            <a:off x="3795091" y="2157149"/>
            <a:ext cx="4601818" cy="1569660"/>
          </a:xfrm>
          <a:prstGeom prst="rect">
            <a:avLst/>
          </a:prstGeom>
          <a:noFill/>
        </p:spPr>
        <p:txBody>
          <a:bodyPr wrap="square" rtlCol="0">
            <a:spAutoFit/>
          </a:bodyPr>
          <a:lstStyle/>
          <a:p>
            <a:pPr algn="ctr"/>
            <a:r>
              <a:rPr lang="en-US" sz="9600" b="1" u="sng" dirty="0" err="1">
                <a:solidFill>
                  <a:srgbClr val="FF0066"/>
                </a:solidFill>
                <a:latin typeface="HP001 4 hàng" pitchFamily="34" charset="0"/>
              </a:rPr>
              <a:t>Tiết</a:t>
            </a:r>
            <a:r>
              <a:rPr lang="en-US" sz="9600" b="1" u="sng" dirty="0">
                <a:solidFill>
                  <a:srgbClr val="FF0066"/>
                </a:solidFill>
                <a:latin typeface="HP001 4 hàng" pitchFamily="34" charset="0"/>
              </a:rPr>
              <a:t> 2:</a:t>
            </a:r>
            <a:r>
              <a:rPr lang="en-US" sz="9600" b="1" dirty="0">
                <a:solidFill>
                  <a:srgbClr val="FF0066"/>
                </a:solidFill>
                <a:latin typeface="HP001 4 hàng" pitchFamily="34" charset="0"/>
              </a:rPr>
              <a:t> </a:t>
            </a:r>
          </a:p>
        </p:txBody>
      </p:sp>
    </p:spTree>
    <p:extLst>
      <p:ext uri="{BB962C8B-B14F-4D97-AF65-F5344CB8AC3E}">
        <p14:creationId xmlns:p14="http://schemas.microsoft.com/office/powerpoint/2010/main" val="91725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xit" presetSubtype="0" decel="100000" fill="hold" grpId="1" nodeType="clickEffect">
                                  <p:stCondLst>
                                    <p:cond delay="0"/>
                                  </p:stCondLst>
                                  <p:iterate type="lt">
                                    <p:tmPct val="0"/>
                                  </p:iterate>
                                  <p:childTnLst>
                                    <p:anim calcmode="lin" valueType="num">
                                      <p:cBhvr>
                                        <p:cTn id="14" dur="500"/>
                                        <p:tgtEl>
                                          <p:spTgt spid="6"/>
                                        </p:tgtEl>
                                        <p:attrNameLst>
                                          <p:attrName>ppt_h</p:attrName>
                                        </p:attrNameLst>
                                      </p:cBhvr>
                                      <p:tavLst>
                                        <p:tav tm="0">
                                          <p:val>
                                            <p:strVal val="ppt_h"/>
                                          </p:val>
                                        </p:tav>
                                        <p:tav tm="50000">
                                          <p:val>
                                            <p:strVal val="ppt_h/20"/>
                                          </p:val>
                                        </p:tav>
                                        <p:tav tm="100000">
                                          <p:val>
                                            <p:strVal val="ppt_h/20"/>
                                          </p:val>
                                        </p:tav>
                                      </p:tavLst>
                                    </p:anim>
                                    <p:anim calcmode="lin" valueType="num">
                                      <p:cBhvr>
                                        <p:cTn id="15" dur="500"/>
                                        <p:tgtEl>
                                          <p:spTgt spid="6"/>
                                        </p:tgtEl>
                                        <p:attrNameLst>
                                          <p:attrName>ppt_w</p:attrName>
                                        </p:attrNameLst>
                                      </p:cBhvr>
                                      <p:tavLst>
                                        <p:tav tm="0">
                                          <p:val>
                                            <p:strVal val="ppt_w"/>
                                          </p:val>
                                        </p:tav>
                                        <p:tav tm="50000">
                                          <p:val>
                                            <p:strVal val="ppt_w+.3"/>
                                          </p:val>
                                        </p:tav>
                                        <p:tav tm="100000">
                                          <p:val>
                                            <p:strVal val="ppt_w+.3"/>
                                          </p:val>
                                        </p:tav>
                                      </p:tavLst>
                                    </p:anim>
                                    <p:anim calcmode="lin" valueType="num">
                                      <p:cBhvr>
                                        <p:cTn id="16" dur="500"/>
                                        <p:tgtEl>
                                          <p:spTgt spid="6"/>
                                        </p:tgtEl>
                                        <p:attrNameLst>
                                          <p:attrName>ppt_x</p:attrName>
                                        </p:attrNameLst>
                                      </p:cBhvr>
                                      <p:tavLst>
                                        <p:tav tm="0">
                                          <p:val>
                                            <p:strVal val="ppt_x"/>
                                          </p:val>
                                        </p:tav>
                                        <p:tav tm="50000">
                                          <p:val>
                                            <p:strVal val="ppt_x"/>
                                          </p:val>
                                        </p:tav>
                                        <p:tav tm="100000">
                                          <p:val>
                                            <p:strVal val="ppt_x-.3"/>
                                          </p:val>
                                        </p:tav>
                                      </p:tavLst>
                                    </p:anim>
                                    <p:anim calcmode="lin" valueType="num">
                                      <p:cBhvr>
                                        <p:cTn id="17" dur="500"/>
                                        <p:tgtEl>
                                          <p:spTgt spid="6"/>
                                        </p:tgtEl>
                                        <p:attrNameLst>
                                          <p:attrName>ppt_y</p:attrName>
                                        </p:attrNameLst>
                                      </p:cBhvr>
                                      <p:tavLst>
                                        <p:tav tm="0">
                                          <p:val>
                                            <p:strVal val="ppt_y"/>
                                          </p:val>
                                        </p:tav>
                                        <p:tav tm="100000">
                                          <p:val>
                                            <p:strVal val="ppt_y"/>
                                          </p:val>
                                        </p:tav>
                                      </p:tavLst>
                                    </p:anim>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4"/>
                                        </p:tgtEl>
                                        <p:attrNameLst>
                                          <p:attrName>style.visibility</p:attrName>
                                        </p:attrNameLst>
                                      </p:cBhvr>
                                      <p:to>
                                        <p:strVal val="visible"/>
                                      </p:to>
                                    </p:set>
                                    <p:anim calcmode="discrete" valueType="clr">
                                      <p:cBhvr override="childStyle">
                                        <p:cTn id="23"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4"/>
                                        </p:tgtEl>
                                        <p:attrNameLst>
                                          <p:attrName>fillcolor</p:attrName>
                                        </p:attrNameLst>
                                      </p:cBhvr>
                                      <p:tavLst>
                                        <p:tav tm="0">
                                          <p:val>
                                            <p:clrVal>
                                              <a:schemeClr val="accent2"/>
                                            </p:clrVal>
                                          </p:val>
                                        </p:tav>
                                        <p:tav tm="50000">
                                          <p:val>
                                            <p:clrVal>
                                              <a:schemeClr val="hlink"/>
                                            </p:clrVal>
                                          </p:val>
                                        </p:tav>
                                      </p:tavLst>
                                    </p:anim>
                                    <p:set>
                                      <p:cBhvr>
                                        <p:cTn id="25" dur="80"/>
                                        <p:tgtEl>
                                          <p:spTgt spid="4"/>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iterate type="lt">
                                    <p:tmPct val="5000"/>
                                  </p:iterate>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style.rotation</p:attrName>
                                        </p:attrNameLst>
                                      </p:cBhvr>
                                      <p:tavLst>
                                        <p:tav tm="0">
                                          <p:val>
                                            <p:fltVal val="90"/>
                                          </p:val>
                                        </p:tav>
                                        <p:tav tm="100000">
                                          <p:val>
                                            <p:fltVal val="0"/>
                                          </p:val>
                                        </p:tav>
                                      </p:tavLst>
                                    </p:anim>
                                    <p:animEffect transition="in" filter="fade">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97157" y="808354"/>
            <a:ext cx="4185311" cy="523220"/>
          </a:xfrm>
          <a:prstGeom prst="rect">
            <a:avLst/>
          </a:prstGeom>
          <a:noFill/>
        </p:spPr>
        <p:txBody>
          <a:bodyPr wrap="square" rtlCol="0">
            <a:spAutoFit/>
          </a:bodyPr>
          <a:lstStyle/>
          <a:p>
            <a:pPr algn="ctr"/>
            <a:r>
              <a:rPr lang="en-US" sz="2800" b="1" u="sng" dirty="0" err="1">
                <a:latin typeface="HP001 4 hàng" pitchFamily="34" charset="0"/>
              </a:rPr>
              <a:t>Tự</a:t>
            </a:r>
            <a:r>
              <a:rPr lang="en-US" sz="2800" b="1" u="sng" dirty="0">
                <a:latin typeface="HP001 4 hàng" pitchFamily="34" charset="0"/>
              </a:rPr>
              <a:t> </a:t>
            </a:r>
            <a:r>
              <a:rPr lang="en-US" sz="2800" b="1" u="sng" dirty="0" err="1">
                <a:latin typeface="HP001 4 hàng" pitchFamily="34" charset="0"/>
              </a:rPr>
              <a:t>nhiên</a:t>
            </a:r>
            <a:r>
              <a:rPr lang="en-US" sz="2800" b="1" u="sng" dirty="0">
                <a:latin typeface="HP001 4 hàng" pitchFamily="34" charset="0"/>
              </a:rPr>
              <a:t> </a:t>
            </a:r>
            <a:r>
              <a:rPr lang="en-US" sz="2800" b="1" u="sng" dirty="0" err="1">
                <a:latin typeface="HP001 4 hàng" pitchFamily="34" charset="0"/>
              </a:rPr>
              <a:t>và</a:t>
            </a:r>
            <a:r>
              <a:rPr lang="en-US" sz="2800" b="1" u="sng" dirty="0">
                <a:latin typeface="HP001 4 hàng" pitchFamily="34" charset="0"/>
              </a:rPr>
              <a:t> </a:t>
            </a:r>
            <a:r>
              <a:rPr lang="en-US" sz="2800" b="1" u="sng" dirty="0" err="1">
                <a:latin typeface="HP001 4 hàng" pitchFamily="34" charset="0"/>
              </a:rPr>
              <a:t>xã</a:t>
            </a:r>
            <a:r>
              <a:rPr lang="en-US" sz="2800" b="1" u="sng" dirty="0">
                <a:latin typeface="HP001 4 hàng" pitchFamily="34" charset="0"/>
              </a:rPr>
              <a:t> </a:t>
            </a:r>
            <a:r>
              <a:rPr lang="en-US" sz="2800" b="1" u="sng" dirty="0" err="1">
                <a:latin typeface="HP001 4 hàng" pitchFamily="34" charset="0"/>
              </a:rPr>
              <a:t>hội</a:t>
            </a:r>
            <a:r>
              <a:rPr lang="en-US" sz="2800" b="1" u="sng" dirty="0">
                <a:latin typeface="HP001 4 hàng" pitchFamily="34" charset="0"/>
              </a:rPr>
              <a:t>:</a:t>
            </a:r>
          </a:p>
        </p:txBody>
      </p:sp>
      <p:sp>
        <p:nvSpPr>
          <p:cNvPr id="13" name="TextBox 12"/>
          <p:cNvSpPr txBox="1"/>
          <p:nvPr/>
        </p:nvSpPr>
        <p:spPr>
          <a:xfrm>
            <a:off x="5381404" y="743813"/>
            <a:ext cx="4766454" cy="646331"/>
          </a:xfrm>
          <a:prstGeom prst="rect">
            <a:avLst/>
          </a:prstGeom>
          <a:noFill/>
        </p:spPr>
        <p:txBody>
          <a:bodyPr wrap="square" rtlCol="0">
            <a:spAutoFit/>
          </a:bodyPr>
          <a:lstStyle/>
          <a:p>
            <a:pPr algn="ctr"/>
            <a:r>
              <a:rPr lang="en-US" sz="3600" b="1" u="sng" dirty="0" err="1">
                <a:solidFill>
                  <a:srgbClr val="FF0066"/>
                </a:solidFill>
                <a:latin typeface="HP001 4 hàng" pitchFamily="34" charset="0"/>
              </a:rPr>
              <a:t>Bài</a:t>
            </a:r>
            <a:r>
              <a:rPr lang="en-US" sz="3600" b="1" u="sng" dirty="0">
                <a:solidFill>
                  <a:srgbClr val="FF0066"/>
                </a:solidFill>
                <a:latin typeface="HP001 4 hàng" pitchFamily="34" charset="0"/>
              </a:rPr>
              <a:t> 14:</a:t>
            </a:r>
            <a:r>
              <a:rPr lang="en-US" sz="3600" b="1" dirty="0">
                <a:latin typeface="HP001 4 hàng" pitchFamily="34" charset="0"/>
              </a:rPr>
              <a:t> </a:t>
            </a:r>
            <a:r>
              <a:rPr lang="en-US" sz="3600" b="1" dirty="0" err="1">
                <a:solidFill>
                  <a:srgbClr val="00B0F0"/>
                </a:solidFill>
                <a:latin typeface="HP001 4 hàng" pitchFamily="34" charset="0"/>
              </a:rPr>
              <a:t>Cơ</a:t>
            </a:r>
            <a:r>
              <a:rPr lang="en-US" sz="3600" b="1" dirty="0">
                <a:solidFill>
                  <a:srgbClr val="00B0F0"/>
                </a:solidFill>
                <a:latin typeface="HP001 4 hàng" pitchFamily="34" charset="0"/>
              </a:rPr>
              <a:t> </a:t>
            </a:r>
            <a:r>
              <a:rPr lang="en-US" sz="3600" b="1" dirty="0" err="1">
                <a:solidFill>
                  <a:srgbClr val="00B0F0"/>
                </a:solidFill>
                <a:latin typeface="HP001 4 hàng" pitchFamily="34" charset="0"/>
              </a:rPr>
              <a:t>thể</a:t>
            </a:r>
            <a:r>
              <a:rPr lang="en-US" sz="3600" b="1" dirty="0">
                <a:solidFill>
                  <a:srgbClr val="00B0F0"/>
                </a:solidFill>
                <a:latin typeface="HP001 4 hàng" pitchFamily="34" charset="0"/>
              </a:rPr>
              <a:t> </a:t>
            </a:r>
            <a:r>
              <a:rPr lang="en-US" sz="3600" b="1" dirty="0" err="1">
                <a:solidFill>
                  <a:srgbClr val="00B0F0"/>
                </a:solidFill>
                <a:latin typeface="HP001 4 hàng" pitchFamily="34" charset="0"/>
              </a:rPr>
              <a:t>em</a:t>
            </a:r>
            <a:endParaRPr lang="en-US" sz="3600" b="1" dirty="0">
              <a:solidFill>
                <a:srgbClr val="00B0F0"/>
              </a:solidFill>
              <a:latin typeface="HP001 4 hàng" pitchFamily="34" charset="0"/>
            </a:endParaRPr>
          </a:p>
        </p:txBody>
      </p:sp>
      <p:sp>
        <p:nvSpPr>
          <p:cNvPr id="6" name="TextBox 5">
            <a:extLst>
              <a:ext uri="{FF2B5EF4-FFF2-40B4-BE49-F238E27FC236}">
                <a16:creationId xmlns:a16="http://schemas.microsoft.com/office/drawing/2014/main" xmlns="" id="{9703AAA5-E709-43A1-9299-2BB5768801BB}"/>
              </a:ext>
            </a:extLst>
          </p:cNvPr>
          <p:cNvSpPr txBox="1"/>
          <p:nvPr/>
        </p:nvSpPr>
        <p:spPr>
          <a:xfrm>
            <a:off x="-755375" y="1355131"/>
            <a:ext cx="10883347" cy="584775"/>
          </a:xfrm>
          <a:prstGeom prst="rect">
            <a:avLst/>
          </a:prstGeom>
          <a:noFill/>
        </p:spPr>
        <p:txBody>
          <a:bodyPr wrap="square" rtlCol="0">
            <a:spAutoFit/>
          </a:bodyPr>
          <a:lstStyle/>
          <a:p>
            <a:pPr algn="ctr"/>
            <a:r>
              <a:rPr lang="vi-VN" sz="3200" b="1" u="sng" dirty="0">
                <a:solidFill>
                  <a:srgbClr val="FF0000"/>
                </a:solidFill>
                <a:latin typeface="HP001 4 hàng" panose="020B0603050302020204" pitchFamily="34" charset="0"/>
              </a:rPr>
              <a:t>Hoạt động 2</a:t>
            </a:r>
            <a:r>
              <a:rPr lang="vi-VN" sz="3200" b="1" dirty="0">
                <a:latin typeface="HP001 4 hàng" panose="020B0603050302020204" pitchFamily="34" charset="0"/>
              </a:rPr>
              <a:t>: Hoạt động của một số bộ phận cơ thể.</a:t>
            </a:r>
            <a:endParaRPr lang="en-US" sz="3200" b="1" dirty="0">
              <a:solidFill>
                <a:srgbClr val="00B0F0"/>
              </a:solidFill>
              <a:latin typeface="HP001 4 hàng" pitchFamily="34" charset="0"/>
            </a:endParaRPr>
          </a:p>
        </p:txBody>
      </p:sp>
      <p:pic>
        <p:nvPicPr>
          <p:cNvPr id="3" name="Picture 2">
            <a:extLst>
              <a:ext uri="{FF2B5EF4-FFF2-40B4-BE49-F238E27FC236}">
                <a16:creationId xmlns:a16="http://schemas.microsoft.com/office/drawing/2014/main" xmlns="" id="{82D6DEA2-D520-4817-9740-B8871904566E}"/>
              </a:ext>
            </a:extLst>
          </p:cNvPr>
          <p:cNvPicPr>
            <a:picLocks noChangeAspect="1"/>
          </p:cNvPicPr>
          <p:nvPr/>
        </p:nvPicPr>
        <p:blipFill rotWithShape="1">
          <a:blip r:embed="rId2">
            <a:extLst>
              <a:ext uri="{28A0092B-C50C-407E-A947-70E740481C1C}">
                <a14:useLocalDpi xmlns:a14="http://schemas.microsoft.com/office/drawing/2010/main" val="0"/>
              </a:ext>
            </a:extLst>
          </a:blip>
          <a:srcRect t="1528" r="46100" b="68101"/>
          <a:stretch/>
        </p:blipFill>
        <p:spPr>
          <a:xfrm>
            <a:off x="371855" y="1948280"/>
            <a:ext cx="3815243" cy="2097950"/>
          </a:xfrm>
          <a:prstGeom prst="rect">
            <a:avLst/>
          </a:prstGeom>
        </p:spPr>
      </p:pic>
      <p:pic>
        <p:nvPicPr>
          <p:cNvPr id="5" name="Picture 4">
            <a:extLst>
              <a:ext uri="{FF2B5EF4-FFF2-40B4-BE49-F238E27FC236}">
                <a16:creationId xmlns:a16="http://schemas.microsoft.com/office/drawing/2014/main" xmlns="" id="{5970A750-5EAA-4932-AFF9-55D408B86384}"/>
              </a:ext>
            </a:extLst>
          </p:cNvPr>
          <p:cNvPicPr>
            <a:picLocks noChangeAspect="1"/>
          </p:cNvPicPr>
          <p:nvPr/>
        </p:nvPicPr>
        <p:blipFill rotWithShape="1">
          <a:blip r:embed="rId2">
            <a:extLst>
              <a:ext uri="{28A0092B-C50C-407E-A947-70E740481C1C}">
                <a14:useLocalDpi xmlns:a14="http://schemas.microsoft.com/office/drawing/2010/main" val="0"/>
              </a:ext>
            </a:extLst>
          </a:blip>
          <a:srcRect l="53568" t="1741" b="67888"/>
          <a:stretch/>
        </p:blipFill>
        <p:spPr>
          <a:xfrm>
            <a:off x="705676" y="4162449"/>
            <a:ext cx="3815242" cy="2523428"/>
          </a:xfrm>
          <a:prstGeom prst="rect">
            <a:avLst/>
          </a:prstGeom>
        </p:spPr>
      </p:pic>
      <p:pic>
        <p:nvPicPr>
          <p:cNvPr id="11" name="Picture 10">
            <a:extLst>
              <a:ext uri="{FF2B5EF4-FFF2-40B4-BE49-F238E27FC236}">
                <a16:creationId xmlns:a16="http://schemas.microsoft.com/office/drawing/2014/main" xmlns="" id="{FB545323-DD99-4816-8E71-A9C347615CC8}"/>
              </a:ext>
            </a:extLst>
          </p:cNvPr>
          <p:cNvPicPr>
            <a:picLocks noChangeAspect="1"/>
          </p:cNvPicPr>
          <p:nvPr/>
        </p:nvPicPr>
        <p:blipFill rotWithShape="1">
          <a:blip r:embed="rId2">
            <a:extLst>
              <a:ext uri="{28A0092B-C50C-407E-A947-70E740481C1C}">
                <a14:useLocalDpi xmlns:a14="http://schemas.microsoft.com/office/drawing/2010/main" val="0"/>
              </a:ext>
            </a:extLst>
          </a:blip>
          <a:srcRect t="31464" b="34815"/>
          <a:stretch/>
        </p:blipFill>
        <p:spPr>
          <a:xfrm>
            <a:off x="4581938" y="1929808"/>
            <a:ext cx="7394713" cy="2344020"/>
          </a:xfrm>
          <a:prstGeom prst="rect">
            <a:avLst/>
          </a:prstGeom>
        </p:spPr>
      </p:pic>
      <p:pic>
        <p:nvPicPr>
          <p:cNvPr id="14" name="Picture 13">
            <a:extLst>
              <a:ext uri="{FF2B5EF4-FFF2-40B4-BE49-F238E27FC236}">
                <a16:creationId xmlns:a16="http://schemas.microsoft.com/office/drawing/2014/main" xmlns="" id="{96537DCB-10A7-4CB3-A6EF-4FD137562888}"/>
              </a:ext>
            </a:extLst>
          </p:cNvPr>
          <p:cNvPicPr>
            <a:picLocks noChangeAspect="1"/>
          </p:cNvPicPr>
          <p:nvPr/>
        </p:nvPicPr>
        <p:blipFill rotWithShape="1">
          <a:blip r:embed="rId2">
            <a:extLst>
              <a:ext uri="{28A0092B-C50C-407E-A947-70E740481C1C}">
                <a14:useLocalDpi xmlns:a14="http://schemas.microsoft.com/office/drawing/2010/main" val="0"/>
              </a:ext>
            </a:extLst>
          </a:blip>
          <a:srcRect l="2551" t="66276" r="43450" b="1665"/>
          <a:stretch/>
        </p:blipFill>
        <p:spPr>
          <a:xfrm>
            <a:off x="4863140" y="4475829"/>
            <a:ext cx="3217517" cy="2302657"/>
          </a:xfrm>
          <a:prstGeom prst="rect">
            <a:avLst/>
          </a:prstGeom>
        </p:spPr>
      </p:pic>
      <p:pic>
        <p:nvPicPr>
          <p:cNvPr id="16" name="Picture 15">
            <a:extLst>
              <a:ext uri="{FF2B5EF4-FFF2-40B4-BE49-F238E27FC236}">
                <a16:creationId xmlns:a16="http://schemas.microsoft.com/office/drawing/2014/main" xmlns="" id="{30CC4095-EF65-4A90-AB4E-07B0E47609D4}"/>
              </a:ext>
            </a:extLst>
          </p:cNvPr>
          <p:cNvPicPr>
            <a:picLocks noChangeAspect="1"/>
          </p:cNvPicPr>
          <p:nvPr/>
        </p:nvPicPr>
        <p:blipFill rotWithShape="1">
          <a:blip r:embed="rId2">
            <a:extLst>
              <a:ext uri="{28A0092B-C50C-407E-A947-70E740481C1C}">
                <a14:useLocalDpi xmlns:a14="http://schemas.microsoft.com/office/drawing/2010/main" val="0"/>
              </a:ext>
            </a:extLst>
          </a:blip>
          <a:srcRect l="56355" t="65396" r="3753" b="2300"/>
          <a:stretch/>
        </p:blipFill>
        <p:spPr>
          <a:xfrm>
            <a:off x="8328991" y="4525550"/>
            <a:ext cx="3482905" cy="2252935"/>
          </a:xfrm>
          <a:prstGeom prst="rect">
            <a:avLst/>
          </a:prstGeom>
        </p:spPr>
      </p:pic>
      <p:sp>
        <p:nvSpPr>
          <p:cNvPr id="17" name="Flowchart: Terminator 16">
            <a:extLst>
              <a:ext uri="{FF2B5EF4-FFF2-40B4-BE49-F238E27FC236}">
                <a16:creationId xmlns:a16="http://schemas.microsoft.com/office/drawing/2014/main" xmlns="" id="{6EDA138E-090C-438B-B265-2F3A876D4BBE}"/>
              </a:ext>
            </a:extLst>
          </p:cNvPr>
          <p:cNvSpPr/>
          <p:nvPr/>
        </p:nvSpPr>
        <p:spPr>
          <a:xfrm>
            <a:off x="9551504" y="964096"/>
            <a:ext cx="3002859" cy="1003852"/>
          </a:xfrm>
          <a:prstGeom prst="flowChartTerminator">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rgbClr val="CC3300"/>
              </a:solidFill>
              <a:latin typeface="HP001 4 hàng" panose="020B0603050302020204" pitchFamily="34" charset="0"/>
            </a:endParaRPr>
          </a:p>
          <a:p>
            <a:pPr algn="ctr"/>
            <a:r>
              <a:rPr lang="vi-VN" sz="3200" b="1" dirty="0">
                <a:solidFill>
                  <a:srgbClr val="CC3300"/>
                </a:solidFill>
                <a:latin typeface="HP001 4 hàng" panose="020B0603050302020204" pitchFamily="34" charset="0"/>
              </a:rPr>
              <a:t>1 bạn hỏi, 1 bạn trả lời</a:t>
            </a:r>
          </a:p>
        </p:txBody>
      </p:sp>
      <p:sp>
        <p:nvSpPr>
          <p:cNvPr id="18" name="TextBox 17">
            <a:extLst>
              <a:ext uri="{FF2B5EF4-FFF2-40B4-BE49-F238E27FC236}">
                <a16:creationId xmlns:a16="http://schemas.microsoft.com/office/drawing/2014/main" xmlns="" id="{030D3F32-3B4F-43B4-8A49-1F567D1C7332}"/>
              </a:ext>
            </a:extLst>
          </p:cNvPr>
          <p:cNvSpPr txBox="1"/>
          <p:nvPr/>
        </p:nvSpPr>
        <p:spPr>
          <a:xfrm>
            <a:off x="-119269" y="3897560"/>
            <a:ext cx="5506278" cy="461665"/>
          </a:xfrm>
          <a:prstGeom prst="rect">
            <a:avLst/>
          </a:prstGeom>
          <a:noFill/>
        </p:spPr>
        <p:txBody>
          <a:bodyPr wrap="square" rtlCol="0">
            <a:spAutoFit/>
          </a:bodyPr>
          <a:lstStyle/>
          <a:p>
            <a:pPr algn="ctr"/>
            <a:r>
              <a:rPr lang="vi-VN" sz="2400" b="1" dirty="0">
                <a:solidFill>
                  <a:srgbClr val="002060"/>
                </a:solidFill>
                <a:latin typeface="HP001 4 hàng" panose="020B0603050302020204" pitchFamily="34" charset="0"/>
              </a:rPr>
              <a:t>Các bạn đang sử dụng tay để làm gì?</a:t>
            </a:r>
            <a:endParaRPr lang="en-US" sz="2400" b="1" dirty="0">
              <a:solidFill>
                <a:srgbClr val="002060"/>
              </a:solidFill>
              <a:latin typeface="HP001 4 hàng" pitchFamily="34" charset="0"/>
            </a:endParaRPr>
          </a:p>
        </p:txBody>
      </p:sp>
      <p:sp>
        <p:nvSpPr>
          <p:cNvPr id="19" name="TextBox 18">
            <a:extLst>
              <a:ext uri="{FF2B5EF4-FFF2-40B4-BE49-F238E27FC236}">
                <a16:creationId xmlns:a16="http://schemas.microsoft.com/office/drawing/2014/main" xmlns="" id="{F9F88EBF-B1CA-4DF7-955D-9F5704797736}"/>
              </a:ext>
            </a:extLst>
          </p:cNvPr>
          <p:cNvSpPr txBox="1"/>
          <p:nvPr/>
        </p:nvSpPr>
        <p:spPr>
          <a:xfrm>
            <a:off x="4915758" y="4142589"/>
            <a:ext cx="7121913" cy="461665"/>
          </a:xfrm>
          <a:prstGeom prst="rect">
            <a:avLst/>
          </a:prstGeom>
          <a:noFill/>
        </p:spPr>
        <p:txBody>
          <a:bodyPr wrap="square" rtlCol="0">
            <a:spAutoFit/>
          </a:bodyPr>
          <a:lstStyle/>
          <a:p>
            <a:pPr algn="ctr"/>
            <a:r>
              <a:rPr lang="vi-VN" sz="2400" b="1" dirty="0">
                <a:solidFill>
                  <a:srgbClr val="0000FF"/>
                </a:solidFill>
                <a:latin typeface="HP001 4 hàng" panose="020B0603050302020204" pitchFamily="34" charset="0"/>
              </a:rPr>
              <a:t>Cổ trên cơ thể chúng ta hoạt động như thế nào?</a:t>
            </a:r>
            <a:endParaRPr lang="en-US" sz="2400" b="1" dirty="0">
              <a:solidFill>
                <a:srgbClr val="0000FF"/>
              </a:solidFill>
              <a:latin typeface="HP001 4 hàng" pitchFamily="34" charset="0"/>
            </a:endParaRPr>
          </a:p>
        </p:txBody>
      </p:sp>
      <p:sp>
        <p:nvSpPr>
          <p:cNvPr id="20" name="TextBox 19">
            <a:extLst>
              <a:ext uri="{FF2B5EF4-FFF2-40B4-BE49-F238E27FC236}">
                <a16:creationId xmlns:a16="http://schemas.microsoft.com/office/drawing/2014/main" xmlns="" id="{B582BE8A-7892-4E45-BC7C-3523D8F4AC50}"/>
              </a:ext>
            </a:extLst>
          </p:cNvPr>
          <p:cNvSpPr txBox="1"/>
          <p:nvPr/>
        </p:nvSpPr>
        <p:spPr>
          <a:xfrm>
            <a:off x="4581938" y="6408033"/>
            <a:ext cx="7972425" cy="461665"/>
          </a:xfrm>
          <a:prstGeom prst="rect">
            <a:avLst/>
          </a:prstGeom>
          <a:noFill/>
        </p:spPr>
        <p:txBody>
          <a:bodyPr wrap="square" rtlCol="0">
            <a:spAutoFit/>
          </a:bodyPr>
          <a:lstStyle/>
          <a:p>
            <a:pPr algn="ctr"/>
            <a:r>
              <a:rPr lang="vi-VN" sz="2400" b="1" dirty="0">
                <a:solidFill>
                  <a:srgbClr val="FF3300"/>
                </a:solidFill>
                <a:latin typeface="HP001 4 hàng" panose="020B0603050302020204" pitchFamily="34" charset="0"/>
              </a:rPr>
              <a:t>Hãy nói về hoạt động của tay và chân các bạn trong hình</a:t>
            </a:r>
            <a:endParaRPr lang="en-US" sz="2400" b="1" dirty="0">
              <a:solidFill>
                <a:srgbClr val="FF3300"/>
              </a:solidFill>
              <a:latin typeface="HP001 4 hàng" pitchFamily="34" charset="0"/>
            </a:endParaRPr>
          </a:p>
        </p:txBody>
      </p:sp>
    </p:spTree>
    <p:extLst>
      <p:ext uri="{BB962C8B-B14F-4D97-AF65-F5344CB8AC3E}">
        <p14:creationId xmlns:p14="http://schemas.microsoft.com/office/powerpoint/2010/main" val="343532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9" presetClass="entr" presetSubtype="0" accel="10000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9" presetClass="entr" presetSubtype="0" accel="10000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ppt_h</p:attrName>
                                        </p:attrNameLst>
                                      </p:cBhvr>
                                      <p:tavLst>
                                        <p:tav tm="0">
                                          <p:val>
                                            <p:strVal val="#ppt_h/20"/>
                                          </p:val>
                                        </p:tav>
                                        <p:tav tm="50000">
                                          <p:val>
                                            <p:strVal val="#ppt_h/20"/>
                                          </p:val>
                                        </p:tav>
                                        <p:tav tm="100000">
                                          <p:val>
                                            <p:strVal val="#ppt_h"/>
                                          </p:val>
                                        </p:tav>
                                      </p:tavLst>
                                    </p:anim>
                                    <p:anim calcmode="lin" valueType="num">
                                      <p:cBhvr>
                                        <p:cTn id="58" dur="500" fill="hold"/>
                                        <p:tgtEl>
                                          <p:spTgt spid="20"/>
                                        </p:tgtEl>
                                        <p:attrNameLst>
                                          <p:attrName>ppt_w</p:attrName>
                                        </p:attrNameLst>
                                      </p:cBhvr>
                                      <p:tavLst>
                                        <p:tav tm="0">
                                          <p:val>
                                            <p:strVal val="#ppt_w+.3"/>
                                          </p:val>
                                        </p:tav>
                                        <p:tav tm="50000">
                                          <p:val>
                                            <p:strVal val="#ppt_w+.3"/>
                                          </p:val>
                                        </p:tav>
                                        <p:tav tm="100000">
                                          <p:val>
                                            <p:strVal val="#ppt_w"/>
                                          </p:val>
                                        </p:tav>
                                      </p:tavLst>
                                    </p:anim>
                                    <p:anim calcmode="lin" valueType="num">
                                      <p:cBhvr>
                                        <p:cTn id="59" dur="500" fill="hold"/>
                                        <p:tgtEl>
                                          <p:spTgt spid="20"/>
                                        </p:tgtEl>
                                        <p:attrNameLst>
                                          <p:attrName>ppt_x</p:attrName>
                                        </p:attrNameLst>
                                      </p:cBhvr>
                                      <p:tavLst>
                                        <p:tav tm="0">
                                          <p:val>
                                            <p:strVal val="#ppt_x-.3"/>
                                          </p:val>
                                        </p:tav>
                                        <p:tav tm="50000">
                                          <p:val>
                                            <p:strVal val="#ppt_x"/>
                                          </p:val>
                                        </p:tav>
                                        <p:tav tm="100000">
                                          <p:val>
                                            <p:strVal val="#ppt_x"/>
                                          </p:val>
                                        </p:tav>
                                      </p:tavLst>
                                    </p:anim>
                                    <p:anim calcmode="lin" valueType="num">
                                      <p:cBhvr>
                                        <p:cTn id="6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97157" y="808354"/>
            <a:ext cx="4185311" cy="523220"/>
          </a:xfrm>
          <a:prstGeom prst="rect">
            <a:avLst/>
          </a:prstGeom>
          <a:noFill/>
        </p:spPr>
        <p:txBody>
          <a:bodyPr wrap="square" rtlCol="0">
            <a:spAutoFit/>
          </a:bodyPr>
          <a:lstStyle/>
          <a:p>
            <a:pPr algn="ctr"/>
            <a:r>
              <a:rPr lang="en-US" sz="2800" b="1" u="sng" dirty="0" err="1">
                <a:latin typeface="HP001 4 hàng" pitchFamily="34" charset="0"/>
              </a:rPr>
              <a:t>Tự</a:t>
            </a:r>
            <a:r>
              <a:rPr lang="en-US" sz="2800" b="1" u="sng" dirty="0">
                <a:latin typeface="HP001 4 hàng" pitchFamily="34" charset="0"/>
              </a:rPr>
              <a:t> </a:t>
            </a:r>
            <a:r>
              <a:rPr lang="en-US" sz="2800" b="1" u="sng" dirty="0" err="1">
                <a:latin typeface="HP001 4 hàng" pitchFamily="34" charset="0"/>
              </a:rPr>
              <a:t>nhiên</a:t>
            </a:r>
            <a:r>
              <a:rPr lang="en-US" sz="2800" b="1" u="sng" dirty="0">
                <a:latin typeface="HP001 4 hàng" pitchFamily="34" charset="0"/>
              </a:rPr>
              <a:t> </a:t>
            </a:r>
            <a:r>
              <a:rPr lang="en-US" sz="2800" b="1" u="sng" dirty="0" err="1">
                <a:latin typeface="HP001 4 hàng" pitchFamily="34" charset="0"/>
              </a:rPr>
              <a:t>và</a:t>
            </a:r>
            <a:r>
              <a:rPr lang="en-US" sz="2800" b="1" u="sng" dirty="0">
                <a:latin typeface="HP001 4 hàng" pitchFamily="34" charset="0"/>
              </a:rPr>
              <a:t> </a:t>
            </a:r>
            <a:r>
              <a:rPr lang="en-US" sz="2800" b="1" u="sng" dirty="0" err="1">
                <a:latin typeface="HP001 4 hàng" pitchFamily="34" charset="0"/>
              </a:rPr>
              <a:t>xã</a:t>
            </a:r>
            <a:r>
              <a:rPr lang="en-US" sz="2800" b="1" u="sng" dirty="0">
                <a:latin typeface="HP001 4 hàng" pitchFamily="34" charset="0"/>
              </a:rPr>
              <a:t> </a:t>
            </a:r>
            <a:r>
              <a:rPr lang="en-US" sz="2800" b="1" u="sng" dirty="0" err="1">
                <a:latin typeface="HP001 4 hàng" pitchFamily="34" charset="0"/>
              </a:rPr>
              <a:t>hội</a:t>
            </a:r>
            <a:r>
              <a:rPr lang="en-US" sz="2800" b="1" u="sng" dirty="0">
                <a:latin typeface="HP001 4 hàng" pitchFamily="34" charset="0"/>
              </a:rPr>
              <a:t>:</a:t>
            </a:r>
          </a:p>
        </p:txBody>
      </p:sp>
      <p:sp>
        <p:nvSpPr>
          <p:cNvPr id="13" name="TextBox 12"/>
          <p:cNvSpPr txBox="1"/>
          <p:nvPr/>
        </p:nvSpPr>
        <p:spPr>
          <a:xfrm>
            <a:off x="5381404" y="743813"/>
            <a:ext cx="4766454" cy="646331"/>
          </a:xfrm>
          <a:prstGeom prst="rect">
            <a:avLst/>
          </a:prstGeom>
          <a:noFill/>
        </p:spPr>
        <p:txBody>
          <a:bodyPr wrap="square" rtlCol="0">
            <a:spAutoFit/>
          </a:bodyPr>
          <a:lstStyle/>
          <a:p>
            <a:pPr algn="ctr"/>
            <a:r>
              <a:rPr lang="en-US" sz="3600" b="1" u="sng" dirty="0" err="1">
                <a:solidFill>
                  <a:srgbClr val="FF0066"/>
                </a:solidFill>
                <a:latin typeface="HP001 4 hàng" pitchFamily="34" charset="0"/>
              </a:rPr>
              <a:t>Bài</a:t>
            </a:r>
            <a:r>
              <a:rPr lang="en-US" sz="3600" b="1" u="sng" dirty="0">
                <a:solidFill>
                  <a:srgbClr val="FF0066"/>
                </a:solidFill>
                <a:latin typeface="HP001 4 hàng" pitchFamily="34" charset="0"/>
              </a:rPr>
              <a:t> 14:</a:t>
            </a:r>
            <a:r>
              <a:rPr lang="en-US" sz="3600" b="1" dirty="0">
                <a:latin typeface="HP001 4 hàng" pitchFamily="34" charset="0"/>
              </a:rPr>
              <a:t> </a:t>
            </a:r>
            <a:r>
              <a:rPr lang="en-US" sz="3600" b="1" dirty="0" err="1">
                <a:solidFill>
                  <a:srgbClr val="00B0F0"/>
                </a:solidFill>
                <a:latin typeface="HP001 4 hàng" pitchFamily="34" charset="0"/>
              </a:rPr>
              <a:t>Cơ</a:t>
            </a:r>
            <a:r>
              <a:rPr lang="en-US" sz="3600" b="1" dirty="0">
                <a:solidFill>
                  <a:srgbClr val="00B0F0"/>
                </a:solidFill>
                <a:latin typeface="HP001 4 hàng" pitchFamily="34" charset="0"/>
              </a:rPr>
              <a:t> </a:t>
            </a:r>
            <a:r>
              <a:rPr lang="en-US" sz="3600" b="1" dirty="0" err="1">
                <a:solidFill>
                  <a:srgbClr val="00B0F0"/>
                </a:solidFill>
                <a:latin typeface="HP001 4 hàng" pitchFamily="34" charset="0"/>
              </a:rPr>
              <a:t>thể</a:t>
            </a:r>
            <a:r>
              <a:rPr lang="en-US" sz="3600" b="1" dirty="0">
                <a:solidFill>
                  <a:srgbClr val="00B0F0"/>
                </a:solidFill>
                <a:latin typeface="HP001 4 hàng" pitchFamily="34" charset="0"/>
              </a:rPr>
              <a:t> </a:t>
            </a:r>
            <a:r>
              <a:rPr lang="en-US" sz="3600" b="1" dirty="0" err="1">
                <a:solidFill>
                  <a:srgbClr val="00B0F0"/>
                </a:solidFill>
                <a:latin typeface="HP001 4 hàng" pitchFamily="34" charset="0"/>
              </a:rPr>
              <a:t>em</a:t>
            </a:r>
            <a:endParaRPr lang="en-US" sz="3600" b="1" dirty="0">
              <a:solidFill>
                <a:srgbClr val="00B0F0"/>
              </a:solidFill>
              <a:latin typeface="HP001 4 hàng" pitchFamily="34" charset="0"/>
            </a:endParaRPr>
          </a:p>
        </p:txBody>
      </p:sp>
      <p:sp>
        <p:nvSpPr>
          <p:cNvPr id="6" name="TextBox 5">
            <a:extLst>
              <a:ext uri="{FF2B5EF4-FFF2-40B4-BE49-F238E27FC236}">
                <a16:creationId xmlns:a16="http://schemas.microsoft.com/office/drawing/2014/main" xmlns="" id="{9703AAA5-E709-43A1-9299-2BB5768801BB}"/>
              </a:ext>
            </a:extLst>
          </p:cNvPr>
          <p:cNvSpPr txBox="1"/>
          <p:nvPr/>
        </p:nvSpPr>
        <p:spPr>
          <a:xfrm>
            <a:off x="-755375" y="1355131"/>
            <a:ext cx="10883347" cy="584775"/>
          </a:xfrm>
          <a:prstGeom prst="rect">
            <a:avLst/>
          </a:prstGeom>
          <a:noFill/>
        </p:spPr>
        <p:txBody>
          <a:bodyPr wrap="square" rtlCol="0">
            <a:spAutoFit/>
          </a:bodyPr>
          <a:lstStyle/>
          <a:p>
            <a:pPr algn="ctr"/>
            <a:r>
              <a:rPr lang="vi-VN" sz="3200" b="1" u="sng" dirty="0">
                <a:solidFill>
                  <a:srgbClr val="FF0000"/>
                </a:solidFill>
                <a:latin typeface="HP001 4 hàng" panose="020B0603050302020204" pitchFamily="34" charset="0"/>
              </a:rPr>
              <a:t>Hoạt động 2</a:t>
            </a:r>
            <a:r>
              <a:rPr lang="vi-VN" sz="3200" b="1" dirty="0">
                <a:latin typeface="HP001 4 hàng" panose="020B0603050302020204" pitchFamily="34" charset="0"/>
              </a:rPr>
              <a:t>: Hoạt động của một số bộ phận cơ thể.</a:t>
            </a:r>
            <a:endParaRPr lang="en-US" sz="3200" b="1" dirty="0">
              <a:solidFill>
                <a:srgbClr val="00B0F0"/>
              </a:solidFill>
              <a:latin typeface="HP001 4 hàng" pitchFamily="34" charset="0"/>
            </a:endParaRPr>
          </a:p>
        </p:txBody>
      </p:sp>
      <p:sp>
        <p:nvSpPr>
          <p:cNvPr id="10" name="Flowchart: Card 9">
            <a:extLst>
              <a:ext uri="{FF2B5EF4-FFF2-40B4-BE49-F238E27FC236}">
                <a16:creationId xmlns:a16="http://schemas.microsoft.com/office/drawing/2014/main" xmlns="" id="{8D54470E-4F30-4D9F-9FCB-2F1A6029ADA5}"/>
              </a:ext>
            </a:extLst>
          </p:cNvPr>
          <p:cNvSpPr/>
          <p:nvPr/>
        </p:nvSpPr>
        <p:spPr>
          <a:xfrm>
            <a:off x="2325757" y="2673626"/>
            <a:ext cx="9929191" cy="3081131"/>
          </a:xfrm>
          <a:prstGeom prst="flowChartPunchedCa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CC3300"/>
                </a:solidFill>
                <a:latin typeface="HP001 4 hàng" panose="020B0603050302020204" pitchFamily="34" charset="0"/>
              </a:rPr>
              <a:t>Cơ thể của chúng ta bao gồm nhiều bộ phận, tất cả đều quan trọng. Nhờ đó, chúng ta có thể hoạt động: đi, đứng, chạy, nhảy, múa,...</a:t>
            </a:r>
          </a:p>
        </p:txBody>
      </p:sp>
      <p:pic>
        <p:nvPicPr>
          <p:cNvPr id="3" name="Picture 2">
            <a:extLst>
              <a:ext uri="{FF2B5EF4-FFF2-40B4-BE49-F238E27FC236}">
                <a16:creationId xmlns:a16="http://schemas.microsoft.com/office/drawing/2014/main" xmlns="" id="{914F269F-E825-435E-9032-372B923D0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9" y="3296964"/>
            <a:ext cx="2237243" cy="2457793"/>
          </a:xfrm>
          <a:prstGeom prst="rect">
            <a:avLst/>
          </a:prstGeom>
        </p:spPr>
      </p:pic>
    </p:spTree>
    <p:extLst>
      <p:ext uri="{BB962C8B-B14F-4D97-AF65-F5344CB8AC3E}">
        <p14:creationId xmlns:p14="http://schemas.microsoft.com/office/powerpoint/2010/main" val="102739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97157" y="808354"/>
            <a:ext cx="4185311" cy="523220"/>
          </a:xfrm>
          <a:prstGeom prst="rect">
            <a:avLst/>
          </a:prstGeom>
          <a:noFill/>
        </p:spPr>
        <p:txBody>
          <a:bodyPr wrap="square" rtlCol="0">
            <a:spAutoFit/>
          </a:bodyPr>
          <a:lstStyle/>
          <a:p>
            <a:pPr algn="ctr"/>
            <a:r>
              <a:rPr lang="en-US" sz="2800" b="1" u="sng" dirty="0" err="1">
                <a:latin typeface="HP001 4 hàng" pitchFamily="34" charset="0"/>
              </a:rPr>
              <a:t>Tự</a:t>
            </a:r>
            <a:r>
              <a:rPr lang="en-US" sz="2800" b="1" u="sng" dirty="0">
                <a:latin typeface="HP001 4 hàng" pitchFamily="34" charset="0"/>
              </a:rPr>
              <a:t> </a:t>
            </a:r>
            <a:r>
              <a:rPr lang="en-US" sz="2800" b="1" u="sng" dirty="0" err="1">
                <a:latin typeface="HP001 4 hàng" pitchFamily="34" charset="0"/>
              </a:rPr>
              <a:t>nhiên</a:t>
            </a:r>
            <a:r>
              <a:rPr lang="en-US" sz="2800" b="1" u="sng" dirty="0">
                <a:latin typeface="HP001 4 hàng" pitchFamily="34" charset="0"/>
              </a:rPr>
              <a:t> </a:t>
            </a:r>
            <a:r>
              <a:rPr lang="en-US" sz="2800" b="1" u="sng" dirty="0" err="1">
                <a:latin typeface="HP001 4 hàng" pitchFamily="34" charset="0"/>
              </a:rPr>
              <a:t>và</a:t>
            </a:r>
            <a:r>
              <a:rPr lang="en-US" sz="2800" b="1" u="sng" dirty="0">
                <a:latin typeface="HP001 4 hàng" pitchFamily="34" charset="0"/>
              </a:rPr>
              <a:t> </a:t>
            </a:r>
            <a:r>
              <a:rPr lang="en-US" sz="2800" b="1" u="sng" dirty="0" err="1">
                <a:latin typeface="HP001 4 hàng" pitchFamily="34" charset="0"/>
              </a:rPr>
              <a:t>xã</a:t>
            </a:r>
            <a:r>
              <a:rPr lang="en-US" sz="2800" b="1" u="sng" dirty="0">
                <a:latin typeface="HP001 4 hàng" pitchFamily="34" charset="0"/>
              </a:rPr>
              <a:t> </a:t>
            </a:r>
            <a:r>
              <a:rPr lang="en-US" sz="2800" b="1" u="sng" dirty="0" err="1">
                <a:latin typeface="HP001 4 hàng" pitchFamily="34" charset="0"/>
              </a:rPr>
              <a:t>hội</a:t>
            </a:r>
            <a:r>
              <a:rPr lang="en-US" sz="2800" b="1" u="sng" dirty="0">
                <a:latin typeface="HP001 4 hàng" pitchFamily="34" charset="0"/>
              </a:rPr>
              <a:t>:</a:t>
            </a:r>
          </a:p>
        </p:txBody>
      </p:sp>
      <p:sp>
        <p:nvSpPr>
          <p:cNvPr id="13" name="TextBox 12"/>
          <p:cNvSpPr txBox="1"/>
          <p:nvPr/>
        </p:nvSpPr>
        <p:spPr>
          <a:xfrm>
            <a:off x="5381404" y="743813"/>
            <a:ext cx="4766454" cy="646331"/>
          </a:xfrm>
          <a:prstGeom prst="rect">
            <a:avLst/>
          </a:prstGeom>
          <a:noFill/>
        </p:spPr>
        <p:txBody>
          <a:bodyPr wrap="square" rtlCol="0">
            <a:spAutoFit/>
          </a:bodyPr>
          <a:lstStyle/>
          <a:p>
            <a:pPr algn="ctr"/>
            <a:r>
              <a:rPr lang="en-US" sz="3600" b="1" u="sng" dirty="0" err="1">
                <a:solidFill>
                  <a:srgbClr val="FF0066"/>
                </a:solidFill>
                <a:latin typeface="HP001 4 hàng" pitchFamily="34" charset="0"/>
              </a:rPr>
              <a:t>Bài</a:t>
            </a:r>
            <a:r>
              <a:rPr lang="en-US" sz="3600" b="1" u="sng" dirty="0">
                <a:solidFill>
                  <a:srgbClr val="FF0066"/>
                </a:solidFill>
                <a:latin typeface="HP001 4 hàng" pitchFamily="34" charset="0"/>
              </a:rPr>
              <a:t> 14:</a:t>
            </a:r>
            <a:r>
              <a:rPr lang="en-US" sz="3600" b="1" dirty="0">
                <a:latin typeface="HP001 4 hàng" pitchFamily="34" charset="0"/>
              </a:rPr>
              <a:t> </a:t>
            </a:r>
            <a:r>
              <a:rPr lang="en-US" sz="3600" b="1" dirty="0" err="1">
                <a:solidFill>
                  <a:srgbClr val="00B0F0"/>
                </a:solidFill>
                <a:latin typeface="HP001 4 hàng" pitchFamily="34" charset="0"/>
              </a:rPr>
              <a:t>Cơ</a:t>
            </a:r>
            <a:r>
              <a:rPr lang="en-US" sz="3600" b="1" dirty="0">
                <a:solidFill>
                  <a:srgbClr val="00B0F0"/>
                </a:solidFill>
                <a:latin typeface="HP001 4 hàng" pitchFamily="34" charset="0"/>
              </a:rPr>
              <a:t> </a:t>
            </a:r>
            <a:r>
              <a:rPr lang="en-US" sz="3600" b="1" dirty="0" err="1">
                <a:solidFill>
                  <a:srgbClr val="00B0F0"/>
                </a:solidFill>
                <a:latin typeface="HP001 4 hàng" pitchFamily="34" charset="0"/>
              </a:rPr>
              <a:t>thể</a:t>
            </a:r>
            <a:r>
              <a:rPr lang="en-US" sz="3600" b="1" dirty="0">
                <a:solidFill>
                  <a:srgbClr val="00B0F0"/>
                </a:solidFill>
                <a:latin typeface="HP001 4 hàng" pitchFamily="34" charset="0"/>
              </a:rPr>
              <a:t> </a:t>
            </a:r>
            <a:r>
              <a:rPr lang="en-US" sz="3600" b="1" dirty="0" err="1">
                <a:solidFill>
                  <a:srgbClr val="00B0F0"/>
                </a:solidFill>
                <a:latin typeface="HP001 4 hàng" pitchFamily="34" charset="0"/>
              </a:rPr>
              <a:t>em</a:t>
            </a:r>
            <a:endParaRPr lang="en-US" sz="3600" b="1" dirty="0">
              <a:solidFill>
                <a:srgbClr val="00B0F0"/>
              </a:solidFill>
              <a:latin typeface="HP001 4 hàng" pitchFamily="34" charset="0"/>
            </a:endParaRPr>
          </a:p>
        </p:txBody>
      </p:sp>
      <p:sp>
        <p:nvSpPr>
          <p:cNvPr id="6" name="TextBox 5">
            <a:extLst>
              <a:ext uri="{FF2B5EF4-FFF2-40B4-BE49-F238E27FC236}">
                <a16:creationId xmlns:a16="http://schemas.microsoft.com/office/drawing/2014/main" xmlns="" id="{9703AAA5-E709-43A1-9299-2BB5768801BB}"/>
              </a:ext>
            </a:extLst>
          </p:cNvPr>
          <p:cNvSpPr txBox="1"/>
          <p:nvPr/>
        </p:nvSpPr>
        <p:spPr>
          <a:xfrm>
            <a:off x="49695" y="1355131"/>
            <a:ext cx="12344401" cy="1077218"/>
          </a:xfrm>
          <a:prstGeom prst="rect">
            <a:avLst/>
          </a:prstGeom>
          <a:noFill/>
        </p:spPr>
        <p:txBody>
          <a:bodyPr wrap="square" rtlCol="0">
            <a:spAutoFit/>
          </a:bodyPr>
          <a:lstStyle/>
          <a:p>
            <a:pPr algn="just"/>
            <a:r>
              <a:rPr lang="vi-VN" sz="3200" b="1" u="sng" dirty="0">
                <a:solidFill>
                  <a:srgbClr val="FF0000"/>
                </a:solidFill>
                <a:latin typeface="HP001 4 hàng" panose="020B0603050302020204" pitchFamily="34" charset="0"/>
              </a:rPr>
              <a:t>Hoạt động 3</a:t>
            </a:r>
            <a:r>
              <a:rPr lang="vi-VN" sz="3200" b="1" dirty="0">
                <a:latin typeface="HP001 4 hàng" panose="020B0603050302020204" pitchFamily="34" charset="0"/>
              </a:rPr>
              <a:t>: Những khó khăn gặp phải khi tay hoặc chân không cử động được.</a:t>
            </a:r>
            <a:endParaRPr lang="en-US" sz="3200" b="1" dirty="0">
              <a:solidFill>
                <a:srgbClr val="00B0F0"/>
              </a:solidFill>
              <a:latin typeface="HP001 4 hàng" pitchFamily="34" charset="0"/>
            </a:endParaRPr>
          </a:p>
        </p:txBody>
      </p:sp>
      <p:sp>
        <p:nvSpPr>
          <p:cNvPr id="11" name="Flowchart: Terminator 10">
            <a:extLst>
              <a:ext uri="{FF2B5EF4-FFF2-40B4-BE49-F238E27FC236}">
                <a16:creationId xmlns:a16="http://schemas.microsoft.com/office/drawing/2014/main" xmlns="" id="{F2A39307-6A01-44A9-B475-F845C24C95E6}"/>
              </a:ext>
            </a:extLst>
          </p:cNvPr>
          <p:cNvSpPr/>
          <p:nvPr/>
        </p:nvSpPr>
        <p:spPr>
          <a:xfrm>
            <a:off x="10187608" y="49695"/>
            <a:ext cx="2326999" cy="1236439"/>
          </a:xfrm>
          <a:prstGeom prst="flowChartTerminator">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rgbClr val="CC3300"/>
              </a:solidFill>
              <a:latin typeface="HP001 4 hàng" panose="020B0603050302020204" pitchFamily="34" charset="0"/>
            </a:endParaRPr>
          </a:p>
          <a:p>
            <a:pPr algn="ctr"/>
            <a:r>
              <a:rPr lang="vi-VN" sz="3200" b="1" dirty="0">
                <a:solidFill>
                  <a:srgbClr val="CC3300"/>
                </a:solidFill>
                <a:latin typeface="HP001 4 hàng" panose="020B0603050302020204" pitchFamily="34" charset="0"/>
              </a:rPr>
              <a:t>Thảo luận nhóm 4</a:t>
            </a:r>
          </a:p>
        </p:txBody>
      </p:sp>
      <p:sp>
        <p:nvSpPr>
          <p:cNvPr id="12" name="TextBox 11">
            <a:extLst>
              <a:ext uri="{FF2B5EF4-FFF2-40B4-BE49-F238E27FC236}">
                <a16:creationId xmlns:a16="http://schemas.microsoft.com/office/drawing/2014/main" xmlns="" id="{A2F1ABDD-7CDB-4797-B57C-87443CCFA86A}"/>
              </a:ext>
            </a:extLst>
          </p:cNvPr>
          <p:cNvSpPr txBox="1"/>
          <p:nvPr/>
        </p:nvSpPr>
        <p:spPr>
          <a:xfrm>
            <a:off x="128586" y="2351782"/>
            <a:ext cx="12344401" cy="1077218"/>
          </a:xfrm>
          <a:prstGeom prst="rect">
            <a:avLst/>
          </a:prstGeom>
          <a:noFill/>
        </p:spPr>
        <p:txBody>
          <a:bodyPr wrap="square" rtlCol="0">
            <a:spAutoFit/>
          </a:bodyPr>
          <a:lstStyle/>
          <a:p>
            <a:pPr algn="just"/>
            <a:r>
              <a:rPr lang="vi-VN" sz="3200" b="1" dirty="0">
                <a:solidFill>
                  <a:srgbClr val="0000FF"/>
                </a:solidFill>
                <a:latin typeface="HP001 4 hàng" panose="020B0603050302020204" pitchFamily="34" charset="0"/>
              </a:rPr>
              <a:t>1) Kể ra những việc tay và chân có thể làm được trong cuộc sống hàng ngày.</a:t>
            </a:r>
            <a:endParaRPr lang="en-US" sz="3200" b="1" dirty="0">
              <a:solidFill>
                <a:srgbClr val="0000FF"/>
              </a:solidFill>
              <a:latin typeface="HP001 4 hàng" pitchFamily="34" charset="0"/>
            </a:endParaRPr>
          </a:p>
        </p:txBody>
      </p:sp>
      <p:sp>
        <p:nvSpPr>
          <p:cNvPr id="14" name="TextBox 13">
            <a:extLst>
              <a:ext uri="{FF2B5EF4-FFF2-40B4-BE49-F238E27FC236}">
                <a16:creationId xmlns:a16="http://schemas.microsoft.com/office/drawing/2014/main" xmlns="" id="{E5E0A078-56D1-4FCA-9177-753B1B84CB86}"/>
              </a:ext>
            </a:extLst>
          </p:cNvPr>
          <p:cNvSpPr txBox="1"/>
          <p:nvPr/>
        </p:nvSpPr>
        <p:spPr>
          <a:xfrm>
            <a:off x="128586" y="3518451"/>
            <a:ext cx="12344401" cy="1077218"/>
          </a:xfrm>
          <a:prstGeom prst="rect">
            <a:avLst/>
          </a:prstGeom>
          <a:noFill/>
        </p:spPr>
        <p:txBody>
          <a:bodyPr wrap="square" rtlCol="0">
            <a:spAutoFit/>
          </a:bodyPr>
          <a:lstStyle/>
          <a:p>
            <a:pPr algn="just"/>
            <a:r>
              <a:rPr lang="vi-VN" sz="3200" b="1" dirty="0">
                <a:solidFill>
                  <a:srgbClr val="0000FF"/>
                </a:solidFill>
                <a:latin typeface="HP001 4 hàng" panose="020B0603050302020204" pitchFamily="34" charset="0"/>
              </a:rPr>
              <a:t>2) Người có tay hoặc chân không cử động được sẽ gặp những khó khăn gì?</a:t>
            </a:r>
            <a:endParaRPr lang="en-US" sz="3200" b="1" dirty="0">
              <a:solidFill>
                <a:srgbClr val="0000FF"/>
              </a:solidFill>
              <a:latin typeface="HP001 4 hàng" pitchFamily="34" charset="0"/>
            </a:endParaRPr>
          </a:p>
        </p:txBody>
      </p:sp>
      <p:sp>
        <p:nvSpPr>
          <p:cNvPr id="15" name="TextBox 14">
            <a:extLst>
              <a:ext uri="{FF2B5EF4-FFF2-40B4-BE49-F238E27FC236}">
                <a16:creationId xmlns:a16="http://schemas.microsoft.com/office/drawing/2014/main" xmlns="" id="{89B9E6FF-B2DF-4FD3-9E3B-74990308A9B5}"/>
              </a:ext>
            </a:extLst>
          </p:cNvPr>
          <p:cNvSpPr txBox="1"/>
          <p:nvPr/>
        </p:nvSpPr>
        <p:spPr>
          <a:xfrm>
            <a:off x="170206" y="4724159"/>
            <a:ext cx="12344401" cy="1077218"/>
          </a:xfrm>
          <a:prstGeom prst="rect">
            <a:avLst/>
          </a:prstGeom>
          <a:noFill/>
        </p:spPr>
        <p:txBody>
          <a:bodyPr wrap="square" rtlCol="0">
            <a:spAutoFit/>
          </a:bodyPr>
          <a:lstStyle/>
          <a:p>
            <a:pPr algn="just"/>
            <a:r>
              <a:rPr lang="vi-VN" sz="3200" b="1" dirty="0">
                <a:solidFill>
                  <a:srgbClr val="0000FF"/>
                </a:solidFill>
                <a:latin typeface="HP001 4 hàng" panose="020B0603050302020204" pitchFamily="34" charset="0"/>
              </a:rPr>
              <a:t>3) Khi gặp người có tay hoặc chân không cử động được cần sự hỗ trợ em sẽ làm gì?</a:t>
            </a:r>
            <a:endParaRPr lang="en-US" sz="3200" b="1" dirty="0">
              <a:solidFill>
                <a:srgbClr val="0000FF"/>
              </a:solidFill>
              <a:latin typeface="HP001 4 hàng" pitchFamily="34" charset="0"/>
            </a:endParaRPr>
          </a:p>
        </p:txBody>
      </p:sp>
    </p:spTree>
    <p:extLst>
      <p:ext uri="{BB962C8B-B14F-4D97-AF65-F5344CB8AC3E}">
        <p14:creationId xmlns:p14="http://schemas.microsoft.com/office/powerpoint/2010/main" val="45110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11"/>
                                        </p:tgtEl>
                                        <p:attrNameLst>
                                          <p:attrName>ppt_w</p:attrName>
                                        </p:attrNameLst>
                                      </p:cBhvr>
                                      <p:tavLst>
                                        <p:tav tm="0">
                                          <p:val>
                                            <p:strVal val="ppt_w"/>
                                          </p:val>
                                        </p:tav>
                                        <p:tav tm="100000">
                                          <p:val>
                                            <p:fltVal val="0"/>
                                          </p:val>
                                        </p:tav>
                                      </p:tavLst>
                                    </p:anim>
                                    <p:anim calcmode="lin" valueType="num">
                                      <p:cBhvr>
                                        <p:cTn id="14" dur="500"/>
                                        <p:tgtEl>
                                          <p:spTgt spid="11"/>
                                        </p:tgtEl>
                                        <p:attrNameLst>
                                          <p:attrName>ppt_h</p:attrName>
                                        </p:attrNameLst>
                                      </p:cBhvr>
                                      <p:tavLst>
                                        <p:tav tm="0">
                                          <p:val>
                                            <p:strVal val="ppt_h"/>
                                          </p:val>
                                        </p:tav>
                                        <p:tav tm="100000">
                                          <p:val>
                                            <p:fltVal val="0"/>
                                          </p:val>
                                        </p:tav>
                                      </p:tavLst>
                                    </p:anim>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2FC0C05-18F8-43A1-A97A-342964AD5C1F}"/>
              </a:ext>
            </a:extLst>
          </p:cNvPr>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0EA18713-8694-4A59-8D77-0900983D12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43" y="129209"/>
            <a:ext cx="12304643" cy="6649278"/>
          </a:xfrm>
          <a:prstGeom prst="rect">
            <a:avLst/>
          </a:prstGeom>
        </p:spPr>
      </p:pic>
    </p:spTree>
    <p:extLst>
      <p:ext uri="{BB962C8B-B14F-4D97-AF65-F5344CB8AC3E}">
        <p14:creationId xmlns:p14="http://schemas.microsoft.com/office/powerpoint/2010/main" val="632117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97157" y="808354"/>
            <a:ext cx="4185311" cy="523220"/>
          </a:xfrm>
          <a:prstGeom prst="rect">
            <a:avLst/>
          </a:prstGeom>
          <a:noFill/>
        </p:spPr>
        <p:txBody>
          <a:bodyPr wrap="square" rtlCol="0">
            <a:spAutoFit/>
          </a:bodyPr>
          <a:lstStyle/>
          <a:p>
            <a:pPr algn="ctr"/>
            <a:r>
              <a:rPr lang="en-US" sz="2800" b="1" u="sng" dirty="0" err="1">
                <a:latin typeface="HP001 4 hàng" pitchFamily="34" charset="0"/>
              </a:rPr>
              <a:t>Tự</a:t>
            </a:r>
            <a:r>
              <a:rPr lang="en-US" sz="2800" b="1" u="sng" dirty="0">
                <a:latin typeface="HP001 4 hàng" pitchFamily="34" charset="0"/>
              </a:rPr>
              <a:t> </a:t>
            </a:r>
            <a:r>
              <a:rPr lang="en-US" sz="2800" b="1" u="sng" dirty="0" err="1">
                <a:latin typeface="HP001 4 hàng" pitchFamily="34" charset="0"/>
              </a:rPr>
              <a:t>nhiên</a:t>
            </a:r>
            <a:r>
              <a:rPr lang="en-US" sz="2800" b="1" u="sng" dirty="0">
                <a:latin typeface="HP001 4 hàng" pitchFamily="34" charset="0"/>
              </a:rPr>
              <a:t> </a:t>
            </a:r>
            <a:r>
              <a:rPr lang="en-US" sz="2800" b="1" u="sng" dirty="0" err="1">
                <a:latin typeface="HP001 4 hàng" pitchFamily="34" charset="0"/>
              </a:rPr>
              <a:t>và</a:t>
            </a:r>
            <a:r>
              <a:rPr lang="en-US" sz="2800" b="1" u="sng" dirty="0">
                <a:latin typeface="HP001 4 hàng" pitchFamily="34" charset="0"/>
              </a:rPr>
              <a:t> </a:t>
            </a:r>
            <a:r>
              <a:rPr lang="en-US" sz="2800" b="1" u="sng" dirty="0" err="1">
                <a:latin typeface="HP001 4 hàng" pitchFamily="34" charset="0"/>
              </a:rPr>
              <a:t>xã</a:t>
            </a:r>
            <a:r>
              <a:rPr lang="en-US" sz="2800" b="1" u="sng" dirty="0">
                <a:latin typeface="HP001 4 hàng" pitchFamily="34" charset="0"/>
              </a:rPr>
              <a:t> </a:t>
            </a:r>
            <a:r>
              <a:rPr lang="en-US" sz="2800" b="1" u="sng" dirty="0" err="1">
                <a:latin typeface="HP001 4 hàng" pitchFamily="34" charset="0"/>
              </a:rPr>
              <a:t>hội</a:t>
            </a:r>
            <a:r>
              <a:rPr lang="en-US" sz="2800" b="1" u="sng" dirty="0">
                <a:latin typeface="HP001 4 hàng" pitchFamily="34" charset="0"/>
              </a:rPr>
              <a:t>:</a:t>
            </a:r>
          </a:p>
        </p:txBody>
      </p:sp>
      <p:sp>
        <p:nvSpPr>
          <p:cNvPr id="13" name="TextBox 12"/>
          <p:cNvSpPr txBox="1"/>
          <p:nvPr/>
        </p:nvSpPr>
        <p:spPr>
          <a:xfrm>
            <a:off x="5381404" y="743813"/>
            <a:ext cx="4766454" cy="646331"/>
          </a:xfrm>
          <a:prstGeom prst="rect">
            <a:avLst/>
          </a:prstGeom>
          <a:noFill/>
        </p:spPr>
        <p:txBody>
          <a:bodyPr wrap="square" rtlCol="0">
            <a:spAutoFit/>
          </a:bodyPr>
          <a:lstStyle/>
          <a:p>
            <a:pPr algn="ctr"/>
            <a:r>
              <a:rPr lang="en-US" sz="3600" b="1" u="sng" dirty="0" err="1">
                <a:solidFill>
                  <a:srgbClr val="FF0066"/>
                </a:solidFill>
                <a:latin typeface="HP001 4 hàng" pitchFamily="34" charset="0"/>
              </a:rPr>
              <a:t>Bài</a:t>
            </a:r>
            <a:r>
              <a:rPr lang="en-US" sz="3600" b="1" u="sng" dirty="0">
                <a:solidFill>
                  <a:srgbClr val="FF0066"/>
                </a:solidFill>
                <a:latin typeface="HP001 4 hàng" pitchFamily="34" charset="0"/>
              </a:rPr>
              <a:t> 14:</a:t>
            </a:r>
            <a:r>
              <a:rPr lang="en-US" sz="3600" b="1" dirty="0">
                <a:latin typeface="HP001 4 hàng" pitchFamily="34" charset="0"/>
              </a:rPr>
              <a:t> </a:t>
            </a:r>
            <a:r>
              <a:rPr lang="en-US" sz="3600" b="1" dirty="0" err="1">
                <a:solidFill>
                  <a:srgbClr val="00B0F0"/>
                </a:solidFill>
                <a:latin typeface="HP001 4 hàng" pitchFamily="34" charset="0"/>
              </a:rPr>
              <a:t>Cơ</a:t>
            </a:r>
            <a:r>
              <a:rPr lang="en-US" sz="3600" b="1" dirty="0">
                <a:solidFill>
                  <a:srgbClr val="00B0F0"/>
                </a:solidFill>
                <a:latin typeface="HP001 4 hàng" pitchFamily="34" charset="0"/>
              </a:rPr>
              <a:t> </a:t>
            </a:r>
            <a:r>
              <a:rPr lang="en-US" sz="3600" b="1" dirty="0" err="1">
                <a:solidFill>
                  <a:srgbClr val="00B0F0"/>
                </a:solidFill>
                <a:latin typeface="HP001 4 hàng" pitchFamily="34" charset="0"/>
              </a:rPr>
              <a:t>thể</a:t>
            </a:r>
            <a:r>
              <a:rPr lang="en-US" sz="3600" b="1" dirty="0">
                <a:solidFill>
                  <a:srgbClr val="00B0F0"/>
                </a:solidFill>
                <a:latin typeface="HP001 4 hàng" pitchFamily="34" charset="0"/>
              </a:rPr>
              <a:t> </a:t>
            </a:r>
            <a:r>
              <a:rPr lang="en-US" sz="3600" b="1" dirty="0" err="1">
                <a:solidFill>
                  <a:srgbClr val="00B0F0"/>
                </a:solidFill>
                <a:latin typeface="HP001 4 hàng" pitchFamily="34" charset="0"/>
              </a:rPr>
              <a:t>em</a:t>
            </a:r>
            <a:endParaRPr lang="en-US" sz="3600" b="1" dirty="0">
              <a:solidFill>
                <a:srgbClr val="00B0F0"/>
              </a:solidFill>
              <a:latin typeface="HP001 4 hàng" pitchFamily="34" charset="0"/>
            </a:endParaRPr>
          </a:p>
        </p:txBody>
      </p:sp>
      <p:sp>
        <p:nvSpPr>
          <p:cNvPr id="6" name="TextBox 5">
            <a:extLst>
              <a:ext uri="{FF2B5EF4-FFF2-40B4-BE49-F238E27FC236}">
                <a16:creationId xmlns:a16="http://schemas.microsoft.com/office/drawing/2014/main" xmlns="" id="{9703AAA5-E709-43A1-9299-2BB5768801BB}"/>
              </a:ext>
            </a:extLst>
          </p:cNvPr>
          <p:cNvSpPr txBox="1"/>
          <p:nvPr/>
        </p:nvSpPr>
        <p:spPr>
          <a:xfrm>
            <a:off x="-755375" y="1355131"/>
            <a:ext cx="10883347" cy="584775"/>
          </a:xfrm>
          <a:prstGeom prst="rect">
            <a:avLst/>
          </a:prstGeom>
          <a:noFill/>
        </p:spPr>
        <p:txBody>
          <a:bodyPr wrap="square" rtlCol="0">
            <a:spAutoFit/>
          </a:bodyPr>
          <a:lstStyle/>
          <a:p>
            <a:pPr algn="ctr"/>
            <a:r>
              <a:rPr lang="vi-VN" sz="3200" b="1" u="sng" dirty="0">
                <a:solidFill>
                  <a:srgbClr val="FF0000"/>
                </a:solidFill>
                <a:latin typeface="HP001 4 hàng" panose="020B0603050302020204" pitchFamily="34" charset="0"/>
              </a:rPr>
              <a:t>Hoạt động 2</a:t>
            </a:r>
            <a:r>
              <a:rPr lang="vi-VN" sz="3200" b="1" dirty="0">
                <a:latin typeface="HP001 4 hàng" panose="020B0603050302020204" pitchFamily="34" charset="0"/>
              </a:rPr>
              <a:t>: Hoạt động của một số bộ phận cơ thể.</a:t>
            </a:r>
            <a:endParaRPr lang="en-US" sz="3200" b="1" dirty="0">
              <a:solidFill>
                <a:srgbClr val="00B0F0"/>
              </a:solidFill>
              <a:latin typeface="HP001 4 hàng" pitchFamily="34" charset="0"/>
            </a:endParaRPr>
          </a:p>
        </p:txBody>
      </p:sp>
      <p:sp>
        <p:nvSpPr>
          <p:cNvPr id="10" name="Flowchart: Card 9">
            <a:extLst>
              <a:ext uri="{FF2B5EF4-FFF2-40B4-BE49-F238E27FC236}">
                <a16:creationId xmlns:a16="http://schemas.microsoft.com/office/drawing/2014/main" xmlns="" id="{8D54470E-4F30-4D9F-9FCB-2F1A6029ADA5}"/>
              </a:ext>
            </a:extLst>
          </p:cNvPr>
          <p:cNvSpPr/>
          <p:nvPr/>
        </p:nvSpPr>
        <p:spPr>
          <a:xfrm>
            <a:off x="2325757" y="2077278"/>
            <a:ext cx="9929191" cy="2325757"/>
          </a:xfrm>
          <a:prstGeom prst="flowChartPunchedCa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CC3300"/>
                </a:solidFill>
                <a:latin typeface="HP001 4 hàng" panose="020B0603050302020204" pitchFamily="34" charset="0"/>
              </a:rPr>
              <a:t>Chúng mình hãy giúp đỡ những người có khó khăn về vận động các bạn nhé.</a:t>
            </a:r>
          </a:p>
        </p:txBody>
      </p:sp>
      <p:pic>
        <p:nvPicPr>
          <p:cNvPr id="11" name="Picture 10">
            <a:extLst>
              <a:ext uri="{FF2B5EF4-FFF2-40B4-BE49-F238E27FC236}">
                <a16:creationId xmlns:a16="http://schemas.microsoft.com/office/drawing/2014/main" xmlns="" id="{299F5D15-D675-4251-A953-37A244101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9" y="2538139"/>
            <a:ext cx="2237243" cy="1864896"/>
          </a:xfrm>
          <a:prstGeom prst="rect">
            <a:avLst/>
          </a:prstGeom>
        </p:spPr>
      </p:pic>
    </p:spTree>
    <p:extLst>
      <p:ext uri="{BB962C8B-B14F-4D97-AF65-F5344CB8AC3E}">
        <p14:creationId xmlns:p14="http://schemas.microsoft.com/office/powerpoint/2010/main" val="65863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ình nền đẹp làm giáo án">
            <a:extLst>
              <a:ext uri="{FF2B5EF4-FFF2-40B4-BE49-F238E27FC236}">
                <a16:creationId xmlns:a16="http://schemas.microsoft.com/office/drawing/2014/main" xmlns="" id="{9468305E-18E8-4032-AB47-4A10BD655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2CC593BF-BFFE-4BBB-95C0-00D9B1111BDD}"/>
              </a:ext>
            </a:extLst>
          </p:cNvPr>
          <p:cNvSpPr txBox="1"/>
          <p:nvPr/>
        </p:nvSpPr>
        <p:spPr>
          <a:xfrm rot="20705980">
            <a:off x="3696144" y="716408"/>
            <a:ext cx="5460613" cy="2012644"/>
          </a:xfrm>
          <a:prstGeom prst="rect">
            <a:avLst/>
          </a:prstGeom>
          <a:noFill/>
        </p:spPr>
        <p:txBody>
          <a:bodyPr wrap="square" rtlCol="0">
            <a:prstTxWarp prst="textArchUp">
              <a:avLst/>
            </a:prstTxWarp>
            <a:spAutoFit/>
          </a:bodyPr>
          <a:lstStyle/>
          <a:p>
            <a:r>
              <a:rPr lang="en-US" sz="5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Củng</a:t>
            </a: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 </a:t>
            </a:r>
            <a:r>
              <a:rPr lang="en-US" sz="5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cố</a:t>
            </a: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 - </a:t>
            </a:r>
            <a:r>
              <a:rPr lang="en-US" sz="5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Dặn</a:t>
            </a: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 </a:t>
            </a:r>
            <a:r>
              <a:rPr lang="en-US" sz="5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dò</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endParaRPr>
          </a:p>
        </p:txBody>
      </p:sp>
      <p:sp>
        <p:nvSpPr>
          <p:cNvPr id="4" name="TextBox 3">
            <a:extLst>
              <a:ext uri="{FF2B5EF4-FFF2-40B4-BE49-F238E27FC236}">
                <a16:creationId xmlns:a16="http://schemas.microsoft.com/office/drawing/2014/main" xmlns="" id="{77B948A7-5984-41D9-8EB3-C0C769C81550}"/>
              </a:ext>
            </a:extLst>
          </p:cNvPr>
          <p:cNvSpPr txBox="1"/>
          <p:nvPr/>
        </p:nvSpPr>
        <p:spPr>
          <a:xfrm>
            <a:off x="3379306" y="2227539"/>
            <a:ext cx="9263270" cy="649088"/>
          </a:xfrm>
          <a:prstGeom prst="rect">
            <a:avLst/>
          </a:prstGeom>
          <a:noFill/>
        </p:spPr>
        <p:txBody>
          <a:bodyPr wrap="square" rtlCol="0">
            <a:spAutoFit/>
          </a:bodyPr>
          <a:lstStyle/>
          <a:p>
            <a:pPr>
              <a:lnSpc>
                <a:spcPct val="150000"/>
              </a:lnSpc>
              <a:buFontTx/>
              <a:buChar char="-"/>
            </a:pPr>
            <a:r>
              <a:rPr lang="vi-VN" sz="2800" dirty="0">
                <a:solidFill>
                  <a:srgbClr val="FF0066"/>
                </a:solidFill>
                <a:effectLst/>
                <a:latin typeface="AvantGarde" panose="00000400000000000000" pitchFamily="2" charset="0"/>
                <a:ea typeface="AvantGarde" panose="00000400000000000000" pitchFamily="2" charset="0"/>
                <a:cs typeface="AvantGarde" panose="00000400000000000000" pitchFamily="2" charset="0"/>
              </a:rPr>
              <a:t> Bài học hôm nay em biết thêm được điều gì?</a:t>
            </a:r>
            <a:endParaRPr lang="en-US" sz="4400" b="1" dirty="0">
              <a:solidFill>
                <a:srgbClr val="FF0066"/>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TextBox 4">
            <a:extLst>
              <a:ext uri="{FF2B5EF4-FFF2-40B4-BE49-F238E27FC236}">
                <a16:creationId xmlns:a16="http://schemas.microsoft.com/office/drawing/2014/main" xmlns="" id="{88A72A0B-C9E6-4E47-B0C4-218EC3BEC0D3}"/>
              </a:ext>
            </a:extLst>
          </p:cNvPr>
          <p:cNvSpPr txBox="1"/>
          <p:nvPr/>
        </p:nvSpPr>
        <p:spPr>
          <a:xfrm>
            <a:off x="3431138" y="3149981"/>
            <a:ext cx="8625027" cy="1295419"/>
          </a:xfrm>
          <a:prstGeom prst="rect">
            <a:avLst/>
          </a:prstGeom>
          <a:noFill/>
        </p:spPr>
        <p:txBody>
          <a:bodyPr wrap="square" rtlCol="0">
            <a:spAutoFit/>
          </a:bodyPr>
          <a:lstStyle/>
          <a:p>
            <a:pPr>
              <a:lnSpc>
                <a:spcPct val="150000"/>
              </a:lnSpc>
              <a:buFontTx/>
              <a:buChar char="-"/>
            </a:pPr>
            <a:r>
              <a:rPr lang="vi-VN" sz="2800" dirty="0">
                <a:solidFill>
                  <a:srgbClr val="FF0066"/>
                </a:solidFill>
                <a:latin typeface="AvantGarde" panose="00000400000000000000" pitchFamily="2" charset="0"/>
                <a:ea typeface="AvantGarde" panose="00000400000000000000" pitchFamily="2" charset="0"/>
                <a:cs typeface="AvantGarde" panose="00000400000000000000" pitchFamily="2" charset="0"/>
              </a:rPr>
              <a:t> Nhắc lại những việc tay, chân có thể làm trong cuộc sống hàng ngày.</a:t>
            </a:r>
            <a:endParaRPr lang="en-US" sz="6600" b="1" dirty="0">
              <a:solidFill>
                <a:srgbClr val="FF0066"/>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TextBox 5">
            <a:extLst>
              <a:ext uri="{FF2B5EF4-FFF2-40B4-BE49-F238E27FC236}">
                <a16:creationId xmlns:a16="http://schemas.microsoft.com/office/drawing/2014/main" xmlns="" id="{89D32A51-1E6C-4B75-9ED8-06AC59ECB2F4}"/>
              </a:ext>
            </a:extLst>
          </p:cNvPr>
          <p:cNvSpPr txBox="1"/>
          <p:nvPr/>
        </p:nvSpPr>
        <p:spPr>
          <a:xfrm>
            <a:off x="4502427" y="4646057"/>
            <a:ext cx="5893906" cy="649088"/>
          </a:xfrm>
          <a:prstGeom prst="rect">
            <a:avLst/>
          </a:prstGeom>
          <a:noFill/>
        </p:spPr>
        <p:txBody>
          <a:bodyPr wrap="square" rtlCol="0">
            <a:spAutoFit/>
          </a:bodyPr>
          <a:lstStyle/>
          <a:p>
            <a:pPr>
              <a:lnSpc>
                <a:spcPct val="150000"/>
              </a:lnSpc>
              <a:buFontTx/>
              <a:buChar char="-"/>
            </a:pPr>
            <a:r>
              <a:rPr lang="vi-VN" sz="2800" dirty="0">
                <a:solidFill>
                  <a:srgbClr val="FF0066"/>
                </a:solidFill>
                <a:effectLst/>
                <a:latin typeface="AvantGarde" panose="00000400000000000000" pitchFamily="2" charset="0"/>
                <a:ea typeface="AvantGarde" panose="00000400000000000000" pitchFamily="2" charset="0"/>
                <a:cs typeface="AvantGarde" panose="00000400000000000000" pitchFamily="2" charset="0"/>
              </a:rPr>
              <a:t> Chuẩn bị bài học sau.</a:t>
            </a:r>
            <a:endParaRPr lang="en-US" sz="4400" b="1" dirty="0">
              <a:solidFill>
                <a:srgbClr val="FF0066"/>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21544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3"/>
                                        </p:tgtEl>
                                        <p:attrNameLst>
                                          <p:attrName>style.color</p:attrName>
                                        </p:attrNameLst>
                                      </p:cBhvr>
                                      <p:to>
                                        <a:schemeClr val="bg1"/>
                                      </p:to>
                                    </p:animClr>
                                    <p:animClr clrSpc="rgb" dir="cw">
                                      <p:cBhvr>
                                        <p:cTn id="7" dur="250" autoRev="1" fill="remove"/>
                                        <p:tgtEl>
                                          <p:spTgt spid="3"/>
                                        </p:tgtEl>
                                        <p:attrNameLst>
                                          <p:attrName>fillcolor</p:attrName>
                                        </p:attrNameLst>
                                      </p:cBhvr>
                                      <p:to>
                                        <a:schemeClr val="bg1"/>
                                      </p:to>
                                    </p:animClr>
                                    <p:set>
                                      <p:cBhvr>
                                        <p:cTn id="8" dur="250" autoRev="1" fill="remove"/>
                                        <p:tgtEl>
                                          <p:spTgt spid="3"/>
                                        </p:tgtEl>
                                        <p:attrNameLst>
                                          <p:attrName>fill.type</p:attrName>
                                        </p:attrNameLst>
                                      </p:cBhvr>
                                      <p:to>
                                        <p:strVal val="solid"/>
                                      </p:to>
                                    </p:set>
                                    <p:set>
                                      <p:cBhvr>
                                        <p:cTn id="9" dur="250" autoRev="1" fill="remove"/>
                                        <p:tgtEl>
                                          <p:spTgt spid="3"/>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im Hoạt Hình Dễ Thương Trẻ Em Ngày Thiết Kế Nền, Hoạt Hình, Màu Sắc, Ly  Hình nền Vector để tải xuống miễn phí">
            <a:extLst>
              <a:ext uri="{FF2B5EF4-FFF2-40B4-BE49-F238E27FC236}">
                <a16:creationId xmlns:a16="http://schemas.microsoft.com/office/drawing/2014/main" xmlns="" id="{79232B31-ED20-415B-AE40-65F78583A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60157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517C49B6-F91E-40AE-8D6E-F82ADD77A3FF}"/>
              </a:ext>
            </a:extLst>
          </p:cNvPr>
          <p:cNvSpPr txBox="1"/>
          <p:nvPr/>
        </p:nvSpPr>
        <p:spPr>
          <a:xfrm>
            <a:off x="2365514" y="441081"/>
            <a:ext cx="8468139" cy="2314208"/>
          </a:xfrm>
          <a:prstGeom prst="rect">
            <a:avLst/>
          </a:prstGeom>
          <a:noFill/>
        </p:spPr>
        <p:txBody>
          <a:bodyPr wrap="square" rtlCol="0">
            <a:prstTxWarp prst="textPlain">
              <a:avLst/>
            </a:prstTxWarp>
            <a:spAutoFit/>
          </a:bodyPr>
          <a:lstStyle/>
          <a:p>
            <a:pPr algn="ctr"/>
            <a:r>
              <a:rPr lang="en-US" sz="13800" b="1" dirty="0" err="1">
                <a:solidFill>
                  <a:srgbClr val="FF0000"/>
                </a:solidFill>
                <a:latin typeface="HP001 4 hàng" pitchFamily="34" charset="0"/>
              </a:rPr>
              <a:t>Khởi</a:t>
            </a:r>
            <a:r>
              <a:rPr lang="en-US" sz="13800" b="1" dirty="0">
                <a:solidFill>
                  <a:srgbClr val="FF0000"/>
                </a:solidFill>
                <a:latin typeface="HP001 4 hàng" pitchFamily="34" charset="0"/>
              </a:rPr>
              <a:t> </a:t>
            </a:r>
            <a:r>
              <a:rPr lang="en-US" sz="13800" b="1" dirty="0" err="1">
                <a:solidFill>
                  <a:srgbClr val="FF0000"/>
                </a:solidFill>
                <a:latin typeface="HP001 4 hàng" pitchFamily="34" charset="0"/>
              </a:rPr>
              <a:t>động</a:t>
            </a:r>
            <a:r>
              <a:rPr lang="en-US" sz="13800" b="1" dirty="0">
                <a:solidFill>
                  <a:srgbClr val="FF0000"/>
                </a:solidFill>
                <a:latin typeface="HP001 4 hàng" pitchFamily="34" charset="0"/>
              </a:rPr>
              <a:t>: </a:t>
            </a:r>
          </a:p>
        </p:txBody>
      </p:sp>
      <p:sp>
        <p:nvSpPr>
          <p:cNvPr id="5" name="TextBox 4">
            <a:extLst>
              <a:ext uri="{FF2B5EF4-FFF2-40B4-BE49-F238E27FC236}">
                <a16:creationId xmlns:a16="http://schemas.microsoft.com/office/drawing/2014/main" xmlns="" id="{BFE937AB-870A-4966-8ED7-815CF9CAA954}"/>
              </a:ext>
            </a:extLst>
          </p:cNvPr>
          <p:cNvSpPr txBox="1"/>
          <p:nvPr/>
        </p:nvSpPr>
        <p:spPr>
          <a:xfrm>
            <a:off x="795130" y="2723319"/>
            <a:ext cx="11559209" cy="473321"/>
          </a:xfrm>
          <a:prstGeom prst="rect">
            <a:avLst/>
          </a:prstGeom>
          <a:noFill/>
        </p:spPr>
        <p:txBody>
          <a:bodyPr wrap="square" rtlCol="0">
            <a:prstTxWarp prst="textPlain">
              <a:avLst/>
            </a:prstTxWarp>
            <a:spAutoFit/>
          </a:bodyPr>
          <a:lstStyle/>
          <a:p>
            <a:pPr marL="171450" indent="-171450">
              <a:buFontTx/>
              <a:buChar char="-"/>
            </a:pPr>
            <a:r>
              <a:rPr lang="vi-VN" sz="1600" dirty="0">
                <a:solidFill>
                  <a:srgbClr val="0000FF"/>
                </a:solidFill>
                <a:latin typeface="AvantGarde" panose="00000400000000000000" pitchFamily="2" charset="0"/>
                <a:ea typeface="AvantGarde" panose="00000400000000000000" pitchFamily="2" charset="0"/>
                <a:cs typeface="AvantGarde" panose="00000400000000000000" pitchFamily="2" charset="0"/>
              </a:rPr>
              <a:t>Nêu những việc tay, chân có thể làm trong cuộc sống hàng ngày.</a:t>
            </a:r>
            <a:endParaRPr lang="en-US" sz="4000" b="1" dirty="0">
              <a:solidFill>
                <a:srgbClr val="0000FF"/>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TextBox 5">
            <a:extLst>
              <a:ext uri="{FF2B5EF4-FFF2-40B4-BE49-F238E27FC236}">
                <a16:creationId xmlns:a16="http://schemas.microsoft.com/office/drawing/2014/main" xmlns="" id="{7FCB6E87-EBDE-4A74-8BBF-568BAD4B98F7}"/>
              </a:ext>
            </a:extLst>
          </p:cNvPr>
          <p:cNvSpPr txBox="1"/>
          <p:nvPr/>
        </p:nvSpPr>
        <p:spPr>
          <a:xfrm>
            <a:off x="3795091" y="944574"/>
            <a:ext cx="4601818" cy="1569660"/>
          </a:xfrm>
          <a:prstGeom prst="rect">
            <a:avLst/>
          </a:prstGeom>
          <a:noFill/>
        </p:spPr>
        <p:txBody>
          <a:bodyPr wrap="square" rtlCol="0">
            <a:spAutoFit/>
          </a:bodyPr>
          <a:lstStyle/>
          <a:p>
            <a:pPr algn="ctr"/>
            <a:r>
              <a:rPr lang="en-US" sz="9600" b="1" u="sng" dirty="0" err="1">
                <a:solidFill>
                  <a:srgbClr val="0000FF"/>
                </a:solidFill>
                <a:latin typeface="HP001 4 hàng" pitchFamily="34" charset="0"/>
              </a:rPr>
              <a:t>Tiết</a:t>
            </a:r>
            <a:r>
              <a:rPr lang="en-US" sz="9600" b="1" u="sng" dirty="0">
                <a:solidFill>
                  <a:srgbClr val="0000FF"/>
                </a:solidFill>
                <a:latin typeface="HP001 4 hàng" pitchFamily="34" charset="0"/>
              </a:rPr>
              <a:t> 3:</a:t>
            </a:r>
            <a:r>
              <a:rPr lang="en-US" sz="9600" b="1" dirty="0">
                <a:solidFill>
                  <a:srgbClr val="0000FF"/>
                </a:solidFill>
                <a:latin typeface="HP001 4 hàng" pitchFamily="34" charset="0"/>
              </a:rPr>
              <a:t> </a:t>
            </a:r>
          </a:p>
        </p:txBody>
      </p:sp>
    </p:spTree>
    <p:extLst>
      <p:ext uri="{BB962C8B-B14F-4D97-AF65-F5344CB8AC3E}">
        <p14:creationId xmlns:p14="http://schemas.microsoft.com/office/powerpoint/2010/main" val="105694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xit" presetSubtype="0" decel="100000" fill="hold" grpId="1" nodeType="clickEffect">
                                  <p:stCondLst>
                                    <p:cond delay="0"/>
                                  </p:stCondLst>
                                  <p:iterate type="lt">
                                    <p:tmPct val="0"/>
                                  </p:iterate>
                                  <p:childTnLst>
                                    <p:anim calcmode="lin" valueType="num">
                                      <p:cBhvr>
                                        <p:cTn id="14" dur="500"/>
                                        <p:tgtEl>
                                          <p:spTgt spid="6"/>
                                        </p:tgtEl>
                                        <p:attrNameLst>
                                          <p:attrName>ppt_h</p:attrName>
                                        </p:attrNameLst>
                                      </p:cBhvr>
                                      <p:tavLst>
                                        <p:tav tm="0">
                                          <p:val>
                                            <p:strVal val="ppt_h"/>
                                          </p:val>
                                        </p:tav>
                                        <p:tav tm="50000">
                                          <p:val>
                                            <p:strVal val="ppt_h/20"/>
                                          </p:val>
                                        </p:tav>
                                        <p:tav tm="100000">
                                          <p:val>
                                            <p:strVal val="ppt_h/20"/>
                                          </p:val>
                                        </p:tav>
                                      </p:tavLst>
                                    </p:anim>
                                    <p:anim calcmode="lin" valueType="num">
                                      <p:cBhvr>
                                        <p:cTn id="15" dur="500"/>
                                        <p:tgtEl>
                                          <p:spTgt spid="6"/>
                                        </p:tgtEl>
                                        <p:attrNameLst>
                                          <p:attrName>ppt_w</p:attrName>
                                        </p:attrNameLst>
                                      </p:cBhvr>
                                      <p:tavLst>
                                        <p:tav tm="0">
                                          <p:val>
                                            <p:strVal val="ppt_w"/>
                                          </p:val>
                                        </p:tav>
                                        <p:tav tm="50000">
                                          <p:val>
                                            <p:strVal val="ppt_w+.3"/>
                                          </p:val>
                                        </p:tav>
                                        <p:tav tm="100000">
                                          <p:val>
                                            <p:strVal val="ppt_w+.3"/>
                                          </p:val>
                                        </p:tav>
                                      </p:tavLst>
                                    </p:anim>
                                    <p:anim calcmode="lin" valueType="num">
                                      <p:cBhvr>
                                        <p:cTn id="16" dur="500"/>
                                        <p:tgtEl>
                                          <p:spTgt spid="6"/>
                                        </p:tgtEl>
                                        <p:attrNameLst>
                                          <p:attrName>ppt_x</p:attrName>
                                        </p:attrNameLst>
                                      </p:cBhvr>
                                      <p:tavLst>
                                        <p:tav tm="0">
                                          <p:val>
                                            <p:strVal val="ppt_x"/>
                                          </p:val>
                                        </p:tav>
                                        <p:tav tm="50000">
                                          <p:val>
                                            <p:strVal val="ppt_x"/>
                                          </p:val>
                                        </p:tav>
                                        <p:tav tm="100000">
                                          <p:val>
                                            <p:strVal val="ppt_x-.3"/>
                                          </p:val>
                                        </p:tav>
                                      </p:tavLst>
                                    </p:anim>
                                    <p:anim calcmode="lin" valueType="num">
                                      <p:cBhvr>
                                        <p:cTn id="17" dur="500"/>
                                        <p:tgtEl>
                                          <p:spTgt spid="6"/>
                                        </p:tgtEl>
                                        <p:attrNameLst>
                                          <p:attrName>ppt_y</p:attrName>
                                        </p:attrNameLst>
                                      </p:cBhvr>
                                      <p:tavLst>
                                        <p:tav tm="0">
                                          <p:val>
                                            <p:strVal val="ppt_y"/>
                                          </p:val>
                                        </p:tav>
                                        <p:tav tm="100000">
                                          <p:val>
                                            <p:strVal val="ppt_y"/>
                                          </p:val>
                                        </p:tav>
                                      </p:tavLst>
                                    </p:anim>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4"/>
                                        </p:tgtEl>
                                        <p:attrNameLst>
                                          <p:attrName>style.visibility</p:attrName>
                                        </p:attrNameLst>
                                      </p:cBhvr>
                                      <p:to>
                                        <p:strVal val="visible"/>
                                      </p:to>
                                    </p:set>
                                    <p:anim calcmode="discrete" valueType="clr">
                                      <p:cBhvr override="childStyle">
                                        <p:cTn id="23"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4"/>
                                        </p:tgtEl>
                                        <p:attrNameLst>
                                          <p:attrName>fillcolor</p:attrName>
                                        </p:attrNameLst>
                                      </p:cBhvr>
                                      <p:tavLst>
                                        <p:tav tm="0">
                                          <p:val>
                                            <p:clrVal>
                                              <a:schemeClr val="accent2"/>
                                            </p:clrVal>
                                          </p:val>
                                        </p:tav>
                                        <p:tav tm="50000">
                                          <p:val>
                                            <p:clrVal>
                                              <a:schemeClr val="hlink"/>
                                            </p:clrVal>
                                          </p:val>
                                        </p:tav>
                                      </p:tavLst>
                                    </p:anim>
                                    <p:set>
                                      <p:cBhvr>
                                        <p:cTn id="25" dur="80"/>
                                        <p:tgtEl>
                                          <p:spTgt spid="4"/>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iterate type="lt">
                                    <p:tmPct val="5000"/>
                                  </p:iterate>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style.rotation</p:attrName>
                                        </p:attrNameLst>
                                      </p:cBhvr>
                                      <p:tavLst>
                                        <p:tav tm="0">
                                          <p:val>
                                            <p:fltVal val="90"/>
                                          </p:val>
                                        </p:tav>
                                        <p:tav tm="100000">
                                          <p:val>
                                            <p:fltVal val="0"/>
                                          </p:val>
                                        </p:tav>
                                      </p:tavLst>
                                    </p:anim>
                                    <p:animEffect transition="in" filter="fade">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97157" y="808354"/>
            <a:ext cx="4185311" cy="523220"/>
          </a:xfrm>
          <a:prstGeom prst="rect">
            <a:avLst/>
          </a:prstGeom>
          <a:noFill/>
        </p:spPr>
        <p:txBody>
          <a:bodyPr wrap="square" rtlCol="0">
            <a:spAutoFit/>
          </a:bodyPr>
          <a:lstStyle/>
          <a:p>
            <a:pPr algn="ctr"/>
            <a:r>
              <a:rPr lang="en-US" sz="2800" b="1" u="sng" dirty="0" err="1">
                <a:latin typeface="HP001 4 hàng" pitchFamily="34" charset="0"/>
              </a:rPr>
              <a:t>Tự</a:t>
            </a:r>
            <a:r>
              <a:rPr lang="en-US" sz="2800" b="1" u="sng" dirty="0">
                <a:latin typeface="HP001 4 hàng" pitchFamily="34" charset="0"/>
              </a:rPr>
              <a:t> </a:t>
            </a:r>
            <a:r>
              <a:rPr lang="en-US" sz="2800" b="1" u="sng" dirty="0" err="1">
                <a:latin typeface="HP001 4 hàng" pitchFamily="34" charset="0"/>
              </a:rPr>
              <a:t>nhiên</a:t>
            </a:r>
            <a:r>
              <a:rPr lang="en-US" sz="2800" b="1" u="sng" dirty="0">
                <a:latin typeface="HP001 4 hàng" pitchFamily="34" charset="0"/>
              </a:rPr>
              <a:t> </a:t>
            </a:r>
            <a:r>
              <a:rPr lang="en-US" sz="2800" b="1" u="sng" dirty="0" err="1">
                <a:latin typeface="HP001 4 hàng" pitchFamily="34" charset="0"/>
              </a:rPr>
              <a:t>và</a:t>
            </a:r>
            <a:r>
              <a:rPr lang="en-US" sz="2800" b="1" u="sng" dirty="0">
                <a:latin typeface="HP001 4 hàng" pitchFamily="34" charset="0"/>
              </a:rPr>
              <a:t> </a:t>
            </a:r>
            <a:r>
              <a:rPr lang="en-US" sz="2800" b="1" u="sng" dirty="0" err="1">
                <a:latin typeface="HP001 4 hàng" pitchFamily="34" charset="0"/>
              </a:rPr>
              <a:t>xã</a:t>
            </a:r>
            <a:r>
              <a:rPr lang="en-US" sz="2800" b="1" u="sng" dirty="0">
                <a:latin typeface="HP001 4 hàng" pitchFamily="34" charset="0"/>
              </a:rPr>
              <a:t> </a:t>
            </a:r>
            <a:r>
              <a:rPr lang="en-US" sz="2800" b="1" u="sng" dirty="0" err="1">
                <a:latin typeface="HP001 4 hàng" pitchFamily="34" charset="0"/>
              </a:rPr>
              <a:t>hội</a:t>
            </a:r>
            <a:r>
              <a:rPr lang="en-US" sz="2800" b="1" u="sng" dirty="0">
                <a:latin typeface="HP001 4 hàng" pitchFamily="34" charset="0"/>
              </a:rPr>
              <a:t>:</a:t>
            </a:r>
          </a:p>
        </p:txBody>
      </p:sp>
      <p:sp>
        <p:nvSpPr>
          <p:cNvPr id="13" name="TextBox 12"/>
          <p:cNvSpPr txBox="1"/>
          <p:nvPr/>
        </p:nvSpPr>
        <p:spPr>
          <a:xfrm>
            <a:off x="5381404" y="743813"/>
            <a:ext cx="4766454" cy="646331"/>
          </a:xfrm>
          <a:prstGeom prst="rect">
            <a:avLst/>
          </a:prstGeom>
          <a:noFill/>
        </p:spPr>
        <p:txBody>
          <a:bodyPr wrap="square" rtlCol="0">
            <a:spAutoFit/>
          </a:bodyPr>
          <a:lstStyle/>
          <a:p>
            <a:pPr algn="ctr"/>
            <a:r>
              <a:rPr lang="en-US" sz="3600" b="1" u="sng" dirty="0" err="1">
                <a:solidFill>
                  <a:srgbClr val="FF0066"/>
                </a:solidFill>
                <a:latin typeface="HP001 4 hàng" pitchFamily="34" charset="0"/>
              </a:rPr>
              <a:t>Bài</a:t>
            </a:r>
            <a:r>
              <a:rPr lang="en-US" sz="3600" b="1" u="sng" dirty="0">
                <a:solidFill>
                  <a:srgbClr val="FF0066"/>
                </a:solidFill>
                <a:latin typeface="HP001 4 hàng" pitchFamily="34" charset="0"/>
              </a:rPr>
              <a:t> 14:</a:t>
            </a:r>
            <a:r>
              <a:rPr lang="en-US" sz="3600" b="1" dirty="0">
                <a:latin typeface="HP001 4 hàng" pitchFamily="34" charset="0"/>
              </a:rPr>
              <a:t> </a:t>
            </a:r>
            <a:r>
              <a:rPr lang="en-US" sz="3600" b="1" dirty="0" err="1">
                <a:solidFill>
                  <a:srgbClr val="00B0F0"/>
                </a:solidFill>
                <a:latin typeface="HP001 4 hàng" pitchFamily="34" charset="0"/>
              </a:rPr>
              <a:t>Cơ</a:t>
            </a:r>
            <a:r>
              <a:rPr lang="en-US" sz="3600" b="1" dirty="0">
                <a:solidFill>
                  <a:srgbClr val="00B0F0"/>
                </a:solidFill>
                <a:latin typeface="HP001 4 hàng" pitchFamily="34" charset="0"/>
              </a:rPr>
              <a:t> </a:t>
            </a:r>
            <a:r>
              <a:rPr lang="en-US" sz="3600" b="1" dirty="0" err="1">
                <a:solidFill>
                  <a:srgbClr val="00B0F0"/>
                </a:solidFill>
                <a:latin typeface="HP001 4 hàng" pitchFamily="34" charset="0"/>
              </a:rPr>
              <a:t>thể</a:t>
            </a:r>
            <a:r>
              <a:rPr lang="en-US" sz="3600" b="1" dirty="0">
                <a:solidFill>
                  <a:srgbClr val="00B0F0"/>
                </a:solidFill>
                <a:latin typeface="HP001 4 hàng" pitchFamily="34" charset="0"/>
              </a:rPr>
              <a:t> </a:t>
            </a:r>
            <a:r>
              <a:rPr lang="en-US" sz="3600" b="1" dirty="0" err="1">
                <a:solidFill>
                  <a:srgbClr val="00B0F0"/>
                </a:solidFill>
                <a:latin typeface="HP001 4 hàng" pitchFamily="34" charset="0"/>
              </a:rPr>
              <a:t>em</a:t>
            </a:r>
            <a:endParaRPr lang="en-US" sz="3600" b="1" dirty="0">
              <a:solidFill>
                <a:srgbClr val="00B0F0"/>
              </a:solidFill>
              <a:latin typeface="HP001 4 hàng" pitchFamily="34" charset="0"/>
            </a:endParaRPr>
          </a:p>
        </p:txBody>
      </p:sp>
      <p:sp>
        <p:nvSpPr>
          <p:cNvPr id="6" name="TextBox 5">
            <a:extLst>
              <a:ext uri="{FF2B5EF4-FFF2-40B4-BE49-F238E27FC236}">
                <a16:creationId xmlns:a16="http://schemas.microsoft.com/office/drawing/2014/main" xmlns="" id="{9703AAA5-E709-43A1-9299-2BB5768801BB}"/>
              </a:ext>
            </a:extLst>
          </p:cNvPr>
          <p:cNvSpPr txBox="1"/>
          <p:nvPr/>
        </p:nvSpPr>
        <p:spPr>
          <a:xfrm>
            <a:off x="-708694" y="1355131"/>
            <a:ext cx="11005630" cy="584775"/>
          </a:xfrm>
          <a:prstGeom prst="rect">
            <a:avLst/>
          </a:prstGeom>
          <a:noFill/>
        </p:spPr>
        <p:txBody>
          <a:bodyPr wrap="square" rtlCol="0">
            <a:spAutoFit/>
          </a:bodyPr>
          <a:lstStyle/>
          <a:p>
            <a:pPr algn="ctr"/>
            <a:r>
              <a:rPr lang="vi-VN" sz="3200" b="1" u="sng" dirty="0">
                <a:solidFill>
                  <a:srgbClr val="FF0000"/>
                </a:solidFill>
                <a:latin typeface="HP001 4 hàng" panose="020B0603050302020204" pitchFamily="34" charset="0"/>
              </a:rPr>
              <a:t>Hoạt động 5</a:t>
            </a:r>
            <a:r>
              <a:rPr lang="vi-VN" sz="3200" b="1" dirty="0">
                <a:latin typeface="HP001 4 hàng" panose="020B0603050302020204" pitchFamily="34" charset="0"/>
              </a:rPr>
              <a:t>: Các việc cần làm để giữ cơ thể sạch sẽ.</a:t>
            </a:r>
            <a:endParaRPr lang="en-US" sz="3200" b="1" dirty="0">
              <a:solidFill>
                <a:srgbClr val="00B0F0"/>
              </a:solidFill>
              <a:latin typeface="HP001 4 hàng" pitchFamily="34" charset="0"/>
            </a:endParaRPr>
          </a:p>
        </p:txBody>
      </p:sp>
      <p:sp>
        <p:nvSpPr>
          <p:cNvPr id="17" name="Flowchart: Terminator 16">
            <a:extLst>
              <a:ext uri="{FF2B5EF4-FFF2-40B4-BE49-F238E27FC236}">
                <a16:creationId xmlns:a16="http://schemas.microsoft.com/office/drawing/2014/main" xmlns="" id="{6EDA138E-090C-438B-B265-2F3A876D4BBE}"/>
              </a:ext>
            </a:extLst>
          </p:cNvPr>
          <p:cNvSpPr/>
          <p:nvPr/>
        </p:nvSpPr>
        <p:spPr>
          <a:xfrm>
            <a:off x="9780102" y="646048"/>
            <a:ext cx="2693505" cy="1003852"/>
          </a:xfrm>
          <a:prstGeom prst="flowChartTerminator">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dirty="0">
              <a:solidFill>
                <a:srgbClr val="CC3300"/>
              </a:solidFill>
              <a:latin typeface="HP001 4 hàng" panose="020B0603050302020204" pitchFamily="34" charset="0"/>
            </a:endParaRPr>
          </a:p>
          <a:p>
            <a:pPr algn="ctr"/>
            <a:r>
              <a:rPr lang="vi-VN" sz="4000" b="1" dirty="0">
                <a:solidFill>
                  <a:srgbClr val="CC3300"/>
                </a:solidFill>
                <a:latin typeface="HP001 4 hàng" panose="020B0603050302020204" pitchFamily="34" charset="0"/>
              </a:rPr>
              <a:t>Nhóm 4</a:t>
            </a:r>
          </a:p>
        </p:txBody>
      </p:sp>
      <p:pic>
        <p:nvPicPr>
          <p:cNvPr id="4" name="Picture 3">
            <a:extLst>
              <a:ext uri="{FF2B5EF4-FFF2-40B4-BE49-F238E27FC236}">
                <a16:creationId xmlns:a16="http://schemas.microsoft.com/office/drawing/2014/main" xmlns="" id="{2B7696C7-2E92-46FE-861C-EDC407C7ACBC}"/>
              </a:ext>
            </a:extLst>
          </p:cNvPr>
          <p:cNvPicPr>
            <a:picLocks noChangeAspect="1"/>
          </p:cNvPicPr>
          <p:nvPr/>
        </p:nvPicPr>
        <p:blipFill rotWithShape="1">
          <a:blip r:embed="rId2">
            <a:extLst>
              <a:ext uri="{28A0092B-C50C-407E-A947-70E740481C1C}">
                <a14:useLocalDpi xmlns:a14="http://schemas.microsoft.com/office/drawing/2010/main" val="0"/>
              </a:ext>
            </a:extLst>
          </a:blip>
          <a:srcRect r="65877" b="67352"/>
          <a:stretch/>
        </p:blipFill>
        <p:spPr>
          <a:xfrm>
            <a:off x="475089" y="1920632"/>
            <a:ext cx="3679468" cy="1432635"/>
          </a:xfrm>
          <a:prstGeom prst="rect">
            <a:avLst/>
          </a:prstGeom>
        </p:spPr>
      </p:pic>
      <p:pic>
        <p:nvPicPr>
          <p:cNvPr id="12" name="Picture 11">
            <a:extLst>
              <a:ext uri="{FF2B5EF4-FFF2-40B4-BE49-F238E27FC236}">
                <a16:creationId xmlns:a16="http://schemas.microsoft.com/office/drawing/2014/main" xmlns="" id="{36009219-847D-44AD-8C20-648DB39E4FE0}"/>
              </a:ext>
            </a:extLst>
          </p:cNvPr>
          <p:cNvPicPr>
            <a:picLocks noChangeAspect="1"/>
          </p:cNvPicPr>
          <p:nvPr/>
        </p:nvPicPr>
        <p:blipFill rotWithShape="1">
          <a:blip r:embed="rId2">
            <a:extLst>
              <a:ext uri="{28A0092B-C50C-407E-A947-70E740481C1C}">
                <a14:useLocalDpi xmlns:a14="http://schemas.microsoft.com/office/drawing/2010/main" val="0"/>
              </a:ext>
            </a:extLst>
          </a:blip>
          <a:srcRect l="34065" t="-498" r="35560" b="67969"/>
          <a:stretch/>
        </p:blipFill>
        <p:spPr>
          <a:xfrm>
            <a:off x="4283765" y="1920632"/>
            <a:ext cx="3578087" cy="1432637"/>
          </a:xfrm>
          <a:prstGeom prst="rect">
            <a:avLst/>
          </a:prstGeom>
        </p:spPr>
      </p:pic>
      <p:pic>
        <p:nvPicPr>
          <p:cNvPr id="21" name="Picture 20">
            <a:extLst>
              <a:ext uri="{FF2B5EF4-FFF2-40B4-BE49-F238E27FC236}">
                <a16:creationId xmlns:a16="http://schemas.microsoft.com/office/drawing/2014/main" xmlns="" id="{7D86B37E-96EA-4572-86F5-A5854A8C6B57}"/>
              </a:ext>
            </a:extLst>
          </p:cNvPr>
          <p:cNvPicPr>
            <a:picLocks noChangeAspect="1"/>
          </p:cNvPicPr>
          <p:nvPr/>
        </p:nvPicPr>
        <p:blipFill rotWithShape="1">
          <a:blip r:embed="rId2">
            <a:extLst>
              <a:ext uri="{28A0092B-C50C-407E-A947-70E740481C1C}">
                <a14:useLocalDpi xmlns:a14="http://schemas.microsoft.com/office/drawing/2010/main" val="0"/>
              </a:ext>
            </a:extLst>
          </a:blip>
          <a:srcRect l="66766" b="67797"/>
          <a:stretch/>
        </p:blipFill>
        <p:spPr>
          <a:xfrm>
            <a:off x="8120270" y="1946670"/>
            <a:ext cx="4124739" cy="1432636"/>
          </a:xfrm>
          <a:prstGeom prst="rect">
            <a:avLst/>
          </a:prstGeom>
        </p:spPr>
      </p:pic>
      <p:pic>
        <p:nvPicPr>
          <p:cNvPr id="23" name="Picture 22">
            <a:extLst>
              <a:ext uri="{FF2B5EF4-FFF2-40B4-BE49-F238E27FC236}">
                <a16:creationId xmlns:a16="http://schemas.microsoft.com/office/drawing/2014/main" xmlns="" id="{BE61522F-20ED-4E72-BB29-3665B0D1CE11}"/>
              </a:ext>
            </a:extLst>
          </p:cNvPr>
          <p:cNvPicPr>
            <a:picLocks noChangeAspect="1"/>
          </p:cNvPicPr>
          <p:nvPr/>
        </p:nvPicPr>
        <p:blipFill rotWithShape="1">
          <a:blip r:embed="rId2">
            <a:extLst>
              <a:ext uri="{28A0092B-C50C-407E-A947-70E740481C1C}">
                <a14:useLocalDpi xmlns:a14="http://schemas.microsoft.com/office/drawing/2010/main" val="0"/>
              </a:ext>
            </a:extLst>
          </a:blip>
          <a:srcRect t="31758" r="65877" b="34650"/>
          <a:stretch/>
        </p:blipFill>
        <p:spPr>
          <a:xfrm>
            <a:off x="537882" y="3458819"/>
            <a:ext cx="3616675" cy="1577894"/>
          </a:xfrm>
          <a:prstGeom prst="rect">
            <a:avLst/>
          </a:prstGeom>
        </p:spPr>
      </p:pic>
      <p:pic>
        <p:nvPicPr>
          <p:cNvPr id="25" name="Picture 24">
            <a:extLst>
              <a:ext uri="{FF2B5EF4-FFF2-40B4-BE49-F238E27FC236}">
                <a16:creationId xmlns:a16="http://schemas.microsoft.com/office/drawing/2014/main" xmlns="" id="{09ADE0DB-67CC-4834-96AA-6983F9158B55}"/>
              </a:ext>
            </a:extLst>
          </p:cNvPr>
          <p:cNvPicPr>
            <a:picLocks noChangeAspect="1"/>
          </p:cNvPicPr>
          <p:nvPr/>
        </p:nvPicPr>
        <p:blipFill rotWithShape="1">
          <a:blip r:embed="rId2">
            <a:extLst>
              <a:ext uri="{28A0092B-C50C-407E-A947-70E740481C1C}">
                <a14:useLocalDpi xmlns:a14="http://schemas.microsoft.com/office/drawing/2010/main" val="0"/>
              </a:ext>
            </a:extLst>
          </a:blip>
          <a:srcRect l="34332" t="31715" r="34305" b="35534"/>
          <a:stretch/>
        </p:blipFill>
        <p:spPr>
          <a:xfrm>
            <a:off x="4323520" y="3528392"/>
            <a:ext cx="3707297" cy="1512149"/>
          </a:xfrm>
          <a:prstGeom prst="rect">
            <a:avLst/>
          </a:prstGeom>
        </p:spPr>
      </p:pic>
      <p:pic>
        <p:nvPicPr>
          <p:cNvPr id="27" name="Picture 26">
            <a:extLst>
              <a:ext uri="{FF2B5EF4-FFF2-40B4-BE49-F238E27FC236}">
                <a16:creationId xmlns:a16="http://schemas.microsoft.com/office/drawing/2014/main" xmlns="" id="{2A0527D4-1BB9-4C6B-B28B-04FBE18CDE2F}"/>
              </a:ext>
            </a:extLst>
          </p:cNvPr>
          <p:cNvPicPr>
            <a:picLocks noChangeAspect="1"/>
          </p:cNvPicPr>
          <p:nvPr/>
        </p:nvPicPr>
        <p:blipFill rotWithShape="1">
          <a:blip r:embed="rId2">
            <a:extLst>
              <a:ext uri="{28A0092B-C50C-407E-A947-70E740481C1C}">
                <a14:useLocalDpi xmlns:a14="http://schemas.microsoft.com/office/drawing/2010/main" val="0"/>
              </a:ext>
            </a:extLst>
          </a:blip>
          <a:srcRect l="65694" t="33386" r="4197" b="34873"/>
          <a:stretch/>
        </p:blipFill>
        <p:spPr>
          <a:xfrm>
            <a:off x="8030817" y="3584852"/>
            <a:ext cx="3781079" cy="1428941"/>
          </a:xfrm>
          <a:prstGeom prst="rect">
            <a:avLst/>
          </a:prstGeom>
        </p:spPr>
      </p:pic>
      <p:pic>
        <p:nvPicPr>
          <p:cNvPr id="3" name="Picture 2">
            <a:extLst>
              <a:ext uri="{FF2B5EF4-FFF2-40B4-BE49-F238E27FC236}">
                <a16:creationId xmlns:a16="http://schemas.microsoft.com/office/drawing/2014/main" xmlns="" id="{FE2828EB-94FC-4DF5-B9E1-26D953C62122}"/>
              </a:ext>
            </a:extLst>
          </p:cNvPr>
          <p:cNvPicPr>
            <a:picLocks noChangeAspect="1"/>
          </p:cNvPicPr>
          <p:nvPr/>
        </p:nvPicPr>
        <p:blipFill rotWithShape="1">
          <a:blip r:embed="rId2">
            <a:extLst>
              <a:ext uri="{28A0092B-C50C-407E-A947-70E740481C1C}">
                <a14:useLocalDpi xmlns:a14="http://schemas.microsoft.com/office/drawing/2010/main" val="0"/>
              </a:ext>
            </a:extLst>
          </a:blip>
          <a:srcRect l="2133" t="64184" r="66504" b="1971"/>
          <a:stretch/>
        </p:blipFill>
        <p:spPr>
          <a:xfrm>
            <a:off x="735496" y="5097000"/>
            <a:ext cx="3329608" cy="1600200"/>
          </a:xfrm>
          <a:prstGeom prst="rect">
            <a:avLst/>
          </a:prstGeom>
        </p:spPr>
      </p:pic>
      <p:pic>
        <p:nvPicPr>
          <p:cNvPr id="10" name="Picture 9">
            <a:extLst>
              <a:ext uri="{FF2B5EF4-FFF2-40B4-BE49-F238E27FC236}">
                <a16:creationId xmlns:a16="http://schemas.microsoft.com/office/drawing/2014/main" xmlns="" id="{EAE80D40-960F-47E2-9A0E-BE05A550D6FA}"/>
              </a:ext>
            </a:extLst>
          </p:cNvPr>
          <p:cNvPicPr>
            <a:picLocks noChangeAspect="1"/>
          </p:cNvPicPr>
          <p:nvPr/>
        </p:nvPicPr>
        <p:blipFill rotWithShape="1">
          <a:blip r:embed="rId2">
            <a:extLst>
              <a:ext uri="{28A0092B-C50C-407E-A947-70E740481C1C}">
                <a14:useLocalDpi xmlns:a14="http://schemas.microsoft.com/office/drawing/2010/main" val="0"/>
              </a:ext>
            </a:extLst>
          </a:blip>
          <a:srcRect l="33757" t="64752" r="34933" b="1940"/>
          <a:stretch/>
        </p:blipFill>
        <p:spPr>
          <a:xfrm>
            <a:off x="4383119" y="5185052"/>
            <a:ext cx="3568185" cy="1512148"/>
          </a:xfrm>
          <a:prstGeom prst="rect">
            <a:avLst/>
          </a:prstGeom>
        </p:spPr>
      </p:pic>
      <p:pic>
        <p:nvPicPr>
          <p:cNvPr id="14" name="Picture 13">
            <a:extLst>
              <a:ext uri="{FF2B5EF4-FFF2-40B4-BE49-F238E27FC236}">
                <a16:creationId xmlns:a16="http://schemas.microsoft.com/office/drawing/2014/main" xmlns="" id="{D07BAD24-2C7F-4039-9721-D1C5DAB6E06E}"/>
              </a:ext>
            </a:extLst>
          </p:cNvPr>
          <p:cNvPicPr>
            <a:picLocks noChangeAspect="1"/>
          </p:cNvPicPr>
          <p:nvPr/>
        </p:nvPicPr>
        <p:blipFill rotWithShape="1">
          <a:blip r:embed="rId2">
            <a:extLst>
              <a:ext uri="{28A0092B-C50C-407E-A947-70E740481C1C}">
                <a14:useLocalDpi xmlns:a14="http://schemas.microsoft.com/office/drawing/2010/main" val="0"/>
              </a:ext>
            </a:extLst>
          </a:blip>
          <a:srcRect l="65486" t="64184" r="2968" b="1971"/>
          <a:stretch/>
        </p:blipFill>
        <p:spPr>
          <a:xfrm>
            <a:off x="8229561" y="5088134"/>
            <a:ext cx="3781078" cy="1600199"/>
          </a:xfrm>
          <a:prstGeom prst="rect">
            <a:avLst/>
          </a:prstGeom>
        </p:spPr>
      </p:pic>
      <p:sp>
        <p:nvSpPr>
          <p:cNvPr id="20" name="TextBox 19">
            <a:extLst>
              <a:ext uri="{FF2B5EF4-FFF2-40B4-BE49-F238E27FC236}">
                <a16:creationId xmlns:a16="http://schemas.microsoft.com/office/drawing/2014/main" xmlns="" id="{583AD20A-B94B-4285-B030-65A6E75D7EE1}"/>
              </a:ext>
            </a:extLst>
          </p:cNvPr>
          <p:cNvSpPr txBox="1"/>
          <p:nvPr/>
        </p:nvSpPr>
        <p:spPr>
          <a:xfrm>
            <a:off x="528726" y="6225338"/>
            <a:ext cx="11889415" cy="584775"/>
          </a:xfrm>
          <a:prstGeom prst="rect">
            <a:avLst/>
          </a:prstGeom>
          <a:noFill/>
        </p:spPr>
        <p:txBody>
          <a:bodyPr wrap="square" rtlCol="0">
            <a:spAutoFit/>
          </a:bodyPr>
          <a:lstStyle/>
          <a:p>
            <a:pPr algn="ctr"/>
            <a:r>
              <a:rPr lang="vi-VN" sz="3200" b="1" dirty="0">
                <a:solidFill>
                  <a:srgbClr val="0000FF"/>
                </a:solidFill>
                <a:latin typeface="HP001 4 hàng" panose="020B0603050302020204" pitchFamily="34" charset="0"/>
              </a:rPr>
              <a:t>Các bạn trong từng hình đang làm gì để giữ cơ thể sạch sẽ?</a:t>
            </a:r>
            <a:endParaRPr lang="en-US" sz="3200" b="1" dirty="0">
              <a:solidFill>
                <a:srgbClr val="0000FF"/>
              </a:solidFill>
              <a:latin typeface="HP001 4 hàng" pitchFamily="34" charset="0"/>
            </a:endParaRPr>
          </a:p>
        </p:txBody>
      </p:sp>
    </p:spTree>
    <p:extLst>
      <p:ext uri="{BB962C8B-B14F-4D97-AF65-F5344CB8AC3E}">
        <p14:creationId xmlns:p14="http://schemas.microsoft.com/office/powerpoint/2010/main" val="354723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par>
                                <p:cTn id="32" presetID="53" presetClass="entr" presetSubtype="16"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animEffect transition="in" filter="fade">
                                      <p:cBhvr>
                                        <p:cTn id="36" dur="500"/>
                                        <p:tgtEl>
                                          <p:spTgt spid="25"/>
                                        </p:tgtEl>
                                      </p:cBhvr>
                                    </p:animEffect>
                                  </p:childTnLst>
                                </p:cTn>
                              </p:par>
                              <p:par>
                                <p:cTn id="37" presetID="53" presetClass="entr" presetSubtype="16"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cTn>
                              </p:par>
                              <p:par>
                                <p:cTn id="47" presetID="53" presetClass="entr" presetSubtype="16"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par>
                                <p:cTn id="52" presetID="53" presetClass="entr" presetSubtype="16"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im Hoạt Hình Dễ Thương Trẻ Em Ngày Thiết Kế Nền, Hoạt Hình, Màu Sắc, Ly  Hình nền Vector để tải xuống miễn phí">
            <a:extLst>
              <a:ext uri="{FF2B5EF4-FFF2-40B4-BE49-F238E27FC236}">
                <a16:creationId xmlns:a16="http://schemas.microsoft.com/office/drawing/2014/main" xmlns="" id="{79232B31-ED20-415B-AE40-65F78583A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517C49B6-F91E-40AE-8D6E-F82ADD77A3FF}"/>
              </a:ext>
            </a:extLst>
          </p:cNvPr>
          <p:cNvSpPr txBox="1"/>
          <p:nvPr/>
        </p:nvSpPr>
        <p:spPr>
          <a:xfrm>
            <a:off x="2365514" y="441081"/>
            <a:ext cx="8468139" cy="2314208"/>
          </a:xfrm>
          <a:prstGeom prst="rect">
            <a:avLst/>
          </a:prstGeom>
          <a:noFill/>
        </p:spPr>
        <p:txBody>
          <a:bodyPr wrap="square" rtlCol="0">
            <a:prstTxWarp prst="textPlain">
              <a:avLst/>
            </a:prstTxWarp>
            <a:spAutoFit/>
          </a:bodyPr>
          <a:lstStyle/>
          <a:p>
            <a:pPr algn="ctr"/>
            <a:r>
              <a:rPr lang="en-US" sz="13800" b="1" dirty="0" err="1">
                <a:solidFill>
                  <a:srgbClr val="FF0000"/>
                </a:solidFill>
                <a:latin typeface="HP001 4 hàng" pitchFamily="34" charset="0"/>
              </a:rPr>
              <a:t>Khởi</a:t>
            </a:r>
            <a:r>
              <a:rPr lang="en-US" sz="13800" b="1" dirty="0">
                <a:solidFill>
                  <a:srgbClr val="FF0000"/>
                </a:solidFill>
                <a:latin typeface="HP001 4 hàng" pitchFamily="34" charset="0"/>
              </a:rPr>
              <a:t> </a:t>
            </a:r>
            <a:r>
              <a:rPr lang="en-US" sz="13800" b="1" dirty="0" err="1">
                <a:solidFill>
                  <a:srgbClr val="FF0000"/>
                </a:solidFill>
                <a:latin typeface="HP001 4 hàng" pitchFamily="34" charset="0"/>
              </a:rPr>
              <a:t>động</a:t>
            </a:r>
            <a:r>
              <a:rPr lang="en-US" sz="13800" b="1" dirty="0">
                <a:solidFill>
                  <a:srgbClr val="FF0000"/>
                </a:solidFill>
                <a:latin typeface="HP001 4 hàng" pitchFamily="34" charset="0"/>
              </a:rPr>
              <a:t>: </a:t>
            </a:r>
          </a:p>
        </p:txBody>
      </p:sp>
      <p:sp>
        <p:nvSpPr>
          <p:cNvPr id="5" name="TextBox 4">
            <a:extLst>
              <a:ext uri="{FF2B5EF4-FFF2-40B4-BE49-F238E27FC236}">
                <a16:creationId xmlns:a16="http://schemas.microsoft.com/office/drawing/2014/main" xmlns="" id="{BFE937AB-870A-4966-8ED7-815CF9CAA954}"/>
              </a:ext>
            </a:extLst>
          </p:cNvPr>
          <p:cNvSpPr txBox="1"/>
          <p:nvPr/>
        </p:nvSpPr>
        <p:spPr>
          <a:xfrm>
            <a:off x="1767922" y="2415207"/>
            <a:ext cx="7912791" cy="1497053"/>
          </a:xfrm>
          <a:prstGeom prst="rect">
            <a:avLst/>
          </a:prstGeom>
          <a:noFill/>
        </p:spPr>
        <p:txBody>
          <a:bodyPr wrap="square" rtlCol="0">
            <a:prstTxWarp prst="textPlain">
              <a:avLst/>
            </a:prstTxWarp>
            <a:spAutoFit/>
          </a:bodyPr>
          <a:lstStyle/>
          <a:p>
            <a:pPr marL="171450" indent="-171450">
              <a:buFontTx/>
              <a:buChar char="-"/>
            </a:pPr>
            <a:r>
              <a:rPr lang="vi-VN" sz="1600" dirty="0">
                <a:latin typeface="AvantGarde" panose="00000400000000000000" pitchFamily="2" charset="0"/>
                <a:ea typeface="AvantGarde" panose="00000400000000000000" pitchFamily="2" charset="0"/>
                <a:cs typeface="AvantGarde" panose="00000400000000000000" pitchFamily="2" charset="0"/>
              </a:rPr>
              <a:t>Nêu tên một số loài thực vật</a:t>
            </a:r>
            <a:br>
              <a:rPr lang="vi-VN" sz="1600" dirty="0">
                <a:latin typeface="AvantGarde" panose="00000400000000000000" pitchFamily="2" charset="0"/>
                <a:ea typeface="AvantGarde" panose="00000400000000000000" pitchFamily="2" charset="0"/>
                <a:cs typeface="AvantGarde" panose="00000400000000000000" pitchFamily="2" charset="0"/>
              </a:rPr>
            </a:br>
            <a:r>
              <a:rPr lang="vi-VN" sz="1600" dirty="0">
                <a:latin typeface="AvantGarde" panose="00000400000000000000" pitchFamily="2" charset="0"/>
                <a:ea typeface="AvantGarde" panose="00000400000000000000" pitchFamily="2" charset="0"/>
                <a:cs typeface="AvantGarde" panose="00000400000000000000" pitchFamily="2" charset="0"/>
              </a:rPr>
              <a:t> và động vật mà em biết? </a:t>
            </a:r>
            <a:endParaRPr lang="en-US" sz="4000" b="1" dirty="0">
              <a:latin typeface="AvantGarde" panose="00000400000000000000" pitchFamily="2" charset="0"/>
              <a:ea typeface="AvantGarde" panose="00000400000000000000" pitchFamily="2" charset="0"/>
              <a:cs typeface="AvantGarde" panose="00000400000000000000" pitchFamily="2" charset="0"/>
            </a:endParaRPr>
          </a:p>
        </p:txBody>
      </p:sp>
      <p:sp>
        <p:nvSpPr>
          <p:cNvPr id="6" name="TextBox 5">
            <a:extLst>
              <a:ext uri="{FF2B5EF4-FFF2-40B4-BE49-F238E27FC236}">
                <a16:creationId xmlns:a16="http://schemas.microsoft.com/office/drawing/2014/main" xmlns="" id="{7FCB6E87-EBDE-4A74-8BBF-568BAD4B98F7}"/>
              </a:ext>
            </a:extLst>
          </p:cNvPr>
          <p:cNvSpPr txBox="1"/>
          <p:nvPr/>
        </p:nvSpPr>
        <p:spPr>
          <a:xfrm>
            <a:off x="3795091" y="2157149"/>
            <a:ext cx="4601818" cy="1569660"/>
          </a:xfrm>
          <a:prstGeom prst="rect">
            <a:avLst/>
          </a:prstGeom>
          <a:noFill/>
        </p:spPr>
        <p:txBody>
          <a:bodyPr wrap="square" rtlCol="0">
            <a:spAutoFit/>
          </a:bodyPr>
          <a:lstStyle/>
          <a:p>
            <a:pPr algn="ctr"/>
            <a:r>
              <a:rPr lang="en-US" sz="9600" b="1" u="sng" dirty="0" err="1">
                <a:latin typeface="HP001 4 hàng" pitchFamily="34" charset="0"/>
              </a:rPr>
              <a:t>Tiết</a:t>
            </a:r>
            <a:r>
              <a:rPr lang="en-US" sz="9600" b="1" u="sng" dirty="0">
                <a:latin typeface="HP001 4 hàng" pitchFamily="34" charset="0"/>
              </a:rPr>
              <a:t> 1:</a:t>
            </a:r>
            <a:r>
              <a:rPr lang="en-US" sz="9600" b="1" dirty="0">
                <a:latin typeface="HP001 4 hàng" pitchFamily="34" charset="0"/>
              </a:rPr>
              <a:t> </a:t>
            </a:r>
          </a:p>
        </p:txBody>
      </p:sp>
    </p:spTree>
    <p:extLst>
      <p:ext uri="{BB962C8B-B14F-4D97-AF65-F5344CB8AC3E}">
        <p14:creationId xmlns:p14="http://schemas.microsoft.com/office/powerpoint/2010/main" val="44222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xit" presetSubtype="0" decel="100000" fill="hold" grpId="1" nodeType="clickEffect">
                                  <p:stCondLst>
                                    <p:cond delay="0"/>
                                  </p:stCondLst>
                                  <p:iterate type="lt">
                                    <p:tmPct val="0"/>
                                  </p:iterate>
                                  <p:childTnLst>
                                    <p:anim calcmode="lin" valueType="num">
                                      <p:cBhvr>
                                        <p:cTn id="14" dur="500"/>
                                        <p:tgtEl>
                                          <p:spTgt spid="6"/>
                                        </p:tgtEl>
                                        <p:attrNameLst>
                                          <p:attrName>ppt_h</p:attrName>
                                        </p:attrNameLst>
                                      </p:cBhvr>
                                      <p:tavLst>
                                        <p:tav tm="0">
                                          <p:val>
                                            <p:strVal val="ppt_h"/>
                                          </p:val>
                                        </p:tav>
                                        <p:tav tm="50000">
                                          <p:val>
                                            <p:strVal val="ppt_h/20"/>
                                          </p:val>
                                        </p:tav>
                                        <p:tav tm="100000">
                                          <p:val>
                                            <p:strVal val="ppt_h/20"/>
                                          </p:val>
                                        </p:tav>
                                      </p:tavLst>
                                    </p:anim>
                                    <p:anim calcmode="lin" valueType="num">
                                      <p:cBhvr>
                                        <p:cTn id="15" dur="500"/>
                                        <p:tgtEl>
                                          <p:spTgt spid="6"/>
                                        </p:tgtEl>
                                        <p:attrNameLst>
                                          <p:attrName>ppt_w</p:attrName>
                                        </p:attrNameLst>
                                      </p:cBhvr>
                                      <p:tavLst>
                                        <p:tav tm="0">
                                          <p:val>
                                            <p:strVal val="ppt_w"/>
                                          </p:val>
                                        </p:tav>
                                        <p:tav tm="50000">
                                          <p:val>
                                            <p:strVal val="ppt_w+.3"/>
                                          </p:val>
                                        </p:tav>
                                        <p:tav tm="100000">
                                          <p:val>
                                            <p:strVal val="ppt_w+.3"/>
                                          </p:val>
                                        </p:tav>
                                      </p:tavLst>
                                    </p:anim>
                                    <p:anim calcmode="lin" valueType="num">
                                      <p:cBhvr>
                                        <p:cTn id="16" dur="500"/>
                                        <p:tgtEl>
                                          <p:spTgt spid="6"/>
                                        </p:tgtEl>
                                        <p:attrNameLst>
                                          <p:attrName>ppt_x</p:attrName>
                                        </p:attrNameLst>
                                      </p:cBhvr>
                                      <p:tavLst>
                                        <p:tav tm="0">
                                          <p:val>
                                            <p:strVal val="ppt_x"/>
                                          </p:val>
                                        </p:tav>
                                        <p:tav tm="50000">
                                          <p:val>
                                            <p:strVal val="ppt_x"/>
                                          </p:val>
                                        </p:tav>
                                        <p:tav tm="100000">
                                          <p:val>
                                            <p:strVal val="ppt_x-.3"/>
                                          </p:val>
                                        </p:tav>
                                      </p:tavLst>
                                    </p:anim>
                                    <p:anim calcmode="lin" valueType="num">
                                      <p:cBhvr>
                                        <p:cTn id="17" dur="500"/>
                                        <p:tgtEl>
                                          <p:spTgt spid="6"/>
                                        </p:tgtEl>
                                        <p:attrNameLst>
                                          <p:attrName>ppt_y</p:attrName>
                                        </p:attrNameLst>
                                      </p:cBhvr>
                                      <p:tavLst>
                                        <p:tav tm="0">
                                          <p:val>
                                            <p:strVal val="ppt_y"/>
                                          </p:val>
                                        </p:tav>
                                        <p:tav tm="100000">
                                          <p:val>
                                            <p:strVal val="ppt_y"/>
                                          </p:val>
                                        </p:tav>
                                      </p:tavLst>
                                    </p:anim>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4"/>
                                        </p:tgtEl>
                                        <p:attrNameLst>
                                          <p:attrName>style.visibility</p:attrName>
                                        </p:attrNameLst>
                                      </p:cBhvr>
                                      <p:to>
                                        <p:strVal val="visible"/>
                                      </p:to>
                                    </p:set>
                                    <p:anim calcmode="discrete" valueType="clr">
                                      <p:cBhvr override="childStyle">
                                        <p:cTn id="23"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4"/>
                                        </p:tgtEl>
                                        <p:attrNameLst>
                                          <p:attrName>fillcolor</p:attrName>
                                        </p:attrNameLst>
                                      </p:cBhvr>
                                      <p:tavLst>
                                        <p:tav tm="0">
                                          <p:val>
                                            <p:clrVal>
                                              <a:schemeClr val="accent2"/>
                                            </p:clrVal>
                                          </p:val>
                                        </p:tav>
                                        <p:tav tm="50000">
                                          <p:val>
                                            <p:clrVal>
                                              <a:schemeClr val="hlink"/>
                                            </p:clrVal>
                                          </p:val>
                                        </p:tav>
                                      </p:tavLst>
                                    </p:anim>
                                    <p:set>
                                      <p:cBhvr>
                                        <p:cTn id="25" dur="80"/>
                                        <p:tgtEl>
                                          <p:spTgt spid="4"/>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iterate type="lt">
                                    <p:tmPct val="5000"/>
                                  </p:iterate>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style.rotation</p:attrName>
                                        </p:attrNameLst>
                                      </p:cBhvr>
                                      <p:tavLst>
                                        <p:tav tm="0">
                                          <p:val>
                                            <p:fltVal val="90"/>
                                          </p:val>
                                        </p:tav>
                                        <p:tav tm="100000">
                                          <p:val>
                                            <p:fltVal val="0"/>
                                          </p:val>
                                        </p:tav>
                                      </p:tavLst>
                                    </p:anim>
                                    <p:animEffect transition="in" filter="fade">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97157" y="808354"/>
            <a:ext cx="4185311" cy="523220"/>
          </a:xfrm>
          <a:prstGeom prst="rect">
            <a:avLst/>
          </a:prstGeom>
          <a:noFill/>
        </p:spPr>
        <p:txBody>
          <a:bodyPr wrap="square" rtlCol="0">
            <a:spAutoFit/>
          </a:bodyPr>
          <a:lstStyle/>
          <a:p>
            <a:pPr algn="ctr"/>
            <a:r>
              <a:rPr lang="en-US" sz="2800" b="1" u="sng" dirty="0" err="1">
                <a:latin typeface="HP001 4 hàng" pitchFamily="34" charset="0"/>
              </a:rPr>
              <a:t>Tự</a:t>
            </a:r>
            <a:r>
              <a:rPr lang="en-US" sz="2800" b="1" u="sng" dirty="0">
                <a:latin typeface="HP001 4 hàng" pitchFamily="34" charset="0"/>
              </a:rPr>
              <a:t> </a:t>
            </a:r>
            <a:r>
              <a:rPr lang="en-US" sz="2800" b="1" u="sng" dirty="0" err="1">
                <a:latin typeface="HP001 4 hàng" pitchFamily="34" charset="0"/>
              </a:rPr>
              <a:t>nhiên</a:t>
            </a:r>
            <a:r>
              <a:rPr lang="en-US" sz="2800" b="1" u="sng" dirty="0">
                <a:latin typeface="HP001 4 hàng" pitchFamily="34" charset="0"/>
              </a:rPr>
              <a:t> </a:t>
            </a:r>
            <a:r>
              <a:rPr lang="en-US" sz="2800" b="1" u="sng" dirty="0" err="1">
                <a:latin typeface="HP001 4 hàng" pitchFamily="34" charset="0"/>
              </a:rPr>
              <a:t>và</a:t>
            </a:r>
            <a:r>
              <a:rPr lang="en-US" sz="2800" b="1" u="sng" dirty="0">
                <a:latin typeface="HP001 4 hàng" pitchFamily="34" charset="0"/>
              </a:rPr>
              <a:t> </a:t>
            </a:r>
            <a:r>
              <a:rPr lang="en-US" sz="2800" b="1" u="sng" dirty="0" err="1">
                <a:latin typeface="HP001 4 hàng" pitchFamily="34" charset="0"/>
              </a:rPr>
              <a:t>xã</a:t>
            </a:r>
            <a:r>
              <a:rPr lang="en-US" sz="2800" b="1" u="sng" dirty="0">
                <a:latin typeface="HP001 4 hàng" pitchFamily="34" charset="0"/>
              </a:rPr>
              <a:t> </a:t>
            </a:r>
            <a:r>
              <a:rPr lang="en-US" sz="2800" b="1" u="sng" dirty="0" err="1">
                <a:latin typeface="HP001 4 hàng" pitchFamily="34" charset="0"/>
              </a:rPr>
              <a:t>hội</a:t>
            </a:r>
            <a:r>
              <a:rPr lang="en-US" sz="2800" b="1" u="sng" dirty="0">
                <a:latin typeface="HP001 4 hàng" pitchFamily="34" charset="0"/>
              </a:rPr>
              <a:t>:</a:t>
            </a:r>
          </a:p>
        </p:txBody>
      </p:sp>
      <p:sp>
        <p:nvSpPr>
          <p:cNvPr id="13" name="TextBox 12"/>
          <p:cNvSpPr txBox="1"/>
          <p:nvPr/>
        </p:nvSpPr>
        <p:spPr>
          <a:xfrm>
            <a:off x="5381404" y="743813"/>
            <a:ext cx="4766454" cy="646331"/>
          </a:xfrm>
          <a:prstGeom prst="rect">
            <a:avLst/>
          </a:prstGeom>
          <a:noFill/>
        </p:spPr>
        <p:txBody>
          <a:bodyPr wrap="square" rtlCol="0">
            <a:spAutoFit/>
          </a:bodyPr>
          <a:lstStyle/>
          <a:p>
            <a:pPr algn="ctr"/>
            <a:r>
              <a:rPr lang="en-US" sz="3600" b="1" u="sng" dirty="0" err="1">
                <a:solidFill>
                  <a:srgbClr val="FF0066"/>
                </a:solidFill>
                <a:latin typeface="HP001 4 hàng" pitchFamily="34" charset="0"/>
              </a:rPr>
              <a:t>Bài</a:t>
            </a:r>
            <a:r>
              <a:rPr lang="en-US" sz="3600" b="1" u="sng" dirty="0">
                <a:solidFill>
                  <a:srgbClr val="FF0066"/>
                </a:solidFill>
                <a:latin typeface="HP001 4 hàng" pitchFamily="34" charset="0"/>
              </a:rPr>
              <a:t> 14:</a:t>
            </a:r>
            <a:r>
              <a:rPr lang="en-US" sz="3600" b="1" dirty="0">
                <a:latin typeface="HP001 4 hàng" pitchFamily="34" charset="0"/>
              </a:rPr>
              <a:t> </a:t>
            </a:r>
            <a:r>
              <a:rPr lang="en-US" sz="3600" b="1" dirty="0" err="1">
                <a:solidFill>
                  <a:srgbClr val="00B0F0"/>
                </a:solidFill>
                <a:latin typeface="HP001 4 hàng" pitchFamily="34" charset="0"/>
              </a:rPr>
              <a:t>Cơ</a:t>
            </a:r>
            <a:r>
              <a:rPr lang="en-US" sz="3600" b="1" dirty="0">
                <a:solidFill>
                  <a:srgbClr val="00B0F0"/>
                </a:solidFill>
                <a:latin typeface="HP001 4 hàng" pitchFamily="34" charset="0"/>
              </a:rPr>
              <a:t> </a:t>
            </a:r>
            <a:r>
              <a:rPr lang="en-US" sz="3600" b="1" dirty="0" err="1">
                <a:solidFill>
                  <a:srgbClr val="00B0F0"/>
                </a:solidFill>
                <a:latin typeface="HP001 4 hàng" pitchFamily="34" charset="0"/>
              </a:rPr>
              <a:t>thể</a:t>
            </a:r>
            <a:r>
              <a:rPr lang="en-US" sz="3600" b="1" dirty="0">
                <a:solidFill>
                  <a:srgbClr val="00B0F0"/>
                </a:solidFill>
                <a:latin typeface="HP001 4 hàng" pitchFamily="34" charset="0"/>
              </a:rPr>
              <a:t> </a:t>
            </a:r>
            <a:r>
              <a:rPr lang="en-US" sz="3600" b="1" dirty="0" err="1">
                <a:solidFill>
                  <a:srgbClr val="00B0F0"/>
                </a:solidFill>
                <a:latin typeface="HP001 4 hàng" pitchFamily="34" charset="0"/>
              </a:rPr>
              <a:t>em</a:t>
            </a:r>
            <a:endParaRPr lang="en-US" sz="3600" b="1" dirty="0">
              <a:solidFill>
                <a:srgbClr val="00B0F0"/>
              </a:solidFill>
              <a:latin typeface="HP001 4 hàng" pitchFamily="34" charset="0"/>
            </a:endParaRPr>
          </a:p>
        </p:txBody>
      </p:sp>
      <p:sp>
        <p:nvSpPr>
          <p:cNvPr id="6" name="TextBox 5">
            <a:extLst>
              <a:ext uri="{FF2B5EF4-FFF2-40B4-BE49-F238E27FC236}">
                <a16:creationId xmlns:a16="http://schemas.microsoft.com/office/drawing/2014/main" xmlns="" id="{9703AAA5-E709-43A1-9299-2BB5768801BB}"/>
              </a:ext>
            </a:extLst>
          </p:cNvPr>
          <p:cNvSpPr txBox="1"/>
          <p:nvPr/>
        </p:nvSpPr>
        <p:spPr>
          <a:xfrm>
            <a:off x="-122286" y="1355131"/>
            <a:ext cx="10001781" cy="584775"/>
          </a:xfrm>
          <a:prstGeom prst="rect">
            <a:avLst/>
          </a:prstGeom>
          <a:noFill/>
        </p:spPr>
        <p:txBody>
          <a:bodyPr wrap="square" rtlCol="0">
            <a:spAutoFit/>
          </a:bodyPr>
          <a:lstStyle/>
          <a:p>
            <a:pPr algn="ctr"/>
            <a:r>
              <a:rPr lang="vi-VN" sz="3200" b="1" u="sng" dirty="0">
                <a:solidFill>
                  <a:srgbClr val="FF0000"/>
                </a:solidFill>
                <a:latin typeface="HP001 4 hàng" panose="020B0603050302020204" pitchFamily="34" charset="0"/>
              </a:rPr>
              <a:t>Hoạt động 6</a:t>
            </a:r>
            <a:r>
              <a:rPr lang="vi-VN" sz="3200" b="1" dirty="0">
                <a:latin typeface="HP001 4 hàng" panose="020B0603050302020204" pitchFamily="34" charset="0"/>
              </a:rPr>
              <a:t>: Tự đánh giá về việc giữ cơ thể sạch sẽ.</a:t>
            </a:r>
            <a:endParaRPr lang="en-US" sz="3200" b="1" dirty="0">
              <a:solidFill>
                <a:srgbClr val="00B0F0"/>
              </a:solidFill>
              <a:latin typeface="HP001 4 hàng" pitchFamily="34" charset="0"/>
            </a:endParaRPr>
          </a:p>
        </p:txBody>
      </p:sp>
      <p:sp>
        <p:nvSpPr>
          <p:cNvPr id="17" name="Flowchart: Terminator 16">
            <a:extLst>
              <a:ext uri="{FF2B5EF4-FFF2-40B4-BE49-F238E27FC236}">
                <a16:creationId xmlns:a16="http://schemas.microsoft.com/office/drawing/2014/main" xmlns="" id="{6EDA138E-090C-438B-B265-2F3A876D4BBE}"/>
              </a:ext>
            </a:extLst>
          </p:cNvPr>
          <p:cNvSpPr/>
          <p:nvPr/>
        </p:nvSpPr>
        <p:spPr>
          <a:xfrm>
            <a:off x="9780102" y="646048"/>
            <a:ext cx="2693505" cy="1003852"/>
          </a:xfrm>
          <a:prstGeom prst="flowChartTerminator">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dirty="0">
              <a:solidFill>
                <a:srgbClr val="CC3300"/>
              </a:solidFill>
              <a:latin typeface="HP001 4 hàng" panose="020B0603050302020204" pitchFamily="34" charset="0"/>
            </a:endParaRPr>
          </a:p>
          <a:p>
            <a:pPr algn="ctr"/>
            <a:r>
              <a:rPr lang="vi-VN" sz="4000" b="1" dirty="0">
                <a:solidFill>
                  <a:srgbClr val="CC3300"/>
                </a:solidFill>
                <a:latin typeface="HP001 4 hàng" panose="020B0603050302020204" pitchFamily="34" charset="0"/>
              </a:rPr>
              <a:t>Nhóm đôi</a:t>
            </a:r>
          </a:p>
        </p:txBody>
      </p:sp>
      <p:sp>
        <p:nvSpPr>
          <p:cNvPr id="18" name="TextBox 17">
            <a:extLst>
              <a:ext uri="{FF2B5EF4-FFF2-40B4-BE49-F238E27FC236}">
                <a16:creationId xmlns:a16="http://schemas.microsoft.com/office/drawing/2014/main" xmlns="" id="{34B41E11-BC02-40DC-9718-DC489AD151BE}"/>
              </a:ext>
            </a:extLst>
          </p:cNvPr>
          <p:cNvSpPr txBox="1"/>
          <p:nvPr/>
        </p:nvSpPr>
        <p:spPr>
          <a:xfrm>
            <a:off x="128586" y="1864768"/>
            <a:ext cx="12344401" cy="1569660"/>
          </a:xfrm>
          <a:prstGeom prst="rect">
            <a:avLst/>
          </a:prstGeom>
          <a:noFill/>
        </p:spPr>
        <p:txBody>
          <a:bodyPr wrap="square" rtlCol="0">
            <a:spAutoFit/>
          </a:bodyPr>
          <a:lstStyle/>
          <a:p>
            <a:pPr algn="just">
              <a:lnSpc>
                <a:spcPct val="150000"/>
              </a:lnSpc>
            </a:pPr>
            <a:r>
              <a:rPr lang="vi-VN" sz="3200" b="1" dirty="0">
                <a:solidFill>
                  <a:srgbClr val="0000FF"/>
                </a:solidFill>
                <a:latin typeface="HP001 4 hàng" panose="020B0603050302020204" pitchFamily="34" charset="0"/>
              </a:rPr>
              <a:t>1) Hằng ngày bạn đã làm gì để giữ sạch cơ thể của mình? Cơ thể sạch sẽ có lợi ích gì?</a:t>
            </a:r>
            <a:endParaRPr lang="en-US" sz="3200" b="1" dirty="0">
              <a:solidFill>
                <a:srgbClr val="0000FF"/>
              </a:solidFill>
              <a:latin typeface="HP001 4 hàng" pitchFamily="34" charset="0"/>
            </a:endParaRPr>
          </a:p>
        </p:txBody>
      </p:sp>
      <p:sp>
        <p:nvSpPr>
          <p:cNvPr id="19" name="TextBox 18">
            <a:extLst>
              <a:ext uri="{FF2B5EF4-FFF2-40B4-BE49-F238E27FC236}">
                <a16:creationId xmlns:a16="http://schemas.microsoft.com/office/drawing/2014/main" xmlns="" id="{51435B4B-3196-4575-89F4-0B8CBCB1C114}"/>
              </a:ext>
            </a:extLst>
          </p:cNvPr>
          <p:cNvSpPr txBox="1"/>
          <p:nvPr/>
        </p:nvSpPr>
        <p:spPr>
          <a:xfrm>
            <a:off x="197540" y="3437408"/>
            <a:ext cx="12344401" cy="830997"/>
          </a:xfrm>
          <a:prstGeom prst="rect">
            <a:avLst/>
          </a:prstGeom>
          <a:noFill/>
        </p:spPr>
        <p:txBody>
          <a:bodyPr wrap="square" rtlCol="0">
            <a:spAutoFit/>
          </a:bodyPr>
          <a:lstStyle/>
          <a:p>
            <a:pPr algn="just">
              <a:lnSpc>
                <a:spcPct val="150000"/>
              </a:lnSpc>
            </a:pPr>
            <a:r>
              <a:rPr lang="vi-VN" sz="3200" b="1" dirty="0">
                <a:solidFill>
                  <a:srgbClr val="0000FF"/>
                </a:solidFill>
                <a:latin typeface="HP001 4 hàng" panose="020B0603050302020204" pitchFamily="34" charset="0"/>
              </a:rPr>
              <a:t>2) Bạn cần thay đổi thói quen gì để giữ cơ thể sạch sẽ?</a:t>
            </a:r>
            <a:endParaRPr lang="en-US" sz="3200" b="1" dirty="0">
              <a:solidFill>
                <a:srgbClr val="0000FF"/>
              </a:solidFill>
              <a:latin typeface="HP001 4 hàng" pitchFamily="34" charset="0"/>
            </a:endParaRPr>
          </a:p>
        </p:txBody>
      </p:sp>
    </p:spTree>
    <p:extLst>
      <p:ext uri="{BB962C8B-B14F-4D97-AF65-F5344CB8AC3E}">
        <p14:creationId xmlns:p14="http://schemas.microsoft.com/office/powerpoint/2010/main" val="38775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97157" y="808354"/>
            <a:ext cx="4185311" cy="523220"/>
          </a:xfrm>
          <a:prstGeom prst="rect">
            <a:avLst/>
          </a:prstGeom>
          <a:noFill/>
        </p:spPr>
        <p:txBody>
          <a:bodyPr wrap="square" rtlCol="0">
            <a:spAutoFit/>
          </a:bodyPr>
          <a:lstStyle/>
          <a:p>
            <a:pPr algn="ctr"/>
            <a:r>
              <a:rPr lang="en-US" sz="2800" b="1" u="sng" dirty="0" err="1">
                <a:latin typeface="HP001 4 hàng" pitchFamily="34" charset="0"/>
              </a:rPr>
              <a:t>Tự</a:t>
            </a:r>
            <a:r>
              <a:rPr lang="en-US" sz="2800" b="1" u="sng" dirty="0">
                <a:latin typeface="HP001 4 hàng" pitchFamily="34" charset="0"/>
              </a:rPr>
              <a:t> </a:t>
            </a:r>
            <a:r>
              <a:rPr lang="en-US" sz="2800" b="1" u="sng" dirty="0" err="1">
                <a:latin typeface="HP001 4 hàng" pitchFamily="34" charset="0"/>
              </a:rPr>
              <a:t>nhiên</a:t>
            </a:r>
            <a:r>
              <a:rPr lang="en-US" sz="2800" b="1" u="sng" dirty="0">
                <a:latin typeface="HP001 4 hàng" pitchFamily="34" charset="0"/>
              </a:rPr>
              <a:t> </a:t>
            </a:r>
            <a:r>
              <a:rPr lang="en-US" sz="2800" b="1" u="sng" dirty="0" err="1">
                <a:latin typeface="HP001 4 hàng" pitchFamily="34" charset="0"/>
              </a:rPr>
              <a:t>và</a:t>
            </a:r>
            <a:r>
              <a:rPr lang="en-US" sz="2800" b="1" u="sng" dirty="0">
                <a:latin typeface="HP001 4 hàng" pitchFamily="34" charset="0"/>
              </a:rPr>
              <a:t> </a:t>
            </a:r>
            <a:r>
              <a:rPr lang="en-US" sz="2800" b="1" u="sng" dirty="0" err="1">
                <a:latin typeface="HP001 4 hàng" pitchFamily="34" charset="0"/>
              </a:rPr>
              <a:t>xã</a:t>
            </a:r>
            <a:r>
              <a:rPr lang="en-US" sz="2800" b="1" u="sng" dirty="0">
                <a:latin typeface="HP001 4 hàng" pitchFamily="34" charset="0"/>
              </a:rPr>
              <a:t> </a:t>
            </a:r>
            <a:r>
              <a:rPr lang="en-US" sz="2800" b="1" u="sng" dirty="0" err="1">
                <a:latin typeface="HP001 4 hàng" pitchFamily="34" charset="0"/>
              </a:rPr>
              <a:t>hội</a:t>
            </a:r>
            <a:r>
              <a:rPr lang="en-US" sz="2800" b="1" u="sng" dirty="0">
                <a:latin typeface="HP001 4 hàng" pitchFamily="34" charset="0"/>
              </a:rPr>
              <a:t>:</a:t>
            </a:r>
          </a:p>
        </p:txBody>
      </p:sp>
      <p:sp>
        <p:nvSpPr>
          <p:cNvPr id="13" name="TextBox 12"/>
          <p:cNvSpPr txBox="1"/>
          <p:nvPr/>
        </p:nvSpPr>
        <p:spPr>
          <a:xfrm>
            <a:off x="5381404" y="743813"/>
            <a:ext cx="4766454" cy="646331"/>
          </a:xfrm>
          <a:prstGeom prst="rect">
            <a:avLst/>
          </a:prstGeom>
          <a:noFill/>
        </p:spPr>
        <p:txBody>
          <a:bodyPr wrap="square" rtlCol="0">
            <a:spAutoFit/>
          </a:bodyPr>
          <a:lstStyle/>
          <a:p>
            <a:pPr algn="ctr"/>
            <a:r>
              <a:rPr lang="en-US" sz="3600" b="1" u="sng" dirty="0" err="1">
                <a:solidFill>
                  <a:srgbClr val="FF0066"/>
                </a:solidFill>
                <a:latin typeface="HP001 4 hàng" pitchFamily="34" charset="0"/>
              </a:rPr>
              <a:t>Bài</a:t>
            </a:r>
            <a:r>
              <a:rPr lang="en-US" sz="3600" b="1" u="sng" dirty="0">
                <a:solidFill>
                  <a:srgbClr val="FF0066"/>
                </a:solidFill>
                <a:latin typeface="HP001 4 hàng" pitchFamily="34" charset="0"/>
              </a:rPr>
              <a:t> 14:</a:t>
            </a:r>
            <a:r>
              <a:rPr lang="en-US" sz="3600" b="1" dirty="0">
                <a:latin typeface="HP001 4 hàng" pitchFamily="34" charset="0"/>
              </a:rPr>
              <a:t> </a:t>
            </a:r>
            <a:r>
              <a:rPr lang="en-US" sz="3600" b="1" dirty="0" err="1">
                <a:solidFill>
                  <a:srgbClr val="00B0F0"/>
                </a:solidFill>
                <a:latin typeface="HP001 4 hàng" pitchFamily="34" charset="0"/>
              </a:rPr>
              <a:t>Cơ</a:t>
            </a:r>
            <a:r>
              <a:rPr lang="en-US" sz="3600" b="1" dirty="0">
                <a:solidFill>
                  <a:srgbClr val="00B0F0"/>
                </a:solidFill>
                <a:latin typeface="HP001 4 hàng" pitchFamily="34" charset="0"/>
              </a:rPr>
              <a:t> </a:t>
            </a:r>
            <a:r>
              <a:rPr lang="en-US" sz="3600" b="1" dirty="0" err="1">
                <a:solidFill>
                  <a:srgbClr val="00B0F0"/>
                </a:solidFill>
                <a:latin typeface="HP001 4 hàng" pitchFamily="34" charset="0"/>
              </a:rPr>
              <a:t>thể</a:t>
            </a:r>
            <a:r>
              <a:rPr lang="en-US" sz="3600" b="1" dirty="0">
                <a:solidFill>
                  <a:srgbClr val="00B0F0"/>
                </a:solidFill>
                <a:latin typeface="HP001 4 hàng" pitchFamily="34" charset="0"/>
              </a:rPr>
              <a:t> </a:t>
            </a:r>
            <a:r>
              <a:rPr lang="en-US" sz="3600" b="1" dirty="0" err="1">
                <a:solidFill>
                  <a:srgbClr val="00B0F0"/>
                </a:solidFill>
                <a:latin typeface="HP001 4 hàng" pitchFamily="34" charset="0"/>
              </a:rPr>
              <a:t>em</a:t>
            </a:r>
            <a:endParaRPr lang="en-US" sz="3600" b="1" dirty="0">
              <a:solidFill>
                <a:srgbClr val="00B0F0"/>
              </a:solidFill>
              <a:latin typeface="HP001 4 hàng" pitchFamily="34" charset="0"/>
            </a:endParaRPr>
          </a:p>
        </p:txBody>
      </p:sp>
      <p:sp>
        <p:nvSpPr>
          <p:cNvPr id="6" name="TextBox 5">
            <a:extLst>
              <a:ext uri="{FF2B5EF4-FFF2-40B4-BE49-F238E27FC236}">
                <a16:creationId xmlns:a16="http://schemas.microsoft.com/office/drawing/2014/main" xmlns="" id="{9703AAA5-E709-43A1-9299-2BB5768801BB}"/>
              </a:ext>
            </a:extLst>
          </p:cNvPr>
          <p:cNvSpPr txBox="1"/>
          <p:nvPr/>
        </p:nvSpPr>
        <p:spPr>
          <a:xfrm>
            <a:off x="-122286" y="1355131"/>
            <a:ext cx="10001781" cy="584775"/>
          </a:xfrm>
          <a:prstGeom prst="rect">
            <a:avLst/>
          </a:prstGeom>
          <a:noFill/>
        </p:spPr>
        <p:txBody>
          <a:bodyPr wrap="square" rtlCol="0">
            <a:spAutoFit/>
          </a:bodyPr>
          <a:lstStyle/>
          <a:p>
            <a:pPr algn="ctr"/>
            <a:r>
              <a:rPr lang="vi-VN" sz="3200" b="1" u="sng" dirty="0">
                <a:solidFill>
                  <a:srgbClr val="FF0000"/>
                </a:solidFill>
                <a:latin typeface="HP001 4 hàng" panose="020B0603050302020204" pitchFamily="34" charset="0"/>
              </a:rPr>
              <a:t>Hoạt động 6</a:t>
            </a:r>
            <a:r>
              <a:rPr lang="vi-VN" sz="3200" b="1" dirty="0">
                <a:latin typeface="HP001 4 hàng" panose="020B0603050302020204" pitchFamily="34" charset="0"/>
              </a:rPr>
              <a:t>: Tự đánh giá về việc giữ cơ thể sạch sẽ.</a:t>
            </a:r>
            <a:endParaRPr lang="en-US" sz="3200" b="1" dirty="0">
              <a:solidFill>
                <a:srgbClr val="00B0F0"/>
              </a:solidFill>
              <a:latin typeface="HP001 4 hàng" pitchFamily="34" charset="0"/>
            </a:endParaRPr>
          </a:p>
        </p:txBody>
      </p:sp>
      <p:pic>
        <p:nvPicPr>
          <p:cNvPr id="3" name="Picture 2">
            <a:extLst>
              <a:ext uri="{FF2B5EF4-FFF2-40B4-BE49-F238E27FC236}">
                <a16:creationId xmlns:a16="http://schemas.microsoft.com/office/drawing/2014/main" xmlns="" id="{EFACD996-5F99-4528-91BA-93EFD2AA3432}"/>
              </a:ext>
            </a:extLst>
          </p:cNvPr>
          <p:cNvPicPr>
            <a:picLocks noChangeAspect="1"/>
          </p:cNvPicPr>
          <p:nvPr/>
        </p:nvPicPr>
        <p:blipFill rotWithShape="1">
          <a:blip r:embed="rId2">
            <a:extLst>
              <a:ext uri="{28A0092B-C50C-407E-A947-70E740481C1C}">
                <a14:useLocalDpi xmlns:a14="http://schemas.microsoft.com/office/drawing/2010/main" val="0"/>
              </a:ext>
            </a:extLst>
          </a:blip>
          <a:srcRect l="14785" t="15988" r="10347" b="6098"/>
          <a:stretch/>
        </p:blipFill>
        <p:spPr>
          <a:xfrm>
            <a:off x="163998" y="2544419"/>
            <a:ext cx="2171700" cy="2093748"/>
          </a:xfrm>
          <a:prstGeom prst="rect">
            <a:avLst/>
          </a:prstGeom>
        </p:spPr>
      </p:pic>
      <p:sp>
        <p:nvSpPr>
          <p:cNvPr id="4" name="Rectangle 3">
            <a:extLst>
              <a:ext uri="{FF2B5EF4-FFF2-40B4-BE49-F238E27FC236}">
                <a16:creationId xmlns:a16="http://schemas.microsoft.com/office/drawing/2014/main" xmlns="" id="{7D83B306-C943-4B0F-9F69-17E1B2CB662A}"/>
              </a:ext>
            </a:extLst>
          </p:cNvPr>
          <p:cNvSpPr/>
          <p:nvPr/>
        </p:nvSpPr>
        <p:spPr>
          <a:xfrm>
            <a:off x="2335698" y="2792896"/>
            <a:ext cx="10001780" cy="1845271"/>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0000FF"/>
                </a:solidFill>
                <a:latin typeface="HP001 4 hàng" panose="020B0603050302020204" pitchFamily="34" charset="0"/>
              </a:rPr>
              <a:t>   Giữ cơ thể luôn sạch sẽ để giúp em mạnh khỏe và phòng tránh bệnh tật.</a:t>
            </a:r>
          </a:p>
        </p:txBody>
      </p:sp>
    </p:spTree>
    <p:extLst>
      <p:ext uri="{BB962C8B-B14F-4D97-AF65-F5344CB8AC3E}">
        <p14:creationId xmlns:p14="http://schemas.microsoft.com/office/powerpoint/2010/main" val="2745198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ình nền đẹp làm giáo án">
            <a:extLst>
              <a:ext uri="{FF2B5EF4-FFF2-40B4-BE49-F238E27FC236}">
                <a16:creationId xmlns:a16="http://schemas.microsoft.com/office/drawing/2014/main" xmlns="" id="{9468305E-18E8-4032-AB47-4A10BD655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2CC593BF-BFFE-4BBB-95C0-00D9B1111BDD}"/>
              </a:ext>
            </a:extLst>
          </p:cNvPr>
          <p:cNvSpPr txBox="1"/>
          <p:nvPr/>
        </p:nvSpPr>
        <p:spPr>
          <a:xfrm rot="20891471">
            <a:off x="3736391" y="712245"/>
            <a:ext cx="5460613" cy="2405976"/>
          </a:xfrm>
          <a:prstGeom prst="rect">
            <a:avLst/>
          </a:prstGeom>
          <a:noFill/>
        </p:spPr>
        <p:txBody>
          <a:bodyPr wrap="square" rtlCol="0">
            <a:prstTxWarp prst="textArchUp">
              <a:avLst>
                <a:gd name="adj" fmla="val 11797931"/>
              </a:avLst>
            </a:prstTxWarp>
            <a:spAutoFit/>
          </a:bodyPr>
          <a:lstStyle/>
          <a:p>
            <a:r>
              <a:rPr lang="en-US" sz="72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Củng</a:t>
            </a: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 </a:t>
            </a:r>
            <a:r>
              <a:rPr lang="en-US" sz="72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cố</a:t>
            </a: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 - </a:t>
            </a:r>
            <a:r>
              <a:rPr lang="en-US" sz="72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Dặn</a:t>
            </a: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 </a:t>
            </a:r>
            <a:r>
              <a:rPr lang="en-US" sz="72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dò</a:t>
            </a:r>
            <a:endPar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endParaRPr>
          </a:p>
        </p:txBody>
      </p:sp>
      <p:sp>
        <p:nvSpPr>
          <p:cNvPr id="4" name="TextBox 3">
            <a:extLst>
              <a:ext uri="{FF2B5EF4-FFF2-40B4-BE49-F238E27FC236}">
                <a16:creationId xmlns:a16="http://schemas.microsoft.com/office/drawing/2014/main" xmlns="" id="{77B948A7-5984-41D9-8EB3-C0C769C81550}"/>
              </a:ext>
            </a:extLst>
          </p:cNvPr>
          <p:cNvSpPr txBox="1"/>
          <p:nvPr/>
        </p:nvSpPr>
        <p:spPr>
          <a:xfrm>
            <a:off x="3379306" y="2227539"/>
            <a:ext cx="9263270" cy="649088"/>
          </a:xfrm>
          <a:prstGeom prst="rect">
            <a:avLst/>
          </a:prstGeom>
          <a:noFill/>
        </p:spPr>
        <p:txBody>
          <a:bodyPr wrap="square" rtlCol="0">
            <a:spAutoFit/>
          </a:bodyPr>
          <a:lstStyle/>
          <a:p>
            <a:pPr>
              <a:lnSpc>
                <a:spcPct val="150000"/>
              </a:lnSpc>
              <a:buFontTx/>
              <a:buChar char="-"/>
            </a:pPr>
            <a:r>
              <a:rPr lang="vi-VN" sz="2800" dirty="0">
                <a:effectLst/>
                <a:latin typeface="AvantGarde" panose="00000400000000000000" pitchFamily="2" charset="0"/>
                <a:ea typeface="AvantGarde" panose="00000400000000000000" pitchFamily="2" charset="0"/>
                <a:cs typeface="AvantGarde" panose="00000400000000000000" pitchFamily="2" charset="0"/>
              </a:rPr>
              <a:t> Bài học hôm nay em biết thêm được điều gì?</a:t>
            </a:r>
            <a:endParaRPr lang="en-US" sz="4400" b="1" dirty="0">
              <a:latin typeface="AvantGarde" panose="00000400000000000000" pitchFamily="2" charset="0"/>
              <a:ea typeface="AvantGarde" panose="00000400000000000000" pitchFamily="2" charset="0"/>
              <a:cs typeface="AvantGarde" panose="00000400000000000000" pitchFamily="2" charset="0"/>
            </a:endParaRPr>
          </a:p>
        </p:txBody>
      </p:sp>
      <p:sp>
        <p:nvSpPr>
          <p:cNvPr id="5" name="TextBox 4">
            <a:extLst>
              <a:ext uri="{FF2B5EF4-FFF2-40B4-BE49-F238E27FC236}">
                <a16:creationId xmlns:a16="http://schemas.microsoft.com/office/drawing/2014/main" xmlns="" id="{88A72A0B-C9E6-4E47-B0C4-218EC3BEC0D3}"/>
              </a:ext>
            </a:extLst>
          </p:cNvPr>
          <p:cNvSpPr txBox="1"/>
          <p:nvPr/>
        </p:nvSpPr>
        <p:spPr>
          <a:xfrm>
            <a:off x="3299791" y="2961140"/>
            <a:ext cx="8786191" cy="649088"/>
          </a:xfrm>
          <a:prstGeom prst="rect">
            <a:avLst/>
          </a:prstGeom>
          <a:noFill/>
        </p:spPr>
        <p:txBody>
          <a:bodyPr wrap="square" rtlCol="0">
            <a:spAutoFit/>
          </a:bodyPr>
          <a:lstStyle/>
          <a:p>
            <a:pPr>
              <a:lnSpc>
                <a:spcPct val="150000"/>
              </a:lnSpc>
              <a:buFontTx/>
              <a:buChar char="-"/>
            </a:pPr>
            <a:r>
              <a:rPr lang="vi-VN" sz="2800" dirty="0">
                <a:latin typeface="AvantGarde" panose="00000400000000000000" pitchFamily="2" charset="0"/>
                <a:ea typeface="AvantGarde" panose="00000400000000000000" pitchFamily="2" charset="0"/>
                <a:cs typeface="AvantGarde" panose="00000400000000000000" pitchFamily="2" charset="0"/>
              </a:rPr>
              <a:t> Nêu tên các bộ phận của cơ thể con người.</a:t>
            </a:r>
            <a:endParaRPr lang="en-US" sz="6600" b="1" dirty="0">
              <a:latin typeface="AvantGarde" panose="00000400000000000000" pitchFamily="2" charset="0"/>
              <a:ea typeface="AvantGarde" panose="00000400000000000000" pitchFamily="2" charset="0"/>
              <a:cs typeface="AvantGarde" panose="00000400000000000000" pitchFamily="2" charset="0"/>
            </a:endParaRPr>
          </a:p>
        </p:txBody>
      </p:sp>
      <p:sp>
        <p:nvSpPr>
          <p:cNvPr id="6" name="TextBox 5">
            <a:extLst>
              <a:ext uri="{FF2B5EF4-FFF2-40B4-BE49-F238E27FC236}">
                <a16:creationId xmlns:a16="http://schemas.microsoft.com/office/drawing/2014/main" xmlns="" id="{89D32A51-1E6C-4B75-9ED8-06AC59ECB2F4}"/>
              </a:ext>
            </a:extLst>
          </p:cNvPr>
          <p:cNvSpPr txBox="1"/>
          <p:nvPr/>
        </p:nvSpPr>
        <p:spPr>
          <a:xfrm>
            <a:off x="4502427" y="4337948"/>
            <a:ext cx="5893906" cy="649088"/>
          </a:xfrm>
          <a:prstGeom prst="rect">
            <a:avLst/>
          </a:prstGeom>
          <a:noFill/>
        </p:spPr>
        <p:txBody>
          <a:bodyPr wrap="square" rtlCol="0">
            <a:spAutoFit/>
          </a:bodyPr>
          <a:lstStyle/>
          <a:p>
            <a:pPr>
              <a:lnSpc>
                <a:spcPct val="150000"/>
              </a:lnSpc>
              <a:buFontTx/>
              <a:buChar char="-"/>
            </a:pPr>
            <a:r>
              <a:rPr lang="vi-VN" sz="2800" dirty="0">
                <a:effectLst/>
                <a:latin typeface="AvantGarde" panose="00000400000000000000" pitchFamily="2" charset="0"/>
                <a:ea typeface="AvantGarde" panose="00000400000000000000" pitchFamily="2" charset="0"/>
                <a:cs typeface="AvantGarde" panose="00000400000000000000" pitchFamily="2" charset="0"/>
              </a:rPr>
              <a:t> Chuẩn bị bài học sau.</a:t>
            </a:r>
            <a:endParaRPr lang="en-US" sz="4400" b="1" dirty="0">
              <a:latin typeface="AvantGarde" panose="00000400000000000000" pitchFamily="2" charset="0"/>
              <a:ea typeface="AvantGarde" panose="00000400000000000000" pitchFamily="2" charset="0"/>
              <a:cs typeface="AvantGarde" panose="00000400000000000000" pitchFamily="2" charset="0"/>
            </a:endParaRPr>
          </a:p>
        </p:txBody>
      </p:sp>
      <p:sp>
        <p:nvSpPr>
          <p:cNvPr id="7" name="TextBox 6">
            <a:extLst>
              <a:ext uri="{FF2B5EF4-FFF2-40B4-BE49-F238E27FC236}">
                <a16:creationId xmlns:a16="http://schemas.microsoft.com/office/drawing/2014/main" xmlns="" id="{DABB9A64-684D-461A-88F1-AF0CE49C6506}"/>
              </a:ext>
            </a:extLst>
          </p:cNvPr>
          <p:cNvSpPr txBox="1"/>
          <p:nvPr/>
        </p:nvSpPr>
        <p:spPr>
          <a:xfrm>
            <a:off x="3309733" y="3651510"/>
            <a:ext cx="8786191" cy="649088"/>
          </a:xfrm>
          <a:prstGeom prst="rect">
            <a:avLst/>
          </a:prstGeom>
          <a:noFill/>
        </p:spPr>
        <p:txBody>
          <a:bodyPr wrap="square" rtlCol="0">
            <a:spAutoFit/>
          </a:bodyPr>
          <a:lstStyle/>
          <a:p>
            <a:pPr>
              <a:lnSpc>
                <a:spcPct val="150000"/>
              </a:lnSpc>
              <a:buFontTx/>
              <a:buChar char="-"/>
            </a:pPr>
            <a:r>
              <a:rPr lang="vi-VN" sz="2800" dirty="0">
                <a:latin typeface="AvantGarde" panose="00000400000000000000" pitchFamily="2" charset="0"/>
                <a:ea typeface="AvantGarde" panose="00000400000000000000" pitchFamily="2" charset="0"/>
                <a:cs typeface="AvantGarde" panose="00000400000000000000" pitchFamily="2" charset="0"/>
              </a:rPr>
              <a:t> Chúng ta cần làm gì để giữ gìn cơ thể sạch sẽ.</a:t>
            </a:r>
            <a:endParaRPr lang="en-US" sz="6600" b="1" dirty="0">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46129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3"/>
                                        </p:tgtEl>
                                        <p:attrNameLst>
                                          <p:attrName>style.color</p:attrName>
                                        </p:attrNameLst>
                                      </p:cBhvr>
                                      <p:to>
                                        <a:schemeClr val="bg1"/>
                                      </p:to>
                                    </p:animClr>
                                    <p:animClr clrSpc="rgb" dir="cw">
                                      <p:cBhvr>
                                        <p:cTn id="7" dur="250" autoRev="1" fill="remove"/>
                                        <p:tgtEl>
                                          <p:spTgt spid="3"/>
                                        </p:tgtEl>
                                        <p:attrNameLst>
                                          <p:attrName>fillcolor</p:attrName>
                                        </p:attrNameLst>
                                      </p:cBhvr>
                                      <p:to>
                                        <a:schemeClr val="bg1"/>
                                      </p:to>
                                    </p:animClr>
                                    <p:set>
                                      <p:cBhvr>
                                        <p:cTn id="8" dur="250" autoRev="1" fill="remove"/>
                                        <p:tgtEl>
                                          <p:spTgt spid="3"/>
                                        </p:tgtEl>
                                        <p:attrNameLst>
                                          <p:attrName>fill.type</p:attrName>
                                        </p:attrNameLst>
                                      </p:cBhvr>
                                      <p:to>
                                        <p:strVal val="solid"/>
                                      </p:to>
                                    </p:set>
                                    <p:set>
                                      <p:cBhvr>
                                        <p:cTn id="9" dur="250" autoRev="1" fill="remove"/>
                                        <p:tgtEl>
                                          <p:spTgt spid="3"/>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97157" y="957439"/>
            <a:ext cx="4185311" cy="584775"/>
          </a:xfrm>
          <a:prstGeom prst="rect">
            <a:avLst/>
          </a:prstGeom>
          <a:noFill/>
        </p:spPr>
        <p:txBody>
          <a:bodyPr wrap="square" rtlCol="0">
            <a:spAutoFit/>
          </a:bodyPr>
          <a:lstStyle/>
          <a:p>
            <a:pPr algn="ctr"/>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và</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r>
              <a:rPr lang="en-US" sz="3200" b="1" u="sng" dirty="0">
                <a:latin typeface="HP001 4 hàng" pitchFamily="34" charset="0"/>
              </a:rPr>
              <a:t>:</a:t>
            </a:r>
          </a:p>
        </p:txBody>
      </p:sp>
      <p:sp>
        <p:nvSpPr>
          <p:cNvPr id="13" name="TextBox 12"/>
          <p:cNvSpPr txBox="1"/>
          <p:nvPr/>
        </p:nvSpPr>
        <p:spPr>
          <a:xfrm>
            <a:off x="5957866" y="892898"/>
            <a:ext cx="6585316" cy="707886"/>
          </a:xfrm>
          <a:prstGeom prst="rect">
            <a:avLst/>
          </a:prstGeom>
          <a:noFill/>
        </p:spPr>
        <p:txBody>
          <a:bodyPr wrap="square" rtlCol="0">
            <a:spAutoFit/>
          </a:bodyPr>
          <a:lstStyle/>
          <a:p>
            <a:pPr algn="ctr"/>
            <a:r>
              <a:rPr lang="en-US" sz="4000" b="1" u="sng" dirty="0" err="1">
                <a:solidFill>
                  <a:srgbClr val="FF0066"/>
                </a:solidFill>
                <a:latin typeface="HP001 4 hàng" pitchFamily="34" charset="0"/>
              </a:rPr>
              <a:t>Bài</a:t>
            </a:r>
            <a:r>
              <a:rPr lang="en-US" sz="4000" b="1" u="sng" dirty="0">
                <a:solidFill>
                  <a:srgbClr val="FF0066"/>
                </a:solidFill>
                <a:latin typeface="HP001 4 hàng" pitchFamily="34" charset="0"/>
              </a:rPr>
              <a:t> 14:</a:t>
            </a:r>
            <a:r>
              <a:rPr lang="en-US" sz="4000" b="1" dirty="0">
                <a:latin typeface="HP001 4 hàng" pitchFamily="34" charset="0"/>
              </a:rPr>
              <a:t> </a:t>
            </a:r>
            <a:r>
              <a:rPr lang="en-US" sz="4000" b="1" dirty="0" err="1">
                <a:solidFill>
                  <a:srgbClr val="00B0F0"/>
                </a:solidFill>
                <a:latin typeface="HP001 4 hàng" pitchFamily="34" charset="0"/>
              </a:rPr>
              <a:t>Cơ</a:t>
            </a:r>
            <a:r>
              <a:rPr lang="en-US" sz="4000" b="1" dirty="0">
                <a:solidFill>
                  <a:srgbClr val="00B0F0"/>
                </a:solidFill>
                <a:latin typeface="HP001 4 hàng" pitchFamily="34" charset="0"/>
              </a:rPr>
              <a:t> </a:t>
            </a:r>
            <a:r>
              <a:rPr lang="en-US" sz="4000" b="1" dirty="0" err="1">
                <a:solidFill>
                  <a:srgbClr val="00B0F0"/>
                </a:solidFill>
                <a:latin typeface="HP001 4 hàng" pitchFamily="34" charset="0"/>
              </a:rPr>
              <a:t>thể</a:t>
            </a:r>
            <a:r>
              <a:rPr lang="en-US" sz="4000" b="1" dirty="0">
                <a:solidFill>
                  <a:srgbClr val="00B0F0"/>
                </a:solidFill>
                <a:latin typeface="HP001 4 hàng" pitchFamily="34" charset="0"/>
              </a:rPr>
              <a:t> </a:t>
            </a:r>
            <a:r>
              <a:rPr lang="en-US" sz="4000" b="1" dirty="0" err="1">
                <a:solidFill>
                  <a:srgbClr val="00B0F0"/>
                </a:solidFill>
                <a:latin typeface="HP001 4 hàng" pitchFamily="34" charset="0"/>
              </a:rPr>
              <a:t>em</a:t>
            </a:r>
            <a:r>
              <a:rPr lang="en-US" sz="4000" b="1" dirty="0">
                <a:solidFill>
                  <a:srgbClr val="00B0F0"/>
                </a:solidFill>
                <a:latin typeface="HP001 4 hàng" pitchFamily="34" charset="0"/>
              </a:rPr>
              <a:t> ( </a:t>
            </a:r>
            <a:r>
              <a:rPr lang="en-US" sz="4000" b="1" dirty="0" err="1">
                <a:solidFill>
                  <a:srgbClr val="00B0F0"/>
                </a:solidFill>
                <a:latin typeface="HP001 4 hàng" pitchFamily="34" charset="0"/>
              </a:rPr>
              <a:t>Tiết</a:t>
            </a:r>
            <a:r>
              <a:rPr lang="en-US" sz="4000" b="1" dirty="0">
                <a:solidFill>
                  <a:srgbClr val="00B0F0"/>
                </a:solidFill>
                <a:latin typeface="HP001 4 hàng" pitchFamily="34" charset="0"/>
              </a:rPr>
              <a:t> 1)</a:t>
            </a:r>
          </a:p>
        </p:txBody>
      </p:sp>
      <p:sp>
        <p:nvSpPr>
          <p:cNvPr id="12" name="TextBox 11">
            <a:extLst>
              <a:ext uri="{FF2B5EF4-FFF2-40B4-BE49-F238E27FC236}">
                <a16:creationId xmlns:a16="http://schemas.microsoft.com/office/drawing/2014/main" xmlns="" id="{5E84EEE0-3C00-44F2-B032-EC3366381320}"/>
              </a:ext>
            </a:extLst>
          </p:cNvPr>
          <p:cNvSpPr txBox="1"/>
          <p:nvPr/>
        </p:nvSpPr>
        <p:spPr>
          <a:xfrm>
            <a:off x="-526774" y="1553911"/>
            <a:ext cx="10883347" cy="646331"/>
          </a:xfrm>
          <a:prstGeom prst="rect">
            <a:avLst/>
          </a:prstGeom>
          <a:noFill/>
        </p:spPr>
        <p:txBody>
          <a:bodyPr wrap="square" rtlCol="0">
            <a:spAutoFit/>
          </a:bodyPr>
          <a:lstStyle/>
          <a:p>
            <a:pPr algn="ctr"/>
            <a:r>
              <a:rPr lang="vi-VN" sz="3600" b="1" u="sng" dirty="0">
                <a:solidFill>
                  <a:srgbClr val="FF0000"/>
                </a:solidFill>
                <a:latin typeface="HP001 4 hàng" panose="020B0603050302020204" pitchFamily="34" charset="0"/>
              </a:rPr>
              <a:t>Hoạt động 1</a:t>
            </a:r>
            <a:r>
              <a:rPr lang="vi-VN" sz="3600" b="1" dirty="0">
                <a:latin typeface="HP001 4 hàng" panose="020B0603050302020204" pitchFamily="34" charset="0"/>
              </a:rPr>
              <a:t>: Các bộ phận bên ngoài của cơ thể.</a:t>
            </a:r>
            <a:endParaRPr lang="en-US" sz="3600" b="1" dirty="0">
              <a:solidFill>
                <a:srgbClr val="00B0F0"/>
              </a:solidFill>
              <a:latin typeface="HP001 4 hàng" pitchFamily="34" charset="0"/>
            </a:endParaRPr>
          </a:p>
        </p:txBody>
      </p:sp>
      <p:pic>
        <p:nvPicPr>
          <p:cNvPr id="3" name="Picture 2">
            <a:extLst>
              <a:ext uri="{FF2B5EF4-FFF2-40B4-BE49-F238E27FC236}">
                <a16:creationId xmlns:a16="http://schemas.microsoft.com/office/drawing/2014/main" xmlns="" id="{824DFABE-43B4-4F89-8777-1F36ACF0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260" y="2310807"/>
            <a:ext cx="5619976" cy="4140268"/>
          </a:xfrm>
          <a:prstGeom prst="rect">
            <a:avLst/>
          </a:prstGeom>
        </p:spPr>
      </p:pic>
      <p:pic>
        <p:nvPicPr>
          <p:cNvPr id="5" name="Picture 4">
            <a:extLst>
              <a:ext uri="{FF2B5EF4-FFF2-40B4-BE49-F238E27FC236}">
                <a16:creationId xmlns:a16="http://schemas.microsoft.com/office/drawing/2014/main" xmlns="" id="{776565AF-296D-4276-85FD-054462EFD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339" y="2310807"/>
            <a:ext cx="5619976" cy="4140268"/>
          </a:xfrm>
          <a:prstGeom prst="rect">
            <a:avLst/>
          </a:prstGeom>
        </p:spPr>
      </p:pic>
      <p:sp>
        <p:nvSpPr>
          <p:cNvPr id="6" name="Flowchart: Terminator 5">
            <a:extLst>
              <a:ext uri="{FF2B5EF4-FFF2-40B4-BE49-F238E27FC236}">
                <a16:creationId xmlns:a16="http://schemas.microsoft.com/office/drawing/2014/main" xmlns="" id="{E3DE3411-DD67-4DA9-9ECA-A5BCD675D005}"/>
              </a:ext>
            </a:extLst>
          </p:cNvPr>
          <p:cNvSpPr/>
          <p:nvPr/>
        </p:nvSpPr>
        <p:spPr>
          <a:xfrm>
            <a:off x="10227364" y="1351722"/>
            <a:ext cx="2326999" cy="1236439"/>
          </a:xfrm>
          <a:prstGeom prst="flowChartTerminator">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rgbClr val="CC3300"/>
              </a:solidFill>
              <a:latin typeface="HP001 4 hàng" panose="020B0603050302020204" pitchFamily="34" charset="0"/>
            </a:endParaRPr>
          </a:p>
          <a:p>
            <a:pPr algn="ctr"/>
            <a:r>
              <a:rPr lang="vi-VN" sz="3200" b="1" dirty="0">
                <a:solidFill>
                  <a:srgbClr val="CC3300"/>
                </a:solidFill>
                <a:latin typeface="HP001 4 hàng" panose="020B0603050302020204" pitchFamily="34" charset="0"/>
              </a:rPr>
              <a:t>Thảo luận nhóm đôi</a:t>
            </a:r>
          </a:p>
        </p:txBody>
      </p:sp>
      <p:sp>
        <p:nvSpPr>
          <p:cNvPr id="14" name="TextBox 13">
            <a:extLst>
              <a:ext uri="{FF2B5EF4-FFF2-40B4-BE49-F238E27FC236}">
                <a16:creationId xmlns:a16="http://schemas.microsoft.com/office/drawing/2014/main" xmlns="" id="{42BE6D35-3E32-4716-8459-EBCF5A6CF380}"/>
              </a:ext>
            </a:extLst>
          </p:cNvPr>
          <p:cNvSpPr txBox="1"/>
          <p:nvPr/>
        </p:nvSpPr>
        <p:spPr>
          <a:xfrm>
            <a:off x="-69574" y="6284259"/>
            <a:ext cx="12453731" cy="523220"/>
          </a:xfrm>
          <a:prstGeom prst="rect">
            <a:avLst/>
          </a:prstGeom>
          <a:noFill/>
        </p:spPr>
        <p:txBody>
          <a:bodyPr wrap="square" rtlCol="0">
            <a:spAutoFit/>
          </a:bodyPr>
          <a:lstStyle/>
          <a:p>
            <a:pPr algn="ctr"/>
            <a:r>
              <a:rPr lang="vi-VN" sz="2800" b="1" dirty="0">
                <a:latin typeface="HP001 4 hàng" panose="020B0603050302020204" pitchFamily="34" charset="0"/>
              </a:rPr>
              <a:t>Hãy chỉ và nói tên các bộ phận bên ngoài của cơ thể của con trai và con gái.</a:t>
            </a:r>
            <a:endParaRPr lang="en-US" sz="2800" b="1" dirty="0">
              <a:solidFill>
                <a:srgbClr val="00B0F0"/>
              </a:solidFill>
              <a:latin typeface="HP001 4 hàng" pitchFamily="34" charset="0"/>
            </a:endParaRPr>
          </a:p>
        </p:txBody>
      </p:sp>
      <p:sp>
        <p:nvSpPr>
          <p:cNvPr id="15" name="TextBox 14">
            <a:extLst>
              <a:ext uri="{FF2B5EF4-FFF2-40B4-BE49-F238E27FC236}">
                <a16:creationId xmlns:a16="http://schemas.microsoft.com/office/drawing/2014/main" xmlns="" id="{0FFA0FC1-2A72-4ADE-9F2B-F459374BD3D9}"/>
              </a:ext>
            </a:extLst>
          </p:cNvPr>
          <p:cNvSpPr txBox="1"/>
          <p:nvPr/>
        </p:nvSpPr>
        <p:spPr>
          <a:xfrm>
            <a:off x="704472" y="6284259"/>
            <a:ext cx="11554843" cy="584775"/>
          </a:xfrm>
          <a:prstGeom prst="rect">
            <a:avLst/>
          </a:prstGeom>
          <a:noFill/>
        </p:spPr>
        <p:txBody>
          <a:bodyPr wrap="square" rtlCol="0">
            <a:spAutoFit/>
          </a:bodyPr>
          <a:lstStyle/>
          <a:p>
            <a:pPr algn="ctr"/>
            <a:r>
              <a:rPr lang="vi-VN" sz="3200" b="1" dirty="0">
                <a:latin typeface="HP001 4 hàng" panose="020B0603050302020204" pitchFamily="34" charset="0"/>
              </a:rPr>
              <a:t>Cơ thể con gái và con trai khác nhau ở những bộ phận nào?</a:t>
            </a:r>
            <a:endParaRPr lang="en-US" sz="3200" b="1" dirty="0">
              <a:solidFill>
                <a:srgbClr val="00B0F0"/>
              </a:solidFill>
              <a:latin typeface="HP001 4 hàng"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39" presetClass="entr" presetSubtype="0" accel="10000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45"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46"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4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6"/>
                                        </p:tgtEl>
                                        <p:attrNameLst>
                                          <p:attrName>ppt_w</p:attrName>
                                        </p:attrNameLst>
                                      </p:cBhvr>
                                      <p:tavLst>
                                        <p:tav tm="0">
                                          <p:val>
                                            <p:strVal val="ppt_w"/>
                                          </p:val>
                                        </p:tav>
                                        <p:tav tm="100000">
                                          <p:val>
                                            <p:fltVal val="0"/>
                                          </p:val>
                                        </p:tav>
                                      </p:tavLst>
                                    </p:anim>
                                    <p:anim calcmode="lin" valueType="num">
                                      <p:cBhvr>
                                        <p:cTn id="52" dur="500"/>
                                        <p:tgtEl>
                                          <p:spTgt spid="6"/>
                                        </p:tgtEl>
                                        <p:attrNameLst>
                                          <p:attrName>ppt_h</p:attrName>
                                        </p:attrNameLst>
                                      </p:cBhvr>
                                      <p:tavLst>
                                        <p:tav tm="0">
                                          <p:val>
                                            <p:strVal val="ppt_h"/>
                                          </p:val>
                                        </p:tav>
                                        <p:tav tm="100000">
                                          <p:val>
                                            <p:fltVal val="0"/>
                                          </p:val>
                                        </p:tav>
                                      </p:tavLst>
                                    </p:anim>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14"/>
                                        </p:tgtEl>
                                        <p:attrNameLst>
                                          <p:attrName>ppt_w</p:attrName>
                                        </p:attrNameLst>
                                      </p:cBhvr>
                                      <p:tavLst>
                                        <p:tav tm="0">
                                          <p:val>
                                            <p:strVal val="ppt_w"/>
                                          </p:val>
                                        </p:tav>
                                        <p:tav tm="100000">
                                          <p:val>
                                            <p:fltVal val="0"/>
                                          </p:val>
                                        </p:tav>
                                      </p:tavLst>
                                    </p:anim>
                                    <p:anim calcmode="lin" valueType="num">
                                      <p:cBhvr>
                                        <p:cTn id="59" dur="500"/>
                                        <p:tgtEl>
                                          <p:spTgt spid="14"/>
                                        </p:tgtEl>
                                        <p:attrNameLst>
                                          <p:attrName>ppt_h</p:attrName>
                                        </p:attrNameLst>
                                      </p:cBhvr>
                                      <p:tavLst>
                                        <p:tav tm="0">
                                          <p:val>
                                            <p:strVal val="ppt_h"/>
                                          </p:val>
                                        </p:tav>
                                        <p:tav tm="100000">
                                          <p:val>
                                            <p:fltVal val="0"/>
                                          </p:val>
                                        </p:tav>
                                      </p:tavLst>
                                    </p:anim>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39" presetClass="entr" presetSubtype="0" accel="10000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67"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68"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6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grpId="1" nodeType="clickEffect">
                                  <p:stCondLst>
                                    <p:cond delay="0"/>
                                  </p:stCondLst>
                                  <p:childTnLst>
                                    <p:anim calcmode="lin" valueType="num">
                                      <p:cBhvr>
                                        <p:cTn id="73" dur="500"/>
                                        <p:tgtEl>
                                          <p:spTgt spid="15"/>
                                        </p:tgtEl>
                                        <p:attrNameLst>
                                          <p:attrName>ppt_w</p:attrName>
                                        </p:attrNameLst>
                                      </p:cBhvr>
                                      <p:tavLst>
                                        <p:tav tm="0">
                                          <p:val>
                                            <p:strVal val="ppt_w"/>
                                          </p:val>
                                        </p:tav>
                                        <p:tav tm="100000">
                                          <p:val>
                                            <p:fltVal val="0"/>
                                          </p:val>
                                        </p:tav>
                                      </p:tavLst>
                                    </p:anim>
                                    <p:anim calcmode="lin" valueType="num">
                                      <p:cBhvr>
                                        <p:cTn id="74" dur="500"/>
                                        <p:tgtEl>
                                          <p:spTgt spid="15"/>
                                        </p:tgtEl>
                                        <p:attrNameLst>
                                          <p:attrName>ppt_h</p:attrName>
                                        </p:attrNameLst>
                                      </p:cBhvr>
                                      <p:tavLst>
                                        <p:tav tm="0">
                                          <p:val>
                                            <p:strVal val="ppt_h"/>
                                          </p:val>
                                        </p:tav>
                                        <p:tav tm="100000">
                                          <p:val>
                                            <p:fltVal val="0"/>
                                          </p:val>
                                        </p:tav>
                                      </p:tavLst>
                                    </p:anim>
                                    <p:animEffect transition="out" filter="fade">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6" grpId="0" animBg="1"/>
      <p:bldP spid="6" grpId="1" animBg="1"/>
      <p:bldP spid="14" grpId="0"/>
      <p:bldP spid="14" grpId="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97157" y="957439"/>
            <a:ext cx="4185311" cy="584775"/>
          </a:xfrm>
          <a:prstGeom prst="rect">
            <a:avLst/>
          </a:prstGeom>
          <a:noFill/>
        </p:spPr>
        <p:txBody>
          <a:bodyPr wrap="square" rtlCol="0">
            <a:spAutoFit/>
          </a:bodyPr>
          <a:lstStyle/>
          <a:p>
            <a:pPr algn="ctr"/>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và</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r>
              <a:rPr lang="en-US" sz="3200" b="1" u="sng" dirty="0">
                <a:latin typeface="HP001 4 hàng" pitchFamily="34" charset="0"/>
              </a:rPr>
              <a:t>:</a:t>
            </a:r>
          </a:p>
        </p:txBody>
      </p:sp>
      <p:sp>
        <p:nvSpPr>
          <p:cNvPr id="13" name="TextBox 12"/>
          <p:cNvSpPr txBox="1"/>
          <p:nvPr/>
        </p:nvSpPr>
        <p:spPr>
          <a:xfrm>
            <a:off x="6196407" y="892898"/>
            <a:ext cx="4766454" cy="707886"/>
          </a:xfrm>
          <a:prstGeom prst="rect">
            <a:avLst/>
          </a:prstGeom>
          <a:noFill/>
        </p:spPr>
        <p:txBody>
          <a:bodyPr wrap="square" rtlCol="0">
            <a:spAutoFit/>
          </a:bodyPr>
          <a:lstStyle/>
          <a:p>
            <a:pPr algn="ctr"/>
            <a:r>
              <a:rPr lang="en-US" sz="4000" b="1" u="sng" dirty="0" err="1">
                <a:solidFill>
                  <a:srgbClr val="FF0066"/>
                </a:solidFill>
                <a:latin typeface="HP001 4 hàng" pitchFamily="34" charset="0"/>
              </a:rPr>
              <a:t>Bài</a:t>
            </a:r>
            <a:r>
              <a:rPr lang="en-US" sz="4000" b="1" u="sng" dirty="0">
                <a:solidFill>
                  <a:srgbClr val="FF0066"/>
                </a:solidFill>
                <a:latin typeface="HP001 4 hàng" pitchFamily="34" charset="0"/>
              </a:rPr>
              <a:t> 14:</a:t>
            </a:r>
            <a:r>
              <a:rPr lang="en-US" sz="4000" b="1" dirty="0">
                <a:latin typeface="HP001 4 hàng" pitchFamily="34" charset="0"/>
              </a:rPr>
              <a:t> </a:t>
            </a:r>
            <a:r>
              <a:rPr lang="en-US" sz="4000" b="1" dirty="0" err="1">
                <a:solidFill>
                  <a:srgbClr val="00B0F0"/>
                </a:solidFill>
                <a:latin typeface="HP001 4 hàng" pitchFamily="34" charset="0"/>
              </a:rPr>
              <a:t>Cơ</a:t>
            </a:r>
            <a:r>
              <a:rPr lang="en-US" sz="4000" b="1" dirty="0">
                <a:solidFill>
                  <a:srgbClr val="00B0F0"/>
                </a:solidFill>
                <a:latin typeface="HP001 4 hàng" pitchFamily="34" charset="0"/>
              </a:rPr>
              <a:t> </a:t>
            </a:r>
            <a:r>
              <a:rPr lang="en-US" sz="4000" b="1" dirty="0" err="1">
                <a:solidFill>
                  <a:srgbClr val="00B0F0"/>
                </a:solidFill>
                <a:latin typeface="HP001 4 hàng" pitchFamily="34" charset="0"/>
              </a:rPr>
              <a:t>thể</a:t>
            </a:r>
            <a:r>
              <a:rPr lang="en-US" sz="4000" b="1" dirty="0">
                <a:solidFill>
                  <a:srgbClr val="00B0F0"/>
                </a:solidFill>
                <a:latin typeface="HP001 4 hàng" pitchFamily="34" charset="0"/>
              </a:rPr>
              <a:t> </a:t>
            </a:r>
            <a:r>
              <a:rPr lang="en-US" sz="4000" b="1" dirty="0" err="1">
                <a:solidFill>
                  <a:srgbClr val="00B0F0"/>
                </a:solidFill>
                <a:latin typeface="HP001 4 hàng" pitchFamily="34" charset="0"/>
              </a:rPr>
              <a:t>em</a:t>
            </a:r>
            <a:endParaRPr lang="en-US" sz="4000" b="1" dirty="0">
              <a:solidFill>
                <a:srgbClr val="00B0F0"/>
              </a:solidFill>
              <a:latin typeface="HP001 4 hàng" pitchFamily="34" charset="0"/>
            </a:endParaRPr>
          </a:p>
        </p:txBody>
      </p:sp>
      <p:sp>
        <p:nvSpPr>
          <p:cNvPr id="6" name="TextBox 5">
            <a:extLst>
              <a:ext uri="{FF2B5EF4-FFF2-40B4-BE49-F238E27FC236}">
                <a16:creationId xmlns:a16="http://schemas.microsoft.com/office/drawing/2014/main" xmlns="" id="{6BE75420-98C1-41FE-9401-CCB166EE194D}"/>
              </a:ext>
            </a:extLst>
          </p:cNvPr>
          <p:cNvSpPr txBox="1"/>
          <p:nvPr/>
        </p:nvSpPr>
        <p:spPr>
          <a:xfrm>
            <a:off x="-526774" y="1553911"/>
            <a:ext cx="10883347" cy="646331"/>
          </a:xfrm>
          <a:prstGeom prst="rect">
            <a:avLst/>
          </a:prstGeom>
          <a:noFill/>
        </p:spPr>
        <p:txBody>
          <a:bodyPr wrap="square" rtlCol="0">
            <a:spAutoFit/>
          </a:bodyPr>
          <a:lstStyle/>
          <a:p>
            <a:pPr algn="ctr"/>
            <a:r>
              <a:rPr lang="vi-VN" sz="3600" b="1" u="sng" dirty="0">
                <a:solidFill>
                  <a:srgbClr val="FF0000"/>
                </a:solidFill>
                <a:latin typeface="HP001 4 hàng" panose="020B0603050302020204" pitchFamily="34" charset="0"/>
              </a:rPr>
              <a:t>Hoạt động 1</a:t>
            </a:r>
            <a:r>
              <a:rPr lang="vi-VN" sz="3600" b="1" dirty="0">
                <a:latin typeface="HP001 4 hàng" panose="020B0603050302020204" pitchFamily="34" charset="0"/>
              </a:rPr>
              <a:t>: Các bộ phận bên ngoài của cơ thể.</a:t>
            </a:r>
            <a:endParaRPr lang="en-US" sz="3600" b="1" dirty="0">
              <a:solidFill>
                <a:srgbClr val="00B0F0"/>
              </a:solidFill>
              <a:latin typeface="HP001 4 hàng" pitchFamily="34" charset="0"/>
            </a:endParaRPr>
          </a:p>
        </p:txBody>
      </p:sp>
      <p:sp>
        <p:nvSpPr>
          <p:cNvPr id="2" name="Rectangle: Rounded Corners 1">
            <a:extLst>
              <a:ext uri="{FF2B5EF4-FFF2-40B4-BE49-F238E27FC236}">
                <a16:creationId xmlns:a16="http://schemas.microsoft.com/office/drawing/2014/main" xmlns="" id="{2E07A048-B0E4-4E1F-A73C-E6B92E8CE570}"/>
              </a:ext>
            </a:extLst>
          </p:cNvPr>
          <p:cNvSpPr/>
          <p:nvPr/>
        </p:nvSpPr>
        <p:spPr>
          <a:xfrm>
            <a:off x="99391" y="2211939"/>
            <a:ext cx="12384157" cy="4473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4000" b="1" u="sng"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a:p>
            <a:pPr algn="just">
              <a:lnSpc>
                <a:spcPct val="150000"/>
              </a:lnSpc>
            </a:pPr>
            <a:r>
              <a:rPr lang="vi-VN" sz="4000" b="1" u="sng" dirty="0">
                <a:solidFill>
                  <a:srgbClr val="FF0000"/>
                </a:solidFill>
                <a:latin typeface="HP001 4 hàng" panose="020B0603050302020204" pitchFamily="34" charset="0"/>
                <a:ea typeface="AvantGarde" panose="00000400000000000000" pitchFamily="2" charset="0"/>
                <a:cs typeface="AvantGarde" panose="00000400000000000000" pitchFamily="2" charset="0"/>
              </a:rPr>
              <a:t>Kết luận</a:t>
            </a:r>
            <a:r>
              <a:rPr lang="vi-VN" sz="4000" b="1" dirty="0">
                <a:solidFill>
                  <a:srgbClr val="FF0000"/>
                </a:solidFill>
                <a:latin typeface="HP001 4 hàng" panose="020B0603050302020204" pitchFamily="34" charset="0"/>
                <a:ea typeface="AvantGarde" panose="00000400000000000000" pitchFamily="2" charset="0"/>
                <a:cs typeface="AvantGarde" panose="00000400000000000000" pitchFamily="2" charset="0"/>
              </a:rPr>
              <a:t>: </a:t>
            </a:r>
            <a:r>
              <a:rPr lang="vi-VN" sz="4000" b="1" dirty="0">
                <a:solidFill>
                  <a:srgbClr val="0000FF"/>
                </a:solidFill>
                <a:effectLst/>
                <a:latin typeface="HP001 4 hàng" panose="020B0603050302020204" pitchFamily="34" charset="0"/>
                <a:ea typeface="AvantGarde" panose="00000400000000000000" pitchFamily="2" charset="0"/>
                <a:cs typeface="AvantGarde" panose="00000400000000000000" pitchFamily="2" charset="0"/>
              </a:rPr>
              <a:t>Hầu hết các bộ phận của cơ thể con trai và con gái là giống nhau. Chỉ có bộ phận sinh dục của cơ thể mỗi người giúp phân biệt con trai và con gái. Ở con trai có dương vật và bìu. Ở con gái có âm hộ.</a:t>
            </a:r>
          </a:p>
          <a:p>
            <a:pPr algn="just"/>
            <a:endParaRPr lang="vi-VN" sz="40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2791785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97157" y="957439"/>
            <a:ext cx="4185311" cy="584775"/>
          </a:xfrm>
          <a:prstGeom prst="rect">
            <a:avLst/>
          </a:prstGeom>
          <a:noFill/>
        </p:spPr>
        <p:txBody>
          <a:bodyPr wrap="square" rtlCol="0">
            <a:spAutoFit/>
          </a:bodyPr>
          <a:lstStyle/>
          <a:p>
            <a:pPr algn="ctr"/>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và</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r>
              <a:rPr lang="en-US" sz="3200" b="1" u="sng" dirty="0">
                <a:latin typeface="HP001 4 hàng" pitchFamily="34" charset="0"/>
              </a:rPr>
              <a:t>:</a:t>
            </a:r>
          </a:p>
        </p:txBody>
      </p:sp>
      <p:sp>
        <p:nvSpPr>
          <p:cNvPr id="13" name="TextBox 12"/>
          <p:cNvSpPr txBox="1"/>
          <p:nvPr/>
        </p:nvSpPr>
        <p:spPr>
          <a:xfrm>
            <a:off x="6196407" y="892898"/>
            <a:ext cx="4766454" cy="707886"/>
          </a:xfrm>
          <a:prstGeom prst="rect">
            <a:avLst/>
          </a:prstGeom>
          <a:noFill/>
        </p:spPr>
        <p:txBody>
          <a:bodyPr wrap="square" rtlCol="0">
            <a:spAutoFit/>
          </a:bodyPr>
          <a:lstStyle/>
          <a:p>
            <a:pPr algn="ctr"/>
            <a:r>
              <a:rPr lang="en-US" sz="4000" b="1" u="sng" dirty="0" err="1">
                <a:solidFill>
                  <a:srgbClr val="FF0066"/>
                </a:solidFill>
                <a:latin typeface="HP001 4 hàng" pitchFamily="34" charset="0"/>
              </a:rPr>
              <a:t>Bài</a:t>
            </a:r>
            <a:r>
              <a:rPr lang="en-US" sz="4000" b="1" u="sng" dirty="0">
                <a:solidFill>
                  <a:srgbClr val="FF0066"/>
                </a:solidFill>
                <a:latin typeface="HP001 4 hàng" pitchFamily="34" charset="0"/>
              </a:rPr>
              <a:t> 14:</a:t>
            </a:r>
            <a:r>
              <a:rPr lang="en-US" sz="4000" b="1" dirty="0">
                <a:latin typeface="HP001 4 hàng" pitchFamily="34" charset="0"/>
              </a:rPr>
              <a:t> </a:t>
            </a:r>
            <a:r>
              <a:rPr lang="en-US" sz="4000" b="1" dirty="0" err="1">
                <a:solidFill>
                  <a:srgbClr val="00B0F0"/>
                </a:solidFill>
                <a:latin typeface="HP001 4 hàng" pitchFamily="34" charset="0"/>
              </a:rPr>
              <a:t>Cơ</a:t>
            </a:r>
            <a:r>
              <a:rPr lang="en-US" sz="4000" b="1" dirty="0">
                <a:solidFill>
                  <a:srgbClr val="00B0F0"/>
                </a:solidFill>
                <a:latin typeface="HP001 4 hàng" pitchFamily="34" charset="0"/>
              </a:rPr>
              <a:t> </a:t>
            </a:r>
            <a:r>
              <a:rPr lang="en-US" sz="4000" b="1" dirty="0" err="1">
                <a:solidFill>
                  <a:srgbClr val="00B0F0"/>
                </a:solidFill>
                <a:latin typeface="HP001 4 hàng" pitchFamily="34" charset="0"/>
              </a:rPr>
              <a:t>thể</a:t>
            </a:r>
            <a:r>
              <a:rPr lang="en-US" sz="4000" b="1" dirty="0">
                <a:solidFill>
                  <a:srgbClr val="00B0F0"/>
                </a:solidFill>
                <a:latin typeface="HP001 4 hàng" pitchFamily="34" charset="0"/>
              </a:rPr>
              <a:t> </a:t>
            </a:r>
            <a:r>
              <a:rPr lang="en-US" sz="4000" b="1" dirty="0" err="1">
                <a:solidFill>
                  <a:srgbClr val="00B0F0"/>
                </a:solidFill>
                <a:latin typeface="HP001 4 hàng" pitchFamily="34" charset="0"/>
              </a:rPr>
              <a:t>em</a:t>
            </a:r>
            <a:endParaRPr lang="en-US" sz="4000" b="1" dirty="0">
              <a:solidFill>
                <a:srgbClr val="00B0F0"/>
              </a:solidFill>
              <a:latin typeface="HP001 4 hàng" pitchFamily="34" charset="0"/>
            </a:endParaRPr>
          </a:p>
        </p:txBody>
      </p:sp>
      <p:sp>
        <p:nvSpPr>
          <p:cNvPr id="12" name="TextBox 11">
            <a:extLst>
              <a:ext uri="{FF2B5EF4-FFF2-40B4-BE49-F238E27FC236}">
                <a16:creationId xmlns:a16="http://schemas.microsoft.com/office/drawing/2014/main" xmlns="" id="{5E84EEE0-3C00-44F2-B032-EC3366381320}"/>
              </a:ext>
            </a:extLst>
          </p:cNvPr>
          <p:cNvSpPr txBox="1"/>
          <p:nvPr/>
        </p:nvSpPr>
        <p:spPr>
          <a:xfrm>
            <a:off x="228600" y="1525491"/>
            <a:ext cx="6907696" cy="646331"/>
          </a:xfrm>
          <a:prstGeom prst="rect">
            <a:avLst/>
          </a:prstGeom>
          <a:noFill/>
        </p:spPr>
        <p:txBody>
          <a:bodyPr wrap="square" rtlCol="0">
            <a:spAutoFit/>
          </a:bodyPr>
          <a:lstStyle/>
          <a:p>
            <a:pPr algn="ctr"/>
            <a:r>
              <a:rPr lang="vi-VN" sz="3600" b="1" dirty="0">
                <a:latin typeface="HP001 4 hàng" panose="020B0603050302020204" pitchFamily="34" charset="0"/>
              </a:rPr>
              <a:t>Những vùng riêng tư của cơ thể.</a:t>
            </a:r>
            <a:endParaRPr lang="en-US" sz="3600" b="1" dirty="0">
              <a:solidFill>
                <a:srgbClr val="00B0F0"/>
              </a:solidFill>
              <a:latin typeface="HP001 4 hàng" pitchFamily="34" charset="0"/>
            </a:endParaRPr>
          </a:p>
        </p:txBody>
      </p:sp>
      <p:pic>
        <p:nvPicPr>
          <p:cNvPr id="3" name="Picture 2">
            <a:extLst>
              <a:ext uri="{FF2B5EF4-FFF2-40B4-BE49-F238E27FC236}">
                <a16:creationId xmlns:a16="http://schemas.microsoft.com/office/drawing/2014/main" xmlns="" id="{824DFABE-43B4-4F89-8777-1F36ACF0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260" y="2310807"/>
            <a:ext cx="5619976" cy="4140268"/>
          </a:xfrm>
          <a:prstGeom prst="rect">
            <a:avLst/>
          </a:prstGeom>
        </p:spPr>
      </p:pic>
      <p:pic>
        <p:nvPicPr>
          <p:cNvPr id="5" name="Picture 4">
            <a:extLst>
              <a:ext uri="{FF2B5EF4-FFF2-40B4-BE49-F238E27FC236}">
                <a16:creationId xmlns:a16="http://schemas.microsoft.com/office/drawing/2014/main" xmlns="" id="{776565AF-296D-4276-85FD-054462EFD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339" y="2310807"/>
            <a:ext cx="5619976" cy="4140268"/>
          </a:xfrm>
          <a:prstGeom prst="rect">
            <a:avLst/>
          </a:prstGeom>
        </p:spPr>
      </p:pic>
    </p:spTree>
    <p:extLst>
      <p:ext uri="{BB962C8B-B14F-4D97-AF65-F5344CB8AC3E}">
        <p14:creationId xmlns:p14="http://schemas.microsoft.com/office/powerpoint/2010/main" val="398404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2"/>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97157" y="957439"/>
            <a:ext cx="4185311" cy="584775"/>
          </a:xfrm>
          <a:prstGeom prst="rect">
            <a:avLst/>
          </a:prstGeom>
          <a:noFill/>
        </p:spPr>
        <p:txBody>
          <a:bodyPr wrap="square" rtlCol="0">
            <a:spAutoFit/>
          </a:bodyPr>
          <a:lstStyle/>
          <a:p>
            <a:pPr algn="ctr"/>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và</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r>
              <a:rPr lang="en-US" sz="3200" b="1" u="sng" dirty="0">
                <a:latin typeface="HP001 4 hàng" pitchFamily="34" charset="0"/>
              </a:rPr>
              <a:t>:</a:t>
            </a:r>
          </a:p>
        </p:txBody>
      </p:sp>
      <p:sp>
        <p:nvSpPr>
          <p:cNvPr id="13" name="TextBox 12"/>
          <p:cNvSpPr txBox="1"/>
          <p:nvPr/>
        </p:nvSpPr>
        <p:spPr>
          <a:xfrm>
            <a:off x="6196407" y="892898"/>
            <a:ext cx="4766454" cy="707886"/>
          </a:xfrm>
          <a:prstGeom prst="rect">
            <a:avLst/>
          </a:prstGeom>
          <a:noFill/>
        </p:spPr>
        <p:txBody>
          <a:bodyPr wrap="square" rtlCol="0">
            <a:spAutoFit/>
          </a:bodyPr>
          <a:lstStyle/>
          <a:p>
            <a:pPr algn="ctr"/>
            <a:r>
              <a:rPr lang="en-US" sz="4000" b="1" u="sng" dirty="0" err="1">
                <a:solidFill>
                  <a:srgbClr val="FF0066"/>
                </a:solidFill>
                <a:latin typeface="HP001 4 hàng" pitchFamily="34" charset="0"/>
              </a:rPr>
              <a:t>Bài</a:t>
            </a:r>
            <a:r>
              <a:rPr lang="en-US" sz="4000" b="1" u="sng" dirty="0">
                <a:solidFill>
                  <a:srgbClr val="FF0066"/>
                </a:solidFill>
                <a:latin typeface="HP001 4 hàng" pitchFamily="34" charset="0"/>
              </a:rPr>
              <a:t> 14:</a:t>
            </a:r>
            <a:r>
              <a:rPr lang="en-US" sz="4000" b="1" dirty="0">
                <a:latin typeface="HP001 4 hàng" pitchFamily="34" charset="0"/>
              </a:rPr>
              <a:t> </a:t>
            </a:r>
            <a:r>
              <a:rPr lang="en-US" sz="4000" b="1" dirty="0" err="1">
                <a:solidFill>
                  <a:srgbClr val="00B0F0"/>
                </a:solidFill>
                <a:latin typeface="HP001 4 hàng" pitchFamily="34" charset="0"/>
              </a:rPr>
              <a:t>Cơ</a:t>
            </a:r>
            <a:r>
              <a:rPr lang="en-US" sz="4000" b="1" dirty="0">
                <a:solidFill>
                  <a:srgbClr val="00B0F0"/>
                </a:solidFill>
                <a:latin typeface="HP001 4 hàng" pitchFamily="34" charset="0"/>
              </a:rPr>
              <a:t> </a:t>
            </a:r>
            <a:r>
              <a:rPr lang="en-US" sz="4000" b="1" dirty="0" err="1">
                <a:solidFill>
                  <a:srgbClr val="00B0F0"/>
                </a:solidFill>
                <a:latin typeface="HP001 4 hàng" pitchFamily="34" charset="0"/>
              </a:rPr>
              <a:t>thể</a:t>
            </a:r>
            <a:r>
              <a:rPr lang="en-US" sz="4000" b="1" dirty="0">
                <a:solidFill>
                  <a:srgbClr val="00B0F0"/>
                </a:solidFill>
                <a:latin typeface="HP001 4 hàng" pitchFamily="34" charset="0"/>
              </a:rPr>
              <a:t> </a:t>
            </a:r>
            <a:r>
              <a:rPr lang="en-US" sz="4000" b="1" dirty="0" err="1">
                <a:solidFill>
                  <a:srgbClr val="00B0F0"/>
                </a:solidFill>
                <a:latin typeface="HP001 4 hàng" pitchFamily="34" charset="0"/>
              </a:rPr>
              <a:t>em</a:t>
            </a:r>
            <a:endParaRPr lang="en-US" sz="4000" b="1" dirty="0">
              <a:solidFill>
                <a:srgbClr val="00B0F0"/>
              </a:solidFill>
              <a:latin typeface="HP001 4 hàng" pitchFamily="34" charset="0"/>
            </a:endParaRPr>
          </a:p>
        </p:txBody>
      </p:sp>
      <p:sp>
        <p:nvSpPr>
          <p:cNvPr id="12" name="TextBox 11">
            <a:extLst>
              <a:ext uri="{FF2B5EF4-FFF2-40B4-BE49-F238E27FC236}">
                <a16:creationId xmlns:a16="http://schemas.microsoft.com/office/drawing/2014/main" xmlns="" id="{5E84EEE0-3C00-44F2-B032-EC3366381320}"/>
              </a:ext>
            </a:extLst>
          </p:cNvPr>
          <p:cNvSpPr txBox="1"/>
          <p:nvPr/>
        </p:nvSpPr>
        <p:spPr>
          <a:xfrm>
            <a:off x="228600" y="1525491"/>
            <a:ext cx="6907696" cy="646331"/>
          </a:xfrm>
          <a:prstGeom prst="rect">
            <a:avLst/>
          </a:prstGeom>
          <a:noFill/>
        </p:spPr>
        <p:txBody>
          <a:bodyPr wrap="square" rtlCol="0">
            <a:spAutoFit/>
          </a:bodyPr>
          <a:lstStyle/>
          <a:p>
            <a:pPr algn="ctr"/>
            <a:r>
              <a:rPr lang="vi-VN" sz="3600" b="1" dirty="0">
                <a:latin typeface="HP001 4 hàng" panose="020B0603050302020204" pitchFamily="34" charset="0"/>
              </a:rPr>
              <a:t>Những vùng riêng tư của cơ thể.</a:t>
            </a:r>
            <a:endParaRPr lang="en-US" sz="3600" b="1" dirty="0">
              <a:solidFill>
                <a:srgbClr val="00B0F0"/>
              </a:solidFill>
              <a:latin typeface="HP001 4 hàng" pitchFamily="34" charset="0"/>
            </a:endParaRPr>
          </a:p>
        </p:txBody>
      </p:sp>
      <p:pic>
        <p:nvPicPr>
          <p:cNvPr id="3" name="Picture 2">
            <a:extLst>
              <a:ext uri="{FF2B5EF4-FFF2-40B4-BE49-F238E27FC236}">
                <a16:creationId xmlns:a16="http://schemas.microsoft.com/office/drawing/2014/main" xmlns="" id="{824DFABE-43B4-4F89-8777-1F36ACF04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260" y="2310807"/>
            <a:ext cx="5619976" cy="4140268"/>
          </a:xfrm>
          <a:prstGeom prst="rect">
            <a:avLst/>
          </a:prstGeom>
        </p:spPr>
      </p:pic>
      <p:pic>
        <p:nvPicPr>
          <p:cNvPr id="5" name="Picture 4">
            <a:extLst>
              <a:ext uri="{FF2B5EF4-FFF2-40B4-BE49-F238E27FC236}">
                <a16:creationId xmlns:a16="http://schemas.microsoft.com/office/drawing/2014/main" xmlns="" id="{776565AF-296D-4276-85FD-054462EFDA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9339" y="2310807"/>
            <a:ext cx="5619976" cy="4140268"/>
          </a:xfrm>
          <a:prstGeom prst="rect">
            <a:avLst/>
          </a:prstGeom>
        </p:spPr>
      </p:pic>
      <p:pic>
        <p:nvPicPr>
          <p:cNvPr id="2" name="TNXH-1-Trang95">
            <a:hlinkClick r:id="" action="ppaction://media"/>
            <a:extLst>
              <a:ext uri="{FF2B5EF4-FFF2-40B4-BE49-F238E27FC236}">
                <a16:creationId xmlns:a16="http://schemas.microsoft.com/office/drawing/2014/main" xmlns="" id="{C05C21CB-7929-4DB9-865F-738F0A9334E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1426787"/>
            <a:ext cx="12280900" cy="5284749"/>
          </a:xfrm>
          <a:prstGeom prst="rect">
            <a:avLst/>
          </a:prstGeom>
        </p:spPr>
      </p:pic>
    </p:spTree>
    <p:extLst>
      <p:ext uri="{BB962C8B-B14F-4D97-AF65-F5344CB8AC3E}">
        <p14:creationId xmlns:p14="http://schemas.microsoft.com/office/powerpoint/2010/main" val="216427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2"/>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4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97157" y="957439"/>
            <a:ext cx="4185311" cy="584775"/>
          </a:xfrm>
          <a:prstGeom prst="rect">
            <a:avLst/>
          </a:prstGeom>
          <a:noFill/>
        </p:spPr>
        <p:txBody>
          <a:bodyPr wrap="square" rtlCol="0">
            <a:spAutoFit/>
          </a:bodyPr>
          <a:lstStyle/>
          <a:p>
            <a:pPr algn="ctr"/>
            <a:r>
              <a:rPr lang="en-US" sz="3200" b="1" u="sng" dirty="0" err="1">
                <a:latin typeface="HP001 4 hàng" pitchFamily="34" charset="0"/>
              </a:rPr>
              <a:t>Tự</a:t>
            </a:r>
            <a:r>
              <a:rPr lang="en-US" sz="3200" b="1" u="sng" dirty="0">
                <a:latin typeface="HP001 4 hàng" pitchFamily="34" charset="0"/>
              </a:rPr>
              <a:t> </a:t>
            </a:r>
            <a:r>
              <a:rPr lang="en-US" sz="3200" b="1" u="sng" dirty="0" err="1">
                <a:latin typeface="HP001 4 hàng" pitchFamily="34" charset="0"/>
              </a:rPr>
              <a:t>nhiên</a:t>
            </a:r>
            <a:r>
              <a:rPr lang="en-US" sz="3200" b="1" u="sng" dirty="0">
                <a:latin typeface="HP001 4 hàng" pitchFamily="34" charset="0"/>
              </a:rPr>
              <a:t> </a:t>
            </a:r>
            <a:r>
              <a:rPr lang="en-US" sz="3200" b="1" u="sng" dirty="0" err="1">
                <a:latin typeface="HP001 4 hàng" pitchFamily="34" charset="0"/>
              </a:rPr>
              <a:t>và</a:t>
            </a:r>
            <a:r>
              <a:rPr lang="en-US" sz="3200" b="1" u="sng" dirty="0">
                <a:latin typeface="HP001 4 hàng" pitchFamily="34" charset="0"/>
              </a:rPr>
              <a:t> </a:t>
            </a:r>
            <a:r>
              <a:rPr lang="en-US" sz="3200" b="1" u="sng" dirty="0" err="1">
                <a:latin typeface="HP001 4 hàng" pitchFamily="34" charset="0"/>
              </a:rPr>
              <a:t>xã</a:t>
            </a:r>
            <a:r>
              <a:rPr lang="en-US" sz="3200" b="1" u="sng" dirty="0">
                <a:latin typeface="HP001 4 hàng" pitchFamily="34" charset="0"/>
              </a:rPr>
              <a:t> </a:t>
            </a:r>
            <a:r>
              <a:rPr lang="en-US" sz="3200" b="1" u="sng" dirty="0" err="1">
                <a:latin typeface="HP001 4 hàng" pitchFamily="34" charset="0"/>
              </a:rPr>
              <a:t>hội</a:t>
            </a:r>
            <a:r>
              <a:rPr lang="en-US" sz="3200" b="1" u="sng" dirty="0">
                <a:latin typeface="HP001 4 hàng" pitchFamily="34" charset="0"/>
              </a:rPr>
              <a:t>:</a:t>
            </a:r>
          </a:p>
        </p:txBody>
      </p:sp>
      <p:sp>
        <p:nvSpPr>
          <p:cNvPr id="13" name="TextBox 12"/>
          <p:cNvSpPr txBox="1"/>
          <p:nvPr/>
        </p:nvSpPr>
        <p:spPr>
          <a:xfrm>
            <a:off x="6196407" y="892898"/>
            <a:ext cx="4766454" cy="707886"/>
          </a:xfrm>
          <a:prstGeom prst="rect">
            <a:avLst/>
          </a:prstGeom>
          <a:noFill/>
        </p:spPr>
        <p:txBody>
          <a:bodyPr wrap="square" rtlCol="0">
            <a:spAutoFit/>
          </a:bodyPr>
          <a:lstStyle/>
          <a:p>
            <a:pPr algn="ctr"/>
            <a:r>
              <a:rPr lang="en-US" sz="4000" b="1" u="sng" dirty="0" err="1">
                <a:solidFill>
                  <a:srgbClr val="FF0066"/>
                </a:solidFill>
                <a:latin typeface="HP001 4 hàng" pitchFamily="34" charset="0"/>
              </a:rPr>
              <a:t>Bài</a:t>
            </a:r>
            <a:r>
              <a:rPr lang="en-US" sz="4000" b="1" u="sng" dirty="0">
                <a:solidFill>
                  <a:srgbClr val="FF0066"/>
                </a:solidFill>
                <a:latin typeface="HP001 4 hàng" pitchFamily="34" charset="0"/>
              </a:rPr>
              <a:t> 14:</a:t>
            </a:r>
            <a:r>
              <a:rPr lang="en-US" sz="4000" b="1" dirty="0">
                <a:latin typeface="HP001 4 hàng" pitchFamily="34" charset="0"/>
              </a:rPr>
              <a:t> </a:t>
            </a:r>
            <a:r>
              <a:rPr lang="en-US" sz="4000" b="1" dirty="0" err="1">
                <a:solidFill>
                  <a:srgbClr val="00B0F0"/>
                </a:solidFill>
                <a:latin typeface="HP001 4 hàng" pitchFamily="34" charset="0"/>
              </a:rPr>
              <a:t>Cơ</a:t>
            </a:r>
            <a:r>
              <a:rPr lang="en-US" sz="4000" b="1" dirty="0">
                <a:solidFill>
                  <a:srgbClr val="00B0F0"/>
                </a:solidFill>
                <a:latin typeface="HP001 4 hàng" pitchFamily="34" charset="0"/>
              </a:rPr>
              <a:t> </a:t>
            </a:r>
            <a:r>
              <a:rPr lang="en-US" sz="4000" b="1" dirty="0" err="1">
                <a:solidFill>
                  <a:srgbClr val="00B0F0"/>
                </a:solidFill>
                <a:latin typeface="HP001 4 hàng" pitchFamily="34" charset="0"/>
              </a:rPr>
              <a:t>thể</a:t>
            </a:r>
            <a:r>
              <a:rPr lang="en-US" sz="4000" b="1" dirty="0">
                <a:solidFill>
                  <a:srgbClr val="00B0F0"/>
                </a:solidFill>
                <a:latin typeface="HP001 4 hàng" pitchFamily="34" charset="0"/>
              </a:rPr>
              <a:t> </a:t>
            </a:r>
            <a:r>
              <a:rPr lang="en-US" sz="4000" b="1" dirty="0" err="1">
                <a:solidFill>
                  <a:srgbClr val="00B0F0"/>
                </a:solidFill>
                <a:latin typeface="HP001 4 hàng" pitchFamily="34" charset="0"/>
              </a:rPr>
              <a:t>em</a:t>
            </a:r>
            <a:endParaRPr lang="en-US" sz="4000" b="1" dirty="0">
              <a:solidFill>
                <a:srgbClr val="00B0F0"/>
              </a:solidFill>
              <a:latin typeface="HP001 4 hàng" pitchFamily="34" charset="0"/>
            </a:endParaRPr>
          </a:p>
        </p:txBody>
      </p:sp>
      <p:sp>
        <p:nvSpPr>
          <p:cNvPr id="14" name="Rectangle: Single Corner Snipped 13">
            <a:extLst>
              <a:ext uri="{FF2B5EF4-FFF2-40B4-BE49-F238E27FC236}">
                <a16:creationId xmlns:a16="http://schemas.microsoft.com/office/drawing/2014/main" xmlns="" id="{E39D6956-B91C-4046-879D-1E1FF558BAF4}"/>
              </a:ext>
            </a:extLst>
          </p:cNvPr>
          <p:cNvSpPr/>
          <p:nvPr/>
        </p:nvSpPr>
        <p:spPr>
          <a:xfrm>
            <a:off x="537882" y="2524541"/>
            <a:ext cx="8655814" cy="2474842"/>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00FF"/>
                </a:solidFill>
                <a:latin typeface="HP001 4 hàng" panose="020B0603050302020204" pitchFamily="34" charset="0"/>
                <a:ea typeface="AvantGarde" panose="00000400000000000000" pitchFamily="2" charset="0"/>
                <a:cs typeface="AvantGarde" panose="00000400000000000000" pitchFamily="2" charset="0"/>
              </a:rPr>
              <a:t>   Cơ thể chúng ta có những vùng riêng tư như vùng được che kín bằng quần áo lót.</a:t>
            </a:r>
            <a:endParaRPr lang="vi-VN" sz="4000" b="1" dirty="0">
              <a:latin typeface="HP001 4 hàng" panose="020B0603050302020204" pitchFamily="34" charset="0"/>
            </a:endParaRPr>
          </a:p>
        </p:txBody>
      </p:sp>
      <p:pic>
        <p:nvPicPr>
          <p:cNvPr id="3" name="Picture 2">
            <a:extLst>
              <a:ext uri="{FF2B5EF4-FFF2-40B4-BE49-F238E27FC236}">
                <a16:creationId xmlns:a16="http://schemas.microsoft.com/office/drawing/2014/main" xmlns="" id="{61A1EA1C-BB53-4D14-8425-7EE6938AA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3696" y="2922104"/>
            <a:ext cx="3309730" cy="2077279"/>
          </a:xfrm>
          <a:prstGeom prst="rect">
            <a:avLst/>
          </a:prstGeom>
        </p:spPr>
      </p:pic>
    </p:spTree>
    <p:extLst>
      <p:ext uri="{BB962C8B-B14F-4D97-AF65-F5344CB8AC3E}">
        <p14:creationId xmlns:p14="http://schemas.microsoft.com/office/powerpoint/2010/main" val="238010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đẹp cho bài giảng điện tử - Ảnh nền thiết kế bài giảng điện tử">
            <a:extLst>
              <a:ext uri="{FF2B5EF4-FFF2-40B4-BE49-F238E27FC236}">
                <a16:creationId xmlns:a16="http://schemas.microsoft.com/office/drawing/2014/main" xmlns="" id="{1E28B6FC-EEC4-4F26-A75F-727B5B255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601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FAD004BE-05B2-44D6-BDAE-EE8CD2F399D4}"/>
              </a:ext>
            </a:extLst>
          </p:cNvPr>
          <p:cNvSpPr txBox="1"/>
          <p:nvPr/>
        </p:nvSpPr>
        <p:spPr>
          <a:xfrm>
            <a:off x="2832652" y="109331"/>
            <a:ext cx="7851913" cy="1667175"/>
          </a:xfrm>
          <a:prstGeom prst="rect">
            <a:avLst/>
          </a:prstGeom>
          <a:noFill/>
        </p:spPr>
        <p:txBody>
          <a:bodyPr wrap="square" rtlCol="0">
            <a:prstTxWarp prst="textWave1">
              <a:avLst>
                <a:gd name="adj1" fmla="val 12500"/>
                <a:gd name="adj2" fmla="val 162"/>
              </a:avLst>
            </a:prstTxWarp>
            <a:spAutoFit/>
          </a:bodyPr>
          <a:lstStyle/>
          <a:p>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Trò</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chơi</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a:t>
            </a:r>
          </a:p>
        </p:txBody>
      </p:sp>
      <p:sp>
        <p:nvSpPr>
          <p:cNvPr id="9" name="Wave 8">
            <a:extLst>
              <a:ext uri="{FF2B5EF4-FFF2-40B4-BE49-F238E27FC236}">
                <a16:creationId xmlns:a16="http://schemas.microsoft.com/office/drawing/2014/main" xmlns="" id="{5F583FC4-9F35-4411-AE73-47221162BFF3}"/>
              </a:ext>
            </a:extLst>
          </p:cNvPr>
          <p:cNvSpPr/>
          <p:nvPr/>
        </p:nvSpPr>
        <p:spPr>
          <a:xfrm rot="791255">
            <a:off x="556145" y="2197718"/>
            <a:ext cx="10002759" cy="2117035"/>
          </a:xfrm>
          <a:prstGeom prst="wav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4">
              <a:avLst/>
            </a:prstTxWarp>
          </a:bodyPr>
          <a:lstStyle/>
          <a:p>
            <a:pPr algn="just"/>
            <a:r>
              <a:rPr lang="en-US" sz="5400">
                <a:solidFill>
                  <a:srgbClr val="0000FF"/>
                </a:solidFill>
              </a:rPr>
              <a:t>Thi nói tên các bộ phận bên ngoài của cơ thể con trai hoặc con gái</a:t>
            </a:r>
            <a:r>
              <a:rPr lang="en-US" sz="5400">
                <a:solidFill>
                  <a:srgbClr val="0000FF"/>
                </a:solidFill>
                <a:latin typeface="AvantGarde" panose="00000400000000000000" pitchFamily="2" charset="0"/>
                <a:ea typeface="AvantGarde" panose="00000400000000000000" pitchFamily="2" charset="0"/>
                <a:cs typeface="AvantGarde" panose="00000400000000000000" pitchFamily="2" charset="0"/>
              </a:rPr>
              <a:t>.</a:t>
            </a:r>
            <a:endParaRPr lang="vi-VN" sz="5400" dirty="0">
              <a:solidFill>
                <a:srgbClr val="0000FF"/>
              </a:solidFill>
            </a:endParaRPr>
          </a:p>
        </p:txBody>
      </p:sp>
    </p:spTree>
    <p:extLst>
      <p:ext uri="{BB962C8B-B14F-4D97-AF65-F5344CB8AC3E}">
        <p14:creationId xmlns:p14="http://schemas.microsoft.com/office/powerpoint/2010/main" val="310940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UNG TRANG TRÍ VĂN BẢN - Tư liệu tham khảo - Hoàng Minh Tình - Hoàng Minh  Tình">
            <a:extLst>
              <a:ext uri="{FF2B5EF4-FFF2-40B4-BE49-F238E27FC236}">
                <a16:creationId xmlns:a16="http://schemas.microsoft.com/office/drawing/2014/main" xmlns="" id="{72569604-22B0-4FB1-8CC8-711F3EC9F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601575" cy="69536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64DC061E-DEFE-4A8A-8052-4F96915E7758}"/>
              </a:ext>
            </a:extLst>
          </p:cNvPr>
          <p:cNvSpPr txBox="1"/>
          <p:nvPr/>
        </p:nvSpPr>
        <p:spPr>
          <a:xfrm>
            <a:off x="4184374" y="307055"/>
            <a:ext cx="4750904" cy="793593"/>
          </a:xfrm>
          <a:prstGeom prst="rect">
            <a:avLst/>
          </a:prstGeom>
          <a:noFill/>
        </p:spPr>
        <p:txBody>
          <a:bodyPr wrap="square" rtlCol="0">
            <a:prstTxWarp prst="textWave1">
              <a:avLst/>
            </a:prstTxWarp>
            <a:spAutoFit/>
          </a:bodyPr>
          <a:lstStyle/>
          <a:p>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Luật</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chơi</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a:t>
            </a:r>
          </a:p>
        </p:txBody>
      </p:sp>
      <p:sp>
        <p:nvSpPr>
          <p:cNvPr id="4" name="TextBox 3">
            <a:extLst>
              <a:ext uri="{FF2B5EF4-FFF2-40B4-BE49-F238E27FC236}">
                <a16:creationId xmlns:a16="http://schemas.microsoft.com/office/drawing/2014/main" xmlns="" id="{27211B7C-A91E-4F78-85CF-FDC539A41716}"/>
              </a:ext>
            </a:extLst>
          </p:cNvPr>
          <p:cNvSpPr txBox="1"/>
          <p:nvPr/>
        </p:nvSpPr>
        <p:spPr>
          <a:xfrm>
            <a:off x="506896" y="1053552"/>
            <a:ext cx="11539330" cy="5447645"/>
          </a:xfrm>
          <a:prstGeom prst="rect">
            <a:avLst/>
          </a:prstGeom>
          <a:noFill/>
        </p:spPr>
        <p:txBody>
          <a:bodyPr wrap="square" rtlCol="0">
            <a:spAutoFit/>
          </a:bodyPr>
          <a:lstStyle/>
          <a:p>
            <a:pPr algn="just">
              <a:lnSpc>
                <a:spcPct val="150000"/>
              </a:lnSpc>
            </a:pPr>
            <a:r>
              <a:rPr lang="vi-VN" sz="2900" b="1" dirty="0">
                <a:effectLst/>
                <a:latin typeface="HP001 4 hàng" panose="020B0603050302020204" pitchFamily="34" charset="0"/>
                <a:ea typeface="Times New Roman" panose="02020603050405020304" pitchFamily="18" charset="0"/>
              </a:rPr>
              <a:t>    </a:t>
            </a:r>
            <a:r>
              <a:rPr lang="vi-VN" sz="2900" b="1" dirty="0">
                <a:effectLst/>
                <a:latin typeface="+mj-lt"/>
                <a:ea typeface="Times New Roman" panose="02020603050405020304" pitchFamily="18" charset="0"/>
              </a:rPr>
              <a:t>Chia lớp thành 2 nhóm. Mỗi nhóm cử 1 nhóm trưởng, một bạn làm trọng tài ghi điểm cho đội bạn. Lần lượt mỗi nhóm cử 1 người nói tên một bộ phận bên ngoài của cơ thể con trai hoặc con gái.</a:t>
            </a:r>
          </a:p>
          <a:p>
            <a:pPr algn="just">
              <a:lnSpc>
                <a:spcPct val="150000"/>
              </a:lnSpc>
            </a:pPr>
            <a:r>
              <a:rPr lang="vi-VN" sz="2900" b="1" dirty="0">
                <a:effectLst/>
                <a:latin typeface="+mj-lt"/>
                <a:ea typeface="Times New Roman" panose="02020603050405020304" pitchFamily="18" charset="0"/>
              </a:rPr>
              <a:t>    </a:t>
            </a:r>
            <a:r>
              <a:rPr lang="vi-VN" sz="2900" b="1" u="sng" dirty="0">
                <a:solidFill>
                  <a:srgbClr val="0000FF"/>
                </a:solidFill>
                <a:effectLst/>
                <a:latin typeface="+mj-lt"/>
                <a:ea typeface="Times New Roman" panose="02020603050405020304" pitchFamily="18" charset="0"/>
              </a:rPr>
              <a:t>Cách cho điểm</a:t>
            </a:r>
            <a:r>
              <a:rPr lang="vi-VN" sz="2900" b="1" dirty="0">
                <a:effectLst/>
                <a:latin typeface="+mj-lt"/>
                <a:ea typeface="Times New Roman" panose="02020603050405020304" pitchFamily="18" charset="0"/>
              </a:rPr>
              <a:t>: Mỗi tên một bộ phận cơ thể được 1 điểm, riêng tên các bộ phận riêng tư của cơ thể được 2 điểm. Nhóm nào nói lại tên bộ phận cơ thể đã được nhắc đến sẽ bị trừ 1 điểm. Trong một khoảng thời gian cho phép, nhóm nào được điểm nhiều hơn là thắng cuộc.</a:t>
            </a:r>
          </a:p>
          <a:p>
            <a:pPr algn="just">
              <a:lnSpc>
                <a:spcPct val="150000"/>
              </a:lnSpc>
            </a:pPr>
            <a:endParaRPr lang="vi-VN" sz="2900" b="1" dirty="0">
              <a:latin typeface="HP001 4 hàng" panose="020B0603050302020204" pitchFamily="34" charset="0"/>
            </a:endParaRPr>
          </a:p>
        </p:txBody>
      </p:sp>
    </p:spTree>
    <p:extLst>
      <p:ext uri="{BB962C8B-B14F-4D97-AF65-F5344CB8AC3E}">
        <p14:creationId xmlns:p14="http://schemas.microsoft.com/office/powerpoint/2010/main" val="78326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1708</TotalTime>
  <Words>990</Words>
  <Application>Microsoft Office PowerPoint</Application>
  <PresentationFormat>Custom</PresentationFormat>
  <Paragraphs>95</Paragraphs>
  <Slides>22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AvantGarde</vt:lpstr>
      <vt:lpstr>Calibri</vt:lpstr>
      <vt:lpstr>Calibri Light</vt:lpstr>
      <vt:lpstr>HP001 4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account</cp:lastModifiedBy>
  <cp:revision>343</cp:revision>
  <dcterms:created xsi:type="dcterms:W3CDTF">2020-04-12T06:04:35Z</dcterms:created>
  <dcterms:modified xsi:type="dcterms:W3CDTF">2025-04-02T15:54:25Z</dcterms:modified>
</cp:coreProperties>
</file>