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320" r:id="rId1"/>
  </p:sldMasterIdLst>
  <p:notesMasterIdLst>
    <p:notesMasterId r:id="rId20"/>
  </p:notesMasterIdLst>
  <p:sldIdLst>
    <p:sldId id="679" r:id="rId2"/>
    <p:sldId id="646" r:id="rId3"/>
    <p:sldId id="606" r:id="rId4"/>
    <p:sldId id="654" r:id="rId5"/>
    <p:sldId id="695" r:id="rId6"/>
    <p:sldId id="680" r:id="rId7"/>
    <p:sldId id="669" r:id="rId8"/>
    <p:sldId id="681" r:id="rId9"/>
    <p:sldId id="682" r:id="rId10"/>
    <p:sldId id="684" r:id="rId11"/>
    <p:sldId id="685" r:id="rId12"/>
    <p:sldId id="686" r:id="rId13"/>
    <p:sldId id="689" r:id="rId14"/>
    <p:sldId id="696" r:id="rId15"/>
    <p:sldId id="697" r:id="rId16"/>
    <p:sldId id="691" r:id="rId17"/>
    <p:sldId id="692" r:id="rId18"/>
    <p:sldId id="661"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FF1DB"/>
    <a:srgbClr val="94691C"/>
    <a:srgbClr val="A94507"/>
    <a:srgbClr val="CCCC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12" autoAdjust="0"/>
    <p:restoredTop sz="91344" autoAdjust="0"/>
  </p:normalViewPr>
  <p:slideViewPr>
    <p:cSldViewPr snapToGrid="0" snapToObjects="1">
      <p:cViewPr varScale="1">
        <p:scale>
          <a:sx n="105" d="100"/>
          <a:sy n="105" d="100"/>
        </p:scale>
        <p:origin x="1212" y="90"/>
      </p:cViewPr>
      <p:guideLst>
        <p:guide orient="horz" pos="2160"/>
        <p:guide pos="3840"/>
      </p:guideLst>
    </p:cSldViewPr>
  </p:slideViewPr>
  <p:notesTextViewPr>
    <p:cViewPr>
      <p:scale>
        <a:sx n="100" d="100"/>
        <a:sy n="100" d="100"/>
      </p:scale>
      <p:origin x="0" y="0"/>
    </p:cViewPr>
  </p:notesTextViewPr>
  <p:sorterViewPr>
    <p:cViewPr>
      <p:scale>
        <a:sx n="60" d="100"/>
        <a:sy n="60" d="100"/>
      </p:scale>
      <p:origin x="0" y="-40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None/>
              <a:defRPr sz="12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vl1pPr>
            <a:lvl2pPr marL="457200" marR="0" lvl="1" indent="0" algn="l" rtl="0">
              <a:spcBef>
                <a:spcPts val="0"/>
              </a:spcBef>
              <a:buNone/>
              <a:defRPr sz="1800" b="0" i="0" u="none" strike="noStrike" cap="none"/>
            </a:lvl2pPr>
            <a:lvl3pPr marL="914400" marR="0" lvl="2" indent="0" algn="l" rtl="0">
              <a:spcBef>
                <a:spcPts val="0"/>
              </a:spcBef>
              <a:buNone/>
              <a:defRPr sz="1800" b="0" i="0" u="none" strike="noStrike" cap="none"/>
            </a:lvl3pPr>
            <a:lvl4pPr marL="1371600" marR="0" lvl="3" indent="0" algn="l" rtl="0">
              <a:spcBef>
                <a:spcPts val="0"/>
              </a:spcBef>
              <a:buNone/>
              <a:defRPr sz="1800" b="0" i="0" u="none" strike="noStrike" cap="none"/>
            </a:lvl4pPr>
            <a:lvl5pPr marL="1828800" marR="0" lvl="4" indent="0" algn="l" rtl="0">
              <a:spcBef>
                <a:spcPts val="0"/>
              </a:spcBef>
              <a:buNone/>
              <a:defRPr sz="1800" b="0" i="0" u="none" strike="noStrike" cap="none"/>
            </a:lvl5pPr>
            <a:lvl6pPr marL="2286000" marR="0" lvl="5" indent="0" algn="l" rtl="0">
              <a:spcBef>
                <a:spcPts val="0"/>
              </a:spcBef>
              <a:buNone/>
              <a:defRPr sz="1800" b="0" i="0" u="none" strike="noStrike" cap="none"/>
            </a:lvl6pPr>
            <a:lvl7pPr marL="2743200" marR="0" lvl="6" indent="0" algn="l" rtl="0">
              <a:spcBef>
                <a:spcPts val="0"/>
              </a:spcBef>
              <a:buNone/>
              <a:defRPr sz="1800" b="0" i="0" u="none" strike="noStrike" cap="none"/>
            </a:lvl7pPr>
            <a:lvl8pPr marL="3200400" marR="0" lvl="7" indent="0" algn="l" rtl="0">
              <a:spcBef>
                <a:spcPts val="0"/>
              </a:spcBef>
              <a:buNone/>
              <a:defRPr sz="1800" b="0" i="0" u="none" strike="noStrike" cap="none"/>
            </a:lvl8pPr>
            <a:lvl9pPr marL="3657600" marR="0" lvl="8" indent="0" algn="l" rtl="0">
              <a:spcBef>
                <a:spcPts val="0"/>
              </a:spcBef>
              <a:buNone/>
              <a:defRPr sz="1800" b="0" i="0" u="none" strike="noStrike" cap="none"/>
            </a:lvl9pPr>
          </a:lstStyle>
          <a:p>
            <a:endParaRPr/>
          </a:p>
        </p:txBody>
      </p:sp>
      <p:sp>
        <p:nvSpPr>
          <p:cNvPr id="7" name="Shape 7"/>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1874770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3159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04763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12</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07879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91626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72362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15</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68747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16</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74696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17</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26838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61646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2636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58043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5</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59378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6</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13602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7</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67171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84929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9</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9220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10</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17540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073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4024015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2223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4129961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282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44984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2892490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4717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vi-VN"/>
          </a:p>
        </p:txBody>
      </p:sp>
      <p:sp>
        <p:nvSpPr>
          <p:cNvPr id="9" name="Slide Number Placeholder 8"/>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42398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vi-V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vi-VN"/>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633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6876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CE82867-F2F1-4A20-897E-2B5F67DBA24F}" type="datetime1">
              <a:rPr lang="en-US" kern="1200" smtClean="0">
                <a:solidFill>
                  <a:prstClr val="black">
                    <a:tint val="75000"/>
                  </a:prstClr>
                </a:solidFill>
                <a:latin typeface="Calibri"/>
                <a:ea typeface="+mn-ea"/>
                <a:cs typeface="+mn-cs"/>
              </a:rPr>
              <a:pPr/>
              <a:t>6/20/2024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kern="1200">
                <a:solidFill>
                  <a:prstClr val="black">
                    <a:tint val="75000"/>
                  </a:prstClr>
                </a:solidFill>
                <a:latin typeface="Calibri"/>
                <a:ea typeface="+mn-ea"/>
                <a:cs typeface="+mn-cs"/>
              </a:rPr>
              <a:t>NHÀ XUẤT BẢN GIÁO DỤC VIỆT NAM - CÔNG TY CỔ PHẦN PHÁT HÀNH SÁCH</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1A1864A-8170-40DB-A142-895BB5251493}"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078753"/>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6.png"/><Relationship Id="rId4" Type="http://schemas.openxmlformats.org/officeDocument/2006/relationships/image" Target="../media/image21.jpe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8.png"/><Relationship Id="rId7"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43.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fif"/><Relationship Id="rId5"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1.jpeg"/><Relationship Id="rId7"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 Id="rId9"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1.jpe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8D61E72B-2F12-4DE2-FEC8-83BC6BA5F0DD}"/>
              </a:ext>
            </a:extLst>
          </p:cNvPr>
          <p:cNvSpPr>
            <a:spLocks noChangeArrowheads="1"/>
          </p:cNvSpPr>
          <p:nvPr/>
        </p:nvSpPr>
        <p:spPr bwMode="auto">
          <a:xfrm>
            <a:off x="-1" y="6039258"/>
            <a:ext cx="2878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solidFill>
                  <a:schemeClr val="accent2">
                    <a:lumMod val="40000"/>
                    <a:lumOff val="60000"/>
                  </a:schemeClr>
                </a:solidFill>
                <a:latin typeface="Times New Roman" panose="02020603050405020304" pitchFamily="18" charset="0"/>
                <a:cs typeface="Times New Roman" panose="02020603050405020304" pitchFamily="18" charset="0"/>
              </a:rPr>
              <a:t>   Phạm Văn Thuận</a:t>
            </a:r>
            <a:endParaRPr lang="vi-VN" altLang="en-US" sz="2000"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0" y="1"/>
            <a:ext cx="12192002" cy="6940410"/>
            <a:chOff x="-1" y="-158202"/>
            <a:chExt cx="12192002" cy="701620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sp>
        <p:nvSpPr>
          <p:cNvPr id="24" name="TextBox 23"/>
          <p:cNvSpPr txBox="1"/>
          <p:nvPr/>
        </p:nvSpPr>
        <p:spPr>
          <a:xfrm>
            <a:off x="4434140" y="440583"/>
            <a:ext cx="4990028" cy="901593"/>
          </a:xfrm>
          <a:prstGeom prst="rect">
            <a:avLst/>
          </a:prstGeom>
          <a:noFill/>
        </p:spPr>
        <p:txBody>
          <a:bodyPr wrap="square" rtlCol="0">
            <a:spAutoFit/>
          </a:bodyPr>
          <a:lstStyle/>
          <a:p>
            <a:pPr algn="ctr">
              <a:lnSpc>
                <a:spcPct val="150000"/>
              </a:lnSpc>
            </a:pPr>
            <a:r>
              <a:rPr lang="en-US" sz="40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MĨ THUẬT 5 </a:t>
            </a:r>
          </a:p>
        </p:txBody>
      </p:sp>
      <p:pic>
        <p:nvPicPr>
          <p:cNvPr id="5" name="Picture 4">
            <a:extLst>
              <a:ext uri="{FF2B5EF4-FFF2-40B4-BE49-F238E27FC236}">
                <a16:creationId xmlns:a16="http://schemas.microsoft.com/office/drawing/2014/main" id="{EA7BEBFB-E986-64CF-5293-43191199AD32}"/>
              </a:ext>
            </a:extLst>
          </p:cNvPr>
          <p:cNvPicPr>
            <a:picLocks noChangeAspect="1"/>
          </p:cNvPicPr>
          <p:nvPr/>
        </p:nvPicPr>
        <p:blipFill rotWithShape="1">
          <a:blip r:embed="rId4"/>
          <a:srcRect l="11173" t="13551" r="9235" b="6048"/>
          <a:stretch/>
        </p:blipFill>
        <p:spPr>
          <a:xfrm>
            <a:off x="1175356" y="629125"/>
            <a:ext cx="1256145" cy="1271625"/>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08F7FD7E-C026-1415-B9FE-B9CE91B9FD92}"/>
              </a:ext>
            </a:extLst>
          </p:cNvPr>
          <p:cNvPicPr>
            <a:picLocks noChangeAspect="1"/>
          </p:cNvPicPr>
          <p:nvPr/>
        </p:nvPicPr>
        <p:blipFill>
          <a:blip r:embed="rId5"/>
          <a:stretch>
            <a:fillRect/>
          </a:stretch>
        </p:blipFill>
        <p:spPr>
          <a:xfrm rot="20954682">
            <a:off x="1101855" y="2161295"/>
            <a:ext cx="2650061" cy="3617415"/>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ACA482DB-96B6-5D6A-7CB7-E5B92D5DA874}"/>
              </a:ext>
            </a:extLst>
          </p:cNvPr>
          <p:cNvSpPr txBox="1"/>
          <p:nvPr/>
        </p:nvSpPr>
        <p:spPr>
          <a:xfrm>
            <a:off x="3016922" y="1251093"/>
            <a:ext cx="8916460" cy="739754"/>
          </a:xfrm>
          <a:prstGeom prst="rect">
            <a:avLst/>
          </a:prstGeom>
          <a:noFill/>
        </p:spPr>
        <p:txBody>
          <a:bodyPr wrap="square" rtlCol="0">
            <a:spAutoFit/>
          </a:bodyPr>
          <a:lstStyle/>
          <a:p>
            <a:pPr algn="ctr">
              <a:lnSpc>
                <a:spcPct val="150000"/>
              </a:lnSpc>
            </a:pP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Chủ</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đề</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Nét</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đẹp</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truyền</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thống</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quê</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hương</a:t>
            </a:r>
            <a:endPar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pic>
        <p:nvPicPr>
          <p:cNvPr id="1028" name="Picture 4" descr="Dàn đờn ca tài tử miền tây nam bộ">
            <a:extLst>
              <a:ext uri="{FF2B5EF4-FFF2-40B4-BE49-F238E27FC236}">
                <a16:creationId xmlns:a16="http://schemas.microsoft.com/office/drawing/2014/main" id="{0C057067-FDB3-8EDF-7EF7-E6241BE228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7572"/>
          <a:stretch/>
        </p:blipFill>
        <p:spPr bwMode="auto">
          <a:xfrm>
            <a:off x="4267520" y="2548602"/>
            <a:ext cx="7168591" cy="2536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34416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ackground lịch sử đẹp nhất - Trung Tâm Đào Tạo Việt Á">
            <a:extLst>
              <a:ext uri="{FF2B5EF4-FFF2-40B4-BE49-F238E27FC236}">
                <a16:creationId xmlns:a16="http://schemas.microsoft.com/office/drawing/2014/main" id="{66BF3EC0-88E8-A67C-13F5-AC791B0C5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620"/>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70E7A8BD-C8D0-E5BA-66E3-9652E3606FA5}"/>
              </a:ext>
            </a:extLst>
          </p:cNvPr>
          <p:cNvSpPr>
            <a:spLocks noChangeArrowheads="1"/>
          </p:cNvSpPr>
          <p:nvPr/>
        </p:nvSpPr>
        <p:spPr bwMode="auto">
          <a:xfrm>
            <a:off x="587157" y="2998112"/>
            <a:ext cx="1052584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Lựa chọn nhạc cụ dân tộc em yêu thích và thực hiện theo gợi ý</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i="1">
                <a:solidFill>
                  <a:srgbClr val="0070C0"/>
                </a:solidFill>
                <a:latin typeface="Calibri" panose="020F0502020204030204" pitchFamily="34" charset="0"/>
                <a:ea typeface="Calibri" panose="020F0502020204030204" pitchFamily="34" charset="0"/>
                <a:cs typeface="Times New Roman" panose="02020603050405020304" pitchFamily="18" charset="0"/>
              </a:rPr>
              <a:t>Lưu ý</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Có thể sử dụng hình dạng của đồ vật để tạo mô hình nhạc cụ.</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77AA0C2B-DD28-4B65-2B0B-383D08382718}"/>
              </a:ext>
            </a:extLst>
          </p:cNvPr>
          <p:cNvSpPr txBox="1"/>
          <p:nvPr/>
        </p:nvSpPr>
        <p:spPr>
          <a:xfrm>
            <a:off x="4682282" y="2022868"/>
            <a:ext cx="1988127" cy="461665"/>
          </a:xfrm>
          <a:prstGeom prst="rect">
            <a:avLst/>
          </a:prstGeom>
          <a:noFill/>
        </p:spPr>
        <p:txBody>
          <a:bodyPr wrap="square">
            <a:spAutoFit/>
          </a:bodyPr>
          <a:lstStyle/>
          <a:p>
            <a:pPr>
              <a:defRPr/>
            </a:pPr>
            <a:r>
              <a:rPr lang="en-US" altLang="vi-VN" sz="2400" b="1">
                <a:latin typeface="Times New Roman" panose="02020603050405020304" pitchFamily="18" charset="0"/>
              </a:rPr>
              <a:t>THỰ HÀNH:</a:t>
            </a:r>
            <a:endParaRPr lang="en-US" altLang="vi-VN" sz="2400" b="1" dirty="0">
              <a:latin typeface="Times New Roman" panose="02020603050405020304" pitchFamily="18" charset="0"/>
            </a:endParaRPr>
          </a:p>
        </p:txBody>
      </p:sp>
    </p:spTree>
    <p:extLst>
      <p:ext uri="{BB962C8B-B14F-4D97-AF65-F5344CB8AC3E}">
        <p14:creationId xmlns:p14="http://schemas.microsoft.com/office/powerpoint/2010/main" val="1912350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689" b="15735"/>
          <a:stretch/>
        </p:blipFill>
        <p:spPr>
          <a:xfrm>
            <a:off x="0" y="-21426"/>
            <a:ext cx="12182018" cy="6858001"/>
          </a:xfrm>
          <a:prstGeom prst="rect">
            <a:avLst/>
          </a:prstGeom>
          <a:solidFill>
            <a:srgbClr val="FFFF00"/>
          </a:solidFill>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9461" r="4456"/>
          <a:stretch/>
        </p:blipFill>
        <p:spPr>
          <a:xfrm>
            <a:off x="1" y="21425"/>
            <a:ext cx="12838544"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a:extLst>
              <a:ext uri="{FF2B5EF4-FFF2-40B4-BE49-F238E27FC236}">
                <a16:creationId xmlns:a16="http://schemas.microsoft.com/office/drawing/2014/main" id="{38BC38CB-C592-80C7-9700-43FA4D796390}"/>
              </a:ext>
            </a:extLst>
          </p:cNvPr>
          <p:cNvPicPr>
            <a:picLocks noChangeAspect="1"/>
          </p:cNvPicPr>
          <p:nvPr/>
        </p:nvPicPr>
        <p:blipFill rotWithShape="1">
          <a:blip r:embed="rId5"/>
          <a:srcRect l="50061" t="47231" r="23004" b="25254"/>
          <a:stretch/>
        </p:blipFill>
        <p:spPr>
          <a:xfrm rot="21417423">
            <a:off x="5309298" y="1971737"/>
            <a:ext cx="5988435" cy="35560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8BF97054-EF55-D331-A83F-54C099F89096}"/>
              </a:ext>
            </a:extLst>
          </p:cNvPr>
          <p:cNvSpPr>
            <a:spLocks noChangeArrowheads="1"/>
          </p:cNvSpPr>
          <p:nvPr/>
        </p:nvSpPr>
        <p:spPr bwMode="auto">
          <a:xfrm>
            <a:off x="5609226" y="1487055"/>
            <a:ext cx="5201545" cy="2739211"/>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p>
          <a:p>
            <a:endParaRPr lang="en-US" altLang="vi-VN" sz="2400" b="1" dirty="0">
              <a:solidFill>
                <a:srgbClr val="FF0000"/>
              </a:solidFill>
              <a:latin typeface="Times New Roman" panose="02020603050405020304" pitchFamily="18" charset="0"/>
            </a:endParaRPr>
          </a:p>
          <a:p>
            <a:r>
              <a:rPr lang="en-US" altLang="vi-VN" sz="2400" b="1" dirty="0">
                <a:solidFill>
                  <a:srgbClr val="FF0000"/>
                </a:solidFill>
                <a:latin typeface="Times New Roman" panose="02020603050405020304" pitchFamily="18" charset="0"/>
              </a:rPr>
              <a:t>        </a:t>
            </a:r>
          </a:p>
          <a:p>
            <a:r>
              <a:rPr lang="en-US" altLang="vi-VN" sz="2800" b="1" dirty="0">
                <a:solidFill>
                  <a:srgbClr val="FF0000"/>
                </a:solidFill>
                <a:latin typeface="Times New Roman" panose="02020603050405020304" pitchFamily="18" charset="0"/>
              </a:rPr>
              <a:t>        NHẬN XÉT TIẾT HỌC</a:t>
            </a:r>
          </a:p>
          <a:p>
            <a:r>
              <a:rPr lang="en-US" sz="2400" b="1" dirty="0">
                <a:latin typeface="+mj-lt"/>
              </a:rPr>
              <a:t> </a:t>
            </a:r>
          </a:p>
          <a:p>
            <a:endParaRPr lang="en-US" sz="2400" b="1" dirty="0">
              <a:latin typeface="+mj-lt"/>
            </a:endParaRPr>
          </a:p>
          <a:p>
            <a:endParaRPr lang="en-US" sz="2400" b="1" dirty="0">
              <a:latin typeface="+mj-lt"/>
            </a:endParaRPr>
          </a:p>
        </p:txBody>
      </p:sp>
      <p:pic>
        <p:nvPicPr>
          <p:cNvPr id="5" name="Picture 2">
            <a:extLst>
              <a:ext uri="{FF2B5EF4-FFF2-40B4-BE49-F238E27FC236}">
                <a16:creationId xmlns:a16="http://schemas.microsoft.com/office/drawing/2014/main" id="{B2311132-DB79-7472-5842-1C25AA3FB5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167" t="4647" r="30877" b="10966"/>
          <a:stretch/>
        </p:blipFill>
        <p:spPr bwMode="auto">
          <a:xfrm>
            <a:off x="3156748" y="320002"/>
            <a:ext cx="1867342" cy="60273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527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lịch sử đẹp nhất - Trung Tâm Đào Tạo Việt Á">
            <a:extLst>
              <a:ext uri="{FF2B5EF4-FFF2-40B4-BE49-F238E27FC236}">
                <a16:creationId xmlns:a16="http://schemas.microsoft.com/office/drawing/2014/main" id="{947FD111-BF12-2A66-0F45-EC5FF953AF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83"/>
          <a:stretch/>
        </p:blipFill>
        <p:spPr bwMode="auto">
          <a:xfrm>
            <a:off x="-85724" y="0"/>
            <a:ext cx="12277724" cy="70486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9F1BB1B-A308-FB11-441C-61DCCAFE9B79}"/>
              </a:ext>
            </a:extLst>
          </p:cNvPr>
          <p:cNvPicPr>
            <a:picLocks noChangeAspect="1"/>
          </p:cNvPicPr>
          <p:nvPr/>
        </p:nvPicPr>
        <p:blipFill rotWithShape="1">
          <a:blip r:embed="rId4">
            <a:extLst>
              <a:ext uri="{28A0092B-C50C-407E-A947-70E740481C1C}">
                <a14:useLocalDpi xmlns:a14="http://schemas.microsoft.com/office/drawing/2010/main" val="0"/>
              </a:ext>
            </a:extLst>
          </a:blip>
          <a:srcRect t="4838" b="36462"/>
          <a:stretch/>
        </p:blipFill>
        <p:spPr>
          <a:xfrm flipV="1">
            <a:off x="-85724" y="1557402"/>
            <a:ext cx="12275839" cy="5463309"/>
          </a:xfrm>
          <a:prstGeom prst="rect">
            <a:avLst/>
          </a:prstGeom>
        </p:spPr>
      </p:pic>
      <p:sp>
        <p:nvSpPr>
          <p:cNvPr id="5" name="Rectangle 4">
            <a:extLst>
              <a:ext uri="{FF2B5EF4-FFF2-40B4-BE49-F238E27FC236}">
                <a16:creationId xmlns:a16="http://schemas.microsoft.com/office/drawing/2014/main" id="{9C0CBDFF-CF71-F787-094C-71A08236968F}"/>
              </a:ext>
            </a:extLst>
          </p:cNvPr>
          <p:cNvSpPr>
            <a:spLocks noChangeArrowheads="1"/>
          </p:cNvSpPr>
          <p:nvPr/>
        </p:nvSpPr>
        <p:spPr bwMode="auto">
          <a:xfrm>
            <a:off x="3738966" y="507302"/>
            <a:ext cx="5077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Thứ</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năm</a:t>
            </a:r>
            <a:endParaRPr lang="en-US" altLang="en-US" sz="1600" b="1"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 name="Rectangle 4">
            <a:extLst>
              <a:ext uri="{FF2B5EF4-FFF2-40B4-BE49-F238E27FC236}">
                <a16:creationId xmlns:a16="http://schemas.microsoft.com/office/drawing/2014/main" id="{B93D92E0-0161-6FB9-ADE3-3D19D57AA332}"/>
              </a:ext>
            </a:extLst>
          </p:cNvPr>
          <p:cNvSpPr>
            <a:spLocks noChangeArrowheads="1"/>
          </p:cNvSpPr>
          <p:nvPr/>
        </p:nvSpPr>
        <p:spPr bwMode="auto">
          <a:xfrm>
            <a:off x="2799368" y="991696"/>
            <a:ext cx="647845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1800" b="1" dirty="0">
                <a:latin typeface="Times New Roman" panose="02020603050405020304" pitchFamily="18" charset="0"/>
                <a:cs typeface="Times New Roman" panose="02020603050405020304" pitchFamily="18" charset="0"/>
              </a:rPr>
              <a:t>TUẦN </a:t>
            </a:r>
          </a:p>
          <a:p>
            <a:pPr algn="ctr">
              <a:defRPr/>
            </a:pPr>
            <a:r>
              <a:rPr lang="en-US" altLang="en-US" sz="2400" b="1">
                <a:latin typeface="Times New Roman" panose="02020603050405020304" pitchFamily="18" charset="0"/>
                <a:cs typeface="Times New Roman" panose="02020603050405020304" pitchFamily="18" charset="0"/>
              </a:rPr>
              <a:t>BÀI 3: </a:t>
            </a:r>
            <a:r>
              <a:rPr lang="en-US" altLang="en-US" sz="2400" b="1">
                <a:solidFill>
                  <a:srgbClr val="FF0000"/>
                </a:solidFill>
                <a:latin typeface="Times New Roman" panose="02020603050405020304" pitchFamily="18" charset="0"/>
                <a:cs typeface="Times New Roman" panose="02020603050405020304" pitchFamily="18" charset="0"/>
              </a:rPr>
              <a:t>MÔ HÌNH NHẠC CỤ DÂN TỘC</a:t>
            </a:r>
            <a:endParaRPr lang="en-US" altLang="en-US" sz="2400" b="1" dirty="0">
              <a:solidFill>
                <a:srgbClr val="FF0000"/>
              </a:solidFill>
              <a:latin typeface="Times New Roman" panose="02020603050405020304" pitchFamily="18" charset="0"/>
              <a:cs typeface="Times New Roman" panose="02020603050405020304" pitchFamily="18" charset="0"/>
            </a:endParaRPr>
          </a:p>
          <a:p>
            <a:pPr algn="ctr">
              <a:defRPr/>
            </a:pP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a:t>
            </a:r>
            <a:r>
              <a:rPr lang="en-US" altLang="en-US" sz="2400" b="1" i="1" dirty="0" err="1">
                <a:solidFill>
                  <a:schemeClr val="accent2">
                    <a:lumMod val="75000"/>
                  </a:schemeClr>
                </a:solidFill>
                <a:latin typeface="Times New Roman" panose="02020603050405020304" pitchFamily="18" charset="0"/>
                <a:cs typeface="Times New Roman" panose="02020603050405020304" pitchFamily="18" charset="0"/>
              </a:rPr>
              <a:t>Thời</a:t>
            </a: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2">
                    <a:lumMod val="75000"/>
                  </a:schemeClr>
                </a:solidFill>
                <a:latin typeface="Times New Roman" panose="02020603050405020304" pitchFamily="18" charset="0"/>
                <a:cs typeface="Times New Roman" panose="02020603050405020304" pitchFamily="18" charset="0"/>
              </a:rPr>
              <a:t>lượng</a:t>
            </a: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 2 </a:t>
            </a:r>
            <a:r>
              <a:rPr lang="en-US" altLang="en-US" sz="24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 - </a:t>
            </a:r>
            <a:r>
              <a:rPr lang="en-US" altLang="en-US" sz="2400" b="1" i="1"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400" b="1" i="1">
                <a:solidFill>
                  <a:schemeClr val="accent2">
                    <a:lumMod val="75000"/>
                  </a:schemeClr>
                </a:solidFill>
                <a:latin typeface="Times New Roman" panose="02020603050405020304" pitchFamily="18" charset="0"/>
                <a:cs typeface="Times New Roman" panose="02020603050405020304" pitchFamily="18" charset="0"/>
              </a:rPr>
              <a:t> 2)</a:t>
            </a:r>
            <a:endParaRPr lang="en-US" altLang="en-US" sz="24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170" name="Picture 2">
            <a:extLst>
              <a:ext uri="{FF2B5EF4-FFF2-40B4-BE49-F238E27FC236}">
                <a16:creationId xmlns:a16="http://schemas.microsoft.com/office/drawing/2014/main" id="{2C3D23AA-B926-CA4A-CB80-46EFE0F5EE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15" b="10485"/>
          <a:stretch/>
        </p:blipFill>
        <p:spPr bwMode="auto">
          <a:xfrm>
            <a:off x="-87609" y="3362594"/>
            <a:ext cx="5012816" cy="37087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55F16123-B53A-1E42-A22C-03DEDDE858A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559" r="1217" b="47134"/>
          <a:stretch/>
        </p:blipFill>
        <p:spPr bwMode="auto">
          <a:xfrm>
            <a:off x="7264909" y="4684976"/>
            <a:ext cx="5636385" cy="23585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772B9DBA-7D8A-9E15-D89D-9A1E8F834A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1250" y="2641982"/>
            <a:ext cx="1930997" cy="43310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87AE9C44-64A7-3765-1698-5225A6DF3E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0556" y="4160596"/>
            <a:ext cx="4104362" cy="17322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a:extLst>
              <a:ext uri="{FF2B5EF4-FFF2-40B4-BE49-F238E27FC236}">
                <a16:creationId xmlns:a16="http://schemas.microsoft.com/office/drawing/2014/main" id="{89D04B4E-6F70-1C38-E227-B27DA2A2ACA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1458" t="27721" r="38709" b="32685"/>
          <a:stretch/>
        </p:blipFill>
        <p:spPr bwMode="auto">
          <a:xfrm>
            <a:off x="8689068" y="2422532"/>
            <a:ext cx="1394033" cy="185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33993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Background lịch sử đẹp nhất - Trung Tâm Đào Tạo Việt Á">
            <a:extLst>
              <a:ext uri="{FF2B5EF4-FFF2-40B4-BE49-F238E27FC236}">
                <a16:creationId xmlns:a16="http://schemas.microsoft.com/office/drawing/2014/main" id="{D1C5E65B-9D35-F0CC-2256-D2888BA55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4" y="0"/>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1699491" y="2908238"/>
            <a:ext cx="9658574" cy="23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vi-VN"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Nhắc</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lại</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kiến</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thức</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đã</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học</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ở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tiết</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1</a:t>
            </a:r>
            <a:r>
              <a:rPr lang="vi-VN"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vi-VN"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Chia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sẻ</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cách</a:t>
            </a:r>
            <a:r>
              <a:rPr lang="en-US" sz="2800" b="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tạo mô hình nhạc cụ dân tộc </a:t>
            </a:r>
            <a:r>
              <a:rPr lang="en-US" sz="2800" b="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của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mình</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của</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bạn</a:t>
            </a:r>
            <a:r>
              <a:rPr lang="vi-VN"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800" b="1" i="1">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a:effectLst/>
                <a:latin typeface="Times New Roman" panose="02020603050405020304" pitchFamily="18" charset="0"/>
                <a:ea typeface="Times New Roman" panose="02020603050405020304" pitchFamily="18" charset="0"/>
                <a:cs typeface="Times New Roman" panose="02020603050405020304" pitchFamily="18" charset="0"/>
              </a:rPr>
              <a:t>Mô hình của bạn tạo về nhạc cụ gì?</a:t>
            </a:r>
            <a:endParaRPr lang="en-US" sz="2800" b="1">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2800" b="1" i="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a:effectLst/>
                <a:latin typeface="Times New Roman" panose="02020603050405020304" pitchFamily="18" charset="0"/>
                <a:ea typeface="Times New Roman" panose="02020603050405020304" pitchFamily="18" charset="0"/>
                <a:cs typeface="Times New Roman" panose="02020603050405020304" pitchFamily="18" charset="0"/>
              </a:rPr>
              <a:t>Có thể tạo thêm những gì để mô hình của bạn đẹp hơn?  </a:t>
            </a:r>
            <a:endParaRPr lang="en-US" sz="2800" b="1">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F1370978-D30A-DA01-1F10-DA07CD27B4FB}"/>
              </a:ext>
            </a:extLst>
          </p:cNvPr>
          <p:cNvPicPr>
            <a:picLocks noChangeAspect="1"/>
          </p:cNvPicPr>
          <p:nvPr/>
        </p:nvPicPr>
        <p:blipFill>
          <a:blip r:embed="rId4"/>
          <a:stretch>
            <a:fillRect/>
          </a:stretch>
        </p:blipFill>
        <p:spPr>
          <a:xfrm>
            <a:off x="2573108" y="227429"/>
            <a:ext cx="598800" cy="644361"/>
          </a:xfrm>
          <a:prstGeom prst="rect">
            <a:avLst/>
          </a:prstGeom>
        </p:spPr>
      </p:pic>
      <p:sp>
        <p:nvSpPr>
          <p:cNvPr id="4" name="Rectangle 4">
            <a:extLst>
              <a:ext uri="{FF2B5EF4-FFF2-40B4-BE49-F238E27FC236}">
                <a16:creationId xmlns:a16="http://schemas.microsoft.com/office/drawing/2014/main" id="{CF746F59-0FE8-0133-971B-537780B56FEB}"/>
              </a:ext>
            </a:extLst>
          </p:cNvPr>
          <p:cNvSpPr>
            <a:spLocks noChangeArrowheads="1"/>
          </p:cNvSpPr>
          <p:nvPr/>
        </p:nvSpPr>
        <p:spPr bwMode="auto">
          <a:xfrm>
            <a:off x="3075150" y="133008"/>
            <a:ext cx="624434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3</a:t>
            </a:r>
            <a:r>
              <a:rPr lang="en-US" altLang="en-US" sz="2400" b="1">
                <a:latin typeface="Times New Roman" panose="02020603050405020304" pitchFamily="18" charset="0"/>
                <a:cs typeface="Times New Roman" panose="02020603050405020304" pitchFamily="18" charset="0"/>
              </a:rPr>
              <a:t>. </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 mô hình nhạc cụ dân tộc.</a:t>
            </a:r>
          </a:p>
          <a:p>
            <a:pPr algn="ctr">
              <a:defRPr/>
            </a:pPr>
            <a:r>
              <a:rPr lang="en-US" sz="2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 theo)</a:t>
            </a:r>
            <a:endParaRPr lang="vi-VN" altLang="en-US" sz="1800" b="1" i="1">
              <a:solidFill>
                <a:schemeClr val="accent2">
                  <a:lumMod val="75000"/>
                </a:schemeClr>
              </a:solidFill>
              <a:latin typeface="Times New Roman" panose="02020603050405020304" pitchFamily="18" charset="0"/>
              <a:cs typeface="Times New Roman" panose="02020603050405020304" pitchFamily="18" charset="0"/>
            </a:endParaRPr>
          </a:p>
          <a:p>
            <a:pPr>
              <a:defRPr/>
            </a:pP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0910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Background lịch sử đẹp nhất - Trung Tâm Đào Tạo Việt Á">
            <a:extLst>
              <a:ext uri="{FF2B5EF4-FFF2-40B4-BE49-F238E27FC236}">
                <a16:creationId xmlns:a16="http://schemas.microsoft.com/office/drawing/2014/main" id="{D1C5E65B-9D35-F0CC-2256-D2888BA558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13"/>
          <a:stretch/>
        </p:blipFill>
        <p:spPr bwMode="auto">
          <a:xfrm>
            <a:off x="-85724" y="0"/>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DBE84D16-AD63-D4E1-2AAB-A00812A718A1}"/>
              </a:ext>
            </a:extLst>
          </p:cNvPr>
          <p:cNvSpPr>
            <a:spLocks noChangeArrowheads="1"/>
          </p:cNvSpPr>
          <p:nvPr/>
        </p:nvSpPr>
        <p:spPr bwMode="auto">
          <a:xfrm>
            <a:off x="3888508" y="2822584"/>
            <a:ext cx="559723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4800" b="1" dirty="0">
                <a:solidFill>
                  <a:srgbClr val="FF0000"/>
                </a:solidFill>
                <a:latin typeface="Times New Roman" panose="02020603050405020304" pitchFamily="18" charset="0"/>
              </a:rPr>
              <a:t>THỰ </a:t>
            </a:r>
            <a:r>
              <a:rPr lang="en-US" altLang="vi-VN" sz="4800" b="1">
                <a:solidFill>
                  <a:srgbClr val="FF0000"/>
                </a:solidFill>
                <a:latin typeface="Times New Roman" panose="02020603050405020304" pitchFamily="18" charset="0"/>
              </a:rPr>
              <a:t>HÀNH TIẾP</a:t>
            </a:r>
            <a:endParaRPr lang="en-US" altLang="vi-VN" sz="4800" b="1" dirty="0">
              <a:solidFill>
                <a:srgbClr val="FF0000"/>
              </a:solidFill>
              <a:latin typeface="Times New Roman" panose="02020603050405020304" pitchFamily="18" charset="0"/>
            </a:endParaRPr>
          </a:p>
          <a:p>
            <a:pPr>
              <a:defRPr/>
            </a:pPr>
            <a:endParaRPr lang="en-US" altLang="vi-VN" sz="2400" b="1" dirty="0">
              <a:latin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88745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Background lịch sử đẹp nhất - Trung Tâm Đào Tạo Việt Á">
            <a:extLst>
              <a:ext uri="{FF2B5EF4-FFF2-40B4-BE49-F238E27FC236}">
                <a16:creationId xmlns:a16="http://schemas.microsoft.com/office/drawing/2014/main" id="{D1C5E65B-9D35-F0CC-2256-D2888BA55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861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481E55CE-0F6A-3510-CBCF-96A68B789416}"/>
              </a:ext>
            </a:extLst>
          </p:cNvPr>
          <p:cNvSpPr>
            <a:spLocks noChangeArrowheads="1"/>
          </p:cNvSpPr>
          <p:nvPr/>
        </p:nvSpPr>
        <p:spPr bwMode="auto">
          <a:xfrm>
            <a:off x="3607250" y="343184"/>
            <a:ext cx="63772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4.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BCEB98C-5EB2-3F35-2E4C-0E5EE931D676}"/>
              </a:ext>
            </a:extLst>
          </p:cNvPr>
          <p:cNvPicPr>
            <a:picLocks noChangeAspect="1"/>
          </p:cNvPicPr>
          <p:nvPr/>
        </p:nvPicPr>
        <p:blipFill rotWithShape="1">
          <a:blip r:embed="rId4"/>
          <a:srcRect b="15473"/>
          <a:stretch/>
        </p:blipFill>
        <p:spPr>
          <a:xfrm>
            <a:off x="3031428" y="289955"/>
            <a:ext cx="660916" cy="593088"/>
          </a:xfrm>
          <a:prstGeom prst="rect">
            <a:avLst/>
          </a:prstGeom>
        </p:spPr>
      </p:pic>
      <p:sp>
        <p:nvSpPr>
          <p:cNvPr id="8" name="Rectangle 4">
            <a:extLst>
              <a:ext uri="{FF2B5EF4-FFF2-40B4-BE49-F238E27FC236}">
                <a16:creationId xmlns:a16="http://schemas.microsoft.com/office/drawing/2014/main" id="{EC38EF27-3AEF-B1DE-6B34-98A0DAD9C50C}"/>
              </a:ext>
            </a:extLst>
          </p:cNvPr>
          <p:cNvSpPr>
            <a:spLocks noChangeArrowheads="1"/>
          </p:cNvSpPr>
          <p:nvPr/>
        </p:nvSpPr>
        <p:spPr bwMode="auto">
          <a:xfrm>
            <a:off x="2775665" y="1936283"/>
            <a:ext cx="8478982"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a:latin typeface="Times New Roman" panose="02020603050405020304" pitchFamily="18" charset="0"/>
              </a:rPr>
              <a:t>Cùng </a:t>
            </a:r>
            <a:r>
              <a:rPr lang="en-US" altLang="vi-VN" sz="2400" b="1" dirty="0" err="1">
                <a:latin typeface="Times New Roman" panose="02020603050405020304" pitchFamily="18" charset="0"/>
              </a:rPr>
              <a:t>bạn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trưng</a:t>
            </a:r>
            <a:r>
              <a:rPr lang="en-US" altLang="vi-VN" sz="2400" b="1" dirty="0">
                <a:latin typeface="Times New Roman" panose="02020603050405020304" pitchFamily="18" charset="0"/>
              </a:rPr>
              <a:t> </a:t>
            </a:r>
            <a:r>
              <a:rPr lang="en-US" altLang="vi-VN" sz="2400" b="1" err="1">
                <a:latin typeface="Times New Roman" panose="02020603050405020304" pitchFamily="18" charset="0"/>
              </a:rPr>
              <a:t>bày</a:t>
            </a:r>
            <a:r>
              <a:rPr lang="en-US" altLang="vi-VN" sz="2400" b="1">
                <a:latin typeface="Times New Roman" panose="02020603050405020304" pitchFamily="18" charset="0"/>
              </a:rPr>
              <a:t> sản phẩm và chia sẻ.</a:t>
            </a:r>
            <a:endParaRPr lang="en-US" altLang="vi-VN" sz="2400" b="1" dirty="0">
              <a:latin typeface="Times New Roman" panose="02020603050405020304" pitchFamily="18" charset="0"/>
            </a:endParaRPr>
          </a:p>
          <a:p>
            <a:pPr>
              <a:defRPr/>
            </a:pPr>
            <a:r>
              <a:rPr lang="en-US" altLang="vi-VN" sz="2400" b="1">
                <a:latin typeface="Times New Roman" panose="02020603050405020304" pitchFamily="18" charset="0"/>
              </a:rPr>
              <a:t>Giới </a:t>
            </a:r>
            <a:r>
              <a:rPr lang="en-US" altLang="vi-VN" sz="2400" b="1" dirty="0" err="1">
                <a:latin typeface="Times New Roman" panose="02020603050405020304" pitchFamily="18" charset="0"/>
              </a:rPr>
              <a:t>thiệu</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trình</a:t>
            </a:r>
            <a:r>
              <a:rPr lang="en-US" altLang="vi-VN" sz="2400" b="1" dirty="0">
                <a:latin typeface="Times New Roman" panose="02020603050405020304" pitchFamily="18" charset="0"/>
              </a:rPr>
              <a:t> </a:t>
            </a:r>
            <a:r>
              <a:rPr lang="en-US" altLang="vi-VN" sz="2400" b="1" err="1">
                <a:latin typeface="Times New Roman" panose="02020603050405020304" pitchFamily="18" charset="0"/>
              </a:rPr>
              <a:t>bày</a:t>
            </a:r>
            <a:r>
              <a:rPr lang="en-US" altLang="vi-VN" sz="2400" b="1">
                <a:latin typeface="Times New Roman" panose="02020603050405020304" pitchFamily="18" charset="0"/>
              </a:rPr>
              <a:t> sản phẩm với </a:t>
            </a:r>
            <a:r>
              <a:rPr lang="en-US" altLang="vi-VN" sz="2400" b="1" dirty="0" err="1">
                <a:latin typeface="Times New Roman" panose="02020603050405020304" pitchFamily="18" charset="0"/>
              </a:rPr>
              <a:t>các</a:t>
            </a:r>
            <a:r>
              <a:rPr lang="en-US" altLang="vi-VN" sz="2400" b="1" dirty="0">
                <a:latin typeface="Times New Roman" panose="02020603050405020304" pitchFamily="18" charset="0"/>
              </a:rPr>
              <a:t> </a:t>
            </a:r>
            <a:r>
              <a:rPr lang="en-US" altLang="vi-VN" sz="2400" b="1" err="1">
                <a:latin typeface="Times New Roman" panose="02020603050405020304" pitchFamily="18" charset="0"/>
              </a:rPr>
              <a:t>bạn</a:t>
            </a:r>
            <a:r>
              <a:rPr lang="en-US" altLang="vi-VN" sz="2400" b="1">
                <a:latin typeface="Times New Roman" panose="02020603050405020304" pitchFamily="18" charset="0"/>
              </a:rPr>
              <a:t> về.</a:t>
            </a:r>
            <a:endParaRPr lang="en-US" altLang="vi-VN" sz="2400" b="1" dirty="0">
              <a:latin typeface="Times New Roman" panose="02020603050405020304" pitchFamily="18" charset="0"/>
            </a:endParaRPr>
          </a:p>
          <a:p>
            <a:pPr marL="0" marR="0">
              <a:spcBef>
                <a:spcPts val="0"/>
              </a:spcBef>
              <a:spcAft>
                <a:spcPts val="0"/>
              </a:spcAft>
            </a:pPr>
            <a:endParaRPr lang="en-US" sz="2000" b="1" i="1">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Em thích mô hình nhạc cụ nào? Vì sao? </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Mô hình nhạc cụ đó được tạo từ vật liệu gì?</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Những hình, khối nào có trong mô hình sản phẩm</a:t>
            </a:r>
            <a:r>
              <a:rPr lang="vi-VN" sz="20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đó?</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Màu sắc, cách trang trí mô hình nhạc cụ đó có gì đáng chú ý?</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Kĩ thuật tạo mô hình nhạc cụ đó như thế nào?</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Em có ý tưởng điều chỉnh như thế nào để mô hình nhạc cụ đẹp hơn? </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1686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A7BA37-DB2D-3090-E3F7-854F9B0B7978}"/>
              </a:ext>
            </a:extLst>
          </p:cNvPr>
          <p:cNvGrpSpPr/>
          <p:nvPr/>
        </p:nvGrpSpPr>
        <p:grpSpPr>
          <a:xfrm>
            <a:off x="-12192" y="-160256"/>
            <a:ext cx="12204192" cy="7018256"/>
            <a:chOff x="-2956" y="-73891"/>
            <a:chExt cx="12204192" cy="6287679"/>
          </a:xfrm>
        </p:grpSpPr>
        <p:pic>
          <p:nvPicPr>
            <p:cNvPr id="30" name="Picture 29">
              <a:extLst>
                <a:ext uri="{FF2B5EF4-FFF2-40B4-BE49-F238E27FC236}">
                  <a16:creationId xmlns:a16="http://schemas.microsoft.com/office/drawing/2014/main" id="{3C3FB8D4-7A2F-E07F-0CAB-7D3F9AB33979}"/>
                </a:ext>
              </a:extLst>
            </p:cNvPr>
            <p:cNvPicPr>
              <a:picLocks noChangeAspect="1"/>
            </p:cNvPicPr>
            <p:nvPr/>
          </p:nvPicPr>
          <p:blipFill rotWithShape="1">
            <a:blip r:embed="rId3"/>
            <a:srcRect l="-1" r="115" b="8316"/>
            <a:stretch/>
          </p:blipFill>
          <p:spPr>
            <a:xfrm flipH="1">
              <a:off x="9238" y="-73891"/>
              <a:ext cx="12191998" cy="6287679"/>
            </a:xfrm>
            <a:prstGeom prst="rect">
              <a:avLst/>
            </a:prstGeom>
          </p:spPr>
        </p:pic>
        <p:pic>
          <p:nvPicPr>
            <p:cNvPr id="10" name="Picture 9">
              <a:extLst>
                <a:ext uri="{FF2B5EF4-FFF2-40B4-BE49-F238E27FC236}">
                  <a16:creationId xmlns:a16="http://schemas.microsoft.com/office/drawing/2014/main" id="{6E5D995C-2FB7-E538-F95A-499423A26128}"/>
                </a:ext>
              </a:extLst>
            </p:cNvPr>
            <p:cNvPicPr>
              <a:picLocks noChangeAspect="1"/>
            </p:cNvPicPr>
            <p:nvPr/>
          </p:nvPicPr>
          <p:blipFill rotWithShape="1">
            <a:blip r:embed="rId3"/>
            <a:srcRect l="97358" t="53670" r="115" b="25051"/>
            <a:stretch/>
          </p:blipFill>
          <p:spPr>
            <a:xfrm flipH="1">
              <a:off x="-2956" y="3980873"/>
              <a:ext cx="261575" cy="1237672"/>
            </a:xfrm>
            <a:prstGeom prst="rect">
              <a:avLst/>
            </a:prstGeom>
          </p:spPr>
        </p:pic>
      </p:grpSp>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412137" y="1072841"/>
            <a:ext cx="115397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dirty="0">
                <a:latin typeface="Times New Roman" panose="02020603050405020304" pitchFamily="18" charset="0"/>
              </a:rPr>
              <a:t>- </a:t>
            </a:r>
            <a:r>
              <a:rPr lang="en-US" altLang="vi-VN" sz="2000" b="1">
                <a:latin typeface="Times New Roman" panose="02020603050405020304" pitchFamily="18" charset="0"/>
              </a:rPr>
              <a:t>Quan sát hình trang 73 để nhận biết thêm về vẻ đẹp tạo hình của nhạc cụ trong tranh dân gian.</a:t>
            </a:r>
            <a:endParaRPr lang="en-US" altLang="vi-VN" sz="2000" b="1" dirty="0">
              <a:latin typeface="Times New Roman" panose="02020603050405020304" pitchFamily="18" charset="0"/>
            </a:endParaRPr>
          </a:p>
          <a:p>
            <a:pPr>
              <a:defRPr/>
            </a:pP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1272550" y="453286"/>
            <a:ext cx="106793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5</a:t>
            </a:r>
            <a:r>
              <a:rPr lang="en-US" altLang="en-US" sz="2400" b="1">
                <a:latin typeface="Times New Roman" panose="02020603050405020304" pitchFamily="18" charset="0"/>
                <a:cs typeface="Times New Roman" panose="02020603050405020304" pitchFamily="18" charset="0"/>
              </a:rPr>
              <a:t>. </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 hiểu về vẻ đẹp tạo hình của nhạc cụ dân tộc trong tranh</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F70B32A-1B20-5AA7-B2EF-D83CB5718143}"/>
              </a:ext>
            </a:extLst>
          </p:cNvPr>
          <p:cNvPicPr>
            <a:picLocks noChangeAspect="1"/>
          </p:cNvPicPr>
          <p:nvPr/>
        </p:nvPicPr>
        <p:blipFill>
          <a:blip r:embed="rId4"/>
          <a:stretch>
            <a:fillRect/>
          </a:stretch>
        </p:blipFill>
        <p:spPr>
          <a:xfrm>
            <a:off x="593622" y="352058"/>
            <a:ext cx="666734" cy="654433"/>
          </a:xfrm>
          <a:prstGeom prst="rect">
            <a:avLst/>
          </a:prstGeom>
        </p:spPr>
      </p:pic>
      <p:sp>
        <p:nvSpPr>
          <p:cNvPr id="7" name="Rectangle 4">
            <a:extLst>
              <a:ext uri="{FF2B5EF4-FFF2-40B4-BE49-F238E27FC236}">
                <a16:creationId xmlns:a16="http://schemas.microsoft.com/office/drawing/2014/main" id="{6BD388E5-3B03-1BE8-8228-4F1C7A2421DD}"/>
              </a:ext>
            </a:extLst>
          </p:cNvPr>
          <p:cNvSpPr>
            <a:spLocks noChangeArrowheads="1"/>
          </p:cNvSpPr>
          <p:nvPr/>
        </p:nvSpPr>
        <p:spPr bwMode="auto">
          <a:xfrm>
            <a:off x="637882" y="2019356"/>
            <a:ext cx="3870327"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endParaRPr lang="en-US" sz="18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Những loại nhạc cụ dân tộc nào được thể hiện trong tranh?</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Em biết được gì về những loại nhạc cụ đó?</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Các nhạc cụ đó có vẻ đẹp tạo hình như thế nào?</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Em còn biết bức tranh nào khác thể hiện vẻ đẹp của các nhạc cụ dân tộc?</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a:defRPr/>
            </a:pP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2CE0FA66-0C7E-129D-9DFA-89041E9441AB}"/>
              </a:ext>
            </a:extLst>
          </p:cNvPr>
          <p:cNvPicPr>
            <a:picLocks noChangeAspect="1"/>
          </p:cNvPicPr>
          <p:nvPr/>
        </p:nvPicPr>
        <p:blipFill>
          <a:blip r:embed="rId5"/>
          <a:stretch>
            <a:fillRect/>
          </a:stretch>
        </p:blipFill>
        <p:spPr>
          <a:xfrm>
            <a:off x="5382514" y="775920"/>
            <a:ext cx="6505942" cy="6505942"/>
          </a:xfrm>
          <a:prstGeom prst="rect">
            <a:avLst/>
          </a:prstGeom>
        </p:spPr>
      </p:pic>
      <p:grpSp>
        <p:nvGrpSpPr>
          <p:cNvPr id="22" name="Group 21">
            <a:extLst>
              <a:ext uri="{FF2B5EF4-FFF2-40B4-BE49-F238E27FC236}">
                <a16:creationId xmlns:a16="http://schemas.microsoft.com/office/drawing/2014/main" id="{0D8F39C4-D22A-B123-AD66-2473A4350B54}"/>
              </a:ext>
            </a:extLst>
          </p:cNvPr>
          <p:cNvGrpSpPr/>
          <p:nvPr/>
        </p:nvGrpSpPr>
        <p:grpSpPr>
          <a:xfrm>
            <a:off x="5319115" y="1768398"/>
            <a:ext cx="6217103" cy="4313682"/>
            <a:chOff x="6295703" y="1819564"/>
            <a:chExt cx="4851491" cy="3523672"/>
          </a:xfrm>
        </p:grpSpPr>
        <p:pic>
          <p:nvPicPr>
            <p:cNvPr id="23" name="Picture 22">
              <a:extLst>
                <a:ext uri="{FF2B5EF4-FFF2-40B4-BE49-F238E27FC236}">
                  <a16:creationId xmlns:a16="http://schemas.microsoft.com/office/drawing/2014/main" id="{035115B8-1D30-8526-E51A-6D5D9CAA773A}"/>
                </a:ext>
              </a:extLst>
            </p:cNvPr>
            <p:cNvPicPr>
              <a:picLocks noChangeAspect="1"/>
            </p:cNvPicPr>
            <p:nvPr/>
          </p:nvPicPr>
          <p:blipFill>
            <a:blip r:embed="rId6"/>
            <a:stretch>
              <a:fillRect/>
            </a:stretch>
          </p:blipFill>
          <p:spPr>
            <a:xfrm>
              <a:off x="6295703" y="1819567"/>
              <a:ext cx="1101834" cy="3523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EA61B046-75AD-FC3E-E9AD-9880D073F214}"/>
                </a:ext>
              </a:extLst>
            </p:cNvPr>
            <p:cNvPicPr>
              <a:picLocks noChangeAspect="1"/>
            </p:cNvPicPr>
            <p:nvPr/>
          </p:nvPicPr>
          <p:blipFill>
            <a:blip r:embed="rId7"/>
            <a:stretch>
              <a:fillRect/>
            </a:stretch>
          </p:blipFill>
          <p:spPr>
            <a:xfrm>
              <a:off x="7549800" y="1819567"/>
              <a:ext cx="1090608" cy="3523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EE4ED9BD-01E1-DC0A-6612-16B069BDB59E}"/>
                </a:ext>
              </a:extLst>
            </p:cNvPr>
            <p:cNvPicPr>
              <a:picLocks noChangeAspect="1"/>
            </p:cNvPicPr>
            <p:nvPr/>
          </p:nvPicPr>
          <p:blipFill>
            <a:blip r:embed="rId8"/>
            <a:stretch>
              <a:fillRect/>
            </a:stretch>
          </p:blipFill>
          <p:spPr>
            <a:xfrm>
              <a:off x="8782391" y="1819566"/>
              <a:ext cx="1115358" cy="3523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a:extLst>
                <a:ext uri="{FF2B5EF4-FFF2-40B4-BE49-F238E27FC236}">
                  <a16:creationId xmlns:a16="http://schemas.microsoft.com/office/drawing/2014/main" id="{E835C799-58E1-A940-343A-A1559BE62D40}"/>
                </a:ext>
              </a:extLst>
            </p:cNvPr>
            <p:cNvPicPr>
              <a:picLocks noChangeAspect="1"/>
            </p:cNvPicPr>
            <p:nvPr/>
          </p:nvPicPr>
          <p:blipFill>
            <a:blip r:embed="rId9"/>
            <a:stretch>
              <a:fillRect/>
            </a:stretch>
          </p:blipFill>
          <p:spPr>
            <a:xfrm>
              <a:off x="10053792" y="1819564"/>
              <a:ext cx="1093402" cy="3523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977286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689" b="15735"/>
          <a:stretch/>
        </p:blipFill>
        <p:spPr>
          <a:xfrm>
            <a:off x="0" y="-21426"/>
            <a:ext cx="12182018" cy="6858001"/>
          </a:xfrm>
          <a:prstGeom prst="rect">
            <a:avLst/>
          </a:prstGeom>
          <a:solidFill>
            <a:srgbClr val="FFFF00"/>
          </a:solidFill>
        </p:spPr>
      </p:pic>
      <p:pic>
        <p:nvPicPr>
          <p:cNvPr id="2" name="Picture 1">
            <a:extLst>
              <a:ext uri="{FF2B5EF4-FFF2-40B4-BE49-F238E27FC236}">
                <a16:creationId xmlns:a16="http://schemas.microsoft.com/office/drawing/2014/main" id="{38BC38CB-C592-80C7-9700-43FA4D796390}"/>
              </a:ext>
            </a:extLst>
          </p:cNvPr>
          <p:cNvPicPr>
            <a:picLocks noChangeAspect="1"/>
          </p:cNvPicPr>
          <p:nvPr/>
        </p:nvPicPr>
        <p:blipFill rotWithShape="1">
          <a:blip r:embed="rId4"/>
          <a:srcRect l="50061" t="47231" r="23004" b="25254"/>
          <a:stretch/>
        </p:blipFill>
        <p:spPr>
          <a:xfrm rot="21417423">
            <a:off x="3354554" y="1798325"/>
            <a:ext cx="6923580" cy="411130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2346AD3-B4AA-5D3C-9B86-822B5C990F68}"/>
              </a:ext>
            </a:extLst>
          </p:cNvPr>
          <p:cNvPicPr>
            <a:picLocks noChangeAspect="1"/>
          </p:cNvPicPr>
          <p:nvPr/>
        </p:nvPicPr>
        <p:blipFill>
          <a:blip r:embed="rId5"/>
          <a:stretch>
            <a:fillRect/>
          </a:stretch>
        </p:blipFill>
        <p:spPr>
          <a:xfrm>
            <a:off x="150181" y="517316"/>
            <a:ext cx="6505942" cy="6505942"/>
          </a:xfrm>
          <a:prstGeom prst="rect">
            <a:avLst/>
          </a:prstGeom>
        </p:spPr>
      </p:pic>
      <p:sp>
        <p:nvSpPr>
          <p:cNvPr id="13" name="Rectangle 12">
            <a:extLst>
              <a:ext uri="{FF2B5EF4-FFF2-40B4-BE49-F238E27FC236}">
                <a16:creationId xmlns:a16="http://schemas.microsoft.com/office/drawing/2014/main" id="{E12FCA02-DB3A-CA24-B382-56CFD9121239}"/>
              </a:ext>
            </a:extLst>
          </p:cNvPr>
          <p:cNvSpPr>
            <a:spLocks noChangeArrowheads="1"/>
          </p:cNvSpPr>
          <p:nvPr/>
        </p:nvSpPr>
        <p:spPr bwMode="auto">
          <a:xfrm>
            <a:off x="3875895" y="2261920"/>
            <a:ext cx="5880898" cy="3416320"/>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r>
              <a:rPr lang="en-US" altLang="vi-VN" sz="2400" b="1" dirty="0" err="1">
                <a:solidFill>
                  <a:srgbClr val="FF0000"/>
                </a:solidFill>
                <a:latin typeface="Times New Roman" panose="02020603050405020304" pitchFamily="18" charset="0"/>
              </a:rPr>
              <a:t>Các</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em</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ghi</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nhớ</a:t>
            </a:r>
            <a:r>
              <a:rPr lang="en-US" altLang="vi-VN" sz="2400" b="1" dirty="0">
                <a:solidFill>
                  <a:srgbClr val="FF0000"/>
                </a:solidFill>
                <a:latin typeface="Times New Roman" panose="02020603050405020304" pitchFamily="18" charset="0"/>
              </a:rPr>
              <a:t>!</a:t>
            </a:r>
            <a:endParaRPr lang="en-US" altLang="vi-VN" sz="2800" b="1" dirty="0">
              <a:solidFill>
                <a:srgbClr val="FF0000"/>
              </a:solidFill>
              <a:latin typeface="Times New Roman" panose="02020603050405020304" pitchFamily="18" charset="0"/>
            </a:endParaRPr>
          </a:p>
          <a:p>
            <a:r>
              <a:rPr lang="en-US" sz="2400" b="1" dirty="0">
                <a:latin typeface="+mj-lt"/>
              </a:rPr>
              <a:t> </a:t>
            </a:r>
          </a:p>
          <a:p>
            <a:r>
              <a:rPr lang="vi-VN" sz="2400" b="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Nhạc cụ dân tộc có nhiều kiểu dáng phong phú và độc đáo. Mô hình nhạc cụ dân tộc được làm từ vật liệu đã qua sử dụng là một hình thức tạo sản phẩm mĩ thuật, làm đẹp cho không gian sống và góp phần bảo vệ môi trường.</a:t>
            </a:r>
            <a:endParaRPr lang="en-US" sz="3200" b="1" dirty="0">
              <a:latin typeface="+mj-lt"/>
            </a:endParaRPr>
          </a:p>
          <a:p>
            <a:endParaRPr lang="en-US" sz="2400" b="1" dirty="0">
              <a:latin typeface="+mj-lt"/>
            </a:endParaRPr>
          </a:p>
        </p:txBody>
      </p:sp>
    </p:spTree>
    <p:extLst>
      <p:ext uri="{BB962C8B-B14F-4D97-AF65-F5344CB8AC3E}">
        <p14:creationId xmlns:p14="http://schemas.microsoft.com/office/powerpoint/2010/main" val="2523571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7153" y="-39925"/>
            <a:ext cx="12199153" cy="6937849"/>
          </a:xfrm>
          <a:prstGeom prst="rect">
            <a:avLst/>
          </a:prstGeom>
        </p:spPr>
      </p:pic>
      <p:sp>
        <p:nvSpPr>
          <p:cNvPr id="4" name="Explosion 2 2">
            <a:extLst>
              <a:ext uri="{FF2B5EF4-FFF2-40B4-BE49-F238E27FC236}">
                <a16:creationId xmlns:a16="http://schemas.microsoft.com/office/drawing/2014/main" id="{D7C0D10C-BF80-C0D8-C10C-C26C3402E417}"/>
              </a:ext>
            </a:extLst>
          </p:cNvPr>
          <p:cNvSpPr/>
          <p:nvPr/>
        </p:nvSpPr>
        <p:spPr>
          <a:xfrm>
            <a:off x="5250740" y="201181"/>
            <a:ext cx="7236823" cy="4214949"/>
          </a:xfrm>
          <a:prstGeom prst="irregularSeal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510D0CA1-AE0C-02DF-81D3-457045CE24DC}"/>
              </a:ext>
            </a:extLst>
          </p:cNvPr>
          <p:cNvSpPr>
            <a:spLocks noChangeArrowheads="1"/>
          </p:cNvSpPr>
          <p:nvPr/>
        </p:nvSpPr>
        <p:spPr bwMode="auto">
          <a:xfrm>
            <a:off x="6721356" y="1794719"/>
            <a:ext cx="394265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r>
              <a:rPr lang="en-US" altLang="vi-VN" sz="3600" b="1" dirty="0">
                <a:solidFill>
                  <a:srgbClr val="FF0000"/>
                </a:solidFill>
                <a:latin typeface="Times New Roman" panose="02020603050405020304" pitchFamily="18" charset="0"/>
              </a:rPr>
              <a:t>XIN CHÀO VÀ HẸN GẶP LẠI!</a:t>
            </a:r>
          </a:p>
        </p:txBody>
      </p:sp>
      <p:pic>
        <p:nvPicPr>
          <p:cNvPr id="8" name="Picture 7">
            <a:extLst>
              <a:ext uri="{FF2B5EF4-FFF2-40B4-BE49-F238E27FC236}">
                <a16:creationId xmlns:a16="http://schemas.microsoft.com/office/drawing/2014/main" id="{C576159D-FCDC-52B5-ECFA-A4EC7DB56190}"/>
              </a:ext>
            </a:extLst>
          </p:cNvPr>
          <p:cNvPicPr>
            <a:picLocks noChangeAspect="1"/>
          </p:cNvPicPr>
          <p:nvPr/>
        </p:nvPicPr>
        <p:blipFill>
          <a:blip r:embed="rId4"/>
          <a:stretch>
            <a:fillRect/>
          </a:stretch>
        </p:blipFill>
        <p:spPr>
          <a:xfrm>
            <a:off x="-7153" y="981419"/>
            <a:ext cx="6505942" cy="6505942"/>
          </a:xfrm>
          <a:prstGeom prst="rect">
            <a:avLst/>
          </a:prstGeom>
        </p:spPr>
      </p:pic>
      <p:pic>
        <p:nvPicPr>
          <p:cNvPr id="9218" name="Picture 2">
            <a:extLst>
              <a:ext uri="{FF2B5EF4-FFF2-40B4-BE49-F238E27FC236}">
                <a16:creationId xmlns:a16="http://schemas.microsoft.com/office/drawing/2014/main" id="{12A6A9F3-72BE-163B-70E4-511EA0156E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330" y="2097232"/>
            <a:ext cx="5432184" cy="445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751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CF92D0E-8268-0275-909D-A2353A01E94B}"/>
              </a:ext>
            </a:extLst>
          </p:cNvPr>
          <p:cNvGrpSpPr/>
          <p:nvPr/>
        </p:nvGrpSpPr>
        <p:grpSpPr>
          <a:xfrm flipH="1">
            <a:off x="0" y="-158202"/>
            <a:ext cx="12191999" cy="7016202"/>
            <a:chOff x="-1" y="-158202"/>
            <a:chExt cx="12192002" cy="7016202"/>
          </a:xfrm>
        </p:grpSpPr>
        <p:pic>
          <p:nvPicPr>
            <p:cNvPr id="5" name="Picture 4">
              <a:extLst>
                <a:ext uri="{FF2B5EF4-FFF2-40B4-BE49-F238E27FC236}">
                  <a16:creationId xmlns:a16="http://schemas.microsoft.com/office/drawing/2014/main" id="{1E8EB98D-933E-0C93-3712-B4A80AEDAD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7" name="Picture 6">
              <a:extLst>
                <a:ext uri="{FF2B5EF4-FFF2-40B4-BE49-F238E27FC236}">
                  <a16:creationId xmlns:a16="http://schemas.microsoft.com/office/drawing/2014/main" id="{8AF64E8E-8AB5-F5CF-373F-C7ADBA0BB4FC}"/>
                </a:ext>
              </a:extLst>
            </p:cNvPr>
            <p:cNvPicPr>
              <a:picLocks noChangeAspect="1"/>
            </p:cNvPicPr>
            <p:nvPr/>
          </p:nvPicPr>
          <p:blipFill rotWithShape="1">
            <a:blip r:embed="rId2">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sp>
        <p:nvSpPr>
          <p:cNvPr id="8" name="Explosion 2 7"/>
          <p:cNvSpPr/>
          <p:nvPr/>
        </p:nvSpPr>
        <p:spPr>
          <a:xfrm rot="1188293">
            <a:off x="551956" y="802727"/>
            <a:ext cx="3702195" cy="2475991"/>
          </a:xfrm>
          <a:prstGeom prst="irregularSeal2">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5"/>
          <p:cNvSpPr>
            <a:spLocks noChangeArrowheads="1"/>
          </p:cNvSpPr>
          <p:nvPr/>
        </p:nvSpPr>
        <p:spPr bwMode="auto">
          <a:xfrm>
            <a:off x="503130" y="1684635"/>
            <a:ext cx="33798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800" b="1" dirty="0">
                <a:solidFill>
                  <a:srgbClr val="FF0000"/>
                </a:solidFill>
                <a:latin typeface="Times New Roman" panose="02020603050405020304" pitchFamily="18" charset="0"/>
                <a:cs typeface="Times New Roman" panose="02020603050405020304" pitchFamily="18" charset="0"/>
              </a:rPr>
              <a:t>Khởi động</a:t>
            </a:r>
          </a:p>
        </p:txBody>
      </p:sp>
      <p:pic>
        <p:nvPicPr>
          <p:cNvPr id="2054" name="Picture 6" descr="LỊCH SỬ VIỆT NAM QUA LĂNG KÍNH BA LOẠI HÌNH ÂM NHẠC TRUYỀN THỐNG -">
            <a:extLst>
              <a:ext uri="{FF2B5EF4-FFF2-40B4-BE49-F238E27FC236}">
                <a16:creationId xmlns:a16="http://schemas.microsoft.com/office/drawing/2014/main" id="{81F7B662-CF32-1E5F-E663-CEE3A0E3F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67" y="1224890"/>
            <a:ext cx="6875318" cy="48127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A374103F-E5C7-13FE-562A-4984EA025F59}"/>
              </a:ext>
            </a:extLst>
          </p:cNvPr>
          <p:cNvSpPr>
            <a:spLocks noChangeArrowheads="1"/>
          </p:cNvSpPr>
          <p:nvPr/>
        </p:nvSpPr>
        <p:spPr bwMode="auto">
          <a:xfrm>
            <a:off x="953971" y="3285539"/>
            <a:ext cx="337986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800" b="1">
                <a:solidFill>
                  <a:srgbClr val="FF0000"/>
                </a:solidFill>
                <a:latin typeface="Times New Roman" panose="02020603050405020304" pitchFamily="18" charset="0"/>
                <a:cs typeface="Times New Roman" panose="02020603050405020304" pitchFamily="18" charset="0"/>
              </a:rPr>
              <a:t>Trong ảnh có những </a:t>
            </a:r>
          </a:p>
          <a:p>
            <a:pPr algn="ctr">
              <a:defRPr/>
            </a:pPr>
            <a:r>
              <a:rPr lang="en-US" altLang="en-US" sz="2800" b="1">
                <a:solidFill>
                  <a:srgbClr val="FF0000"/>
                </a:solidFill>
                <a:latin typeface="Times New Roman" panose="02020603050405020304" pitchFamily="18" charset="0"/>
                <a:cs typeface="Times New Roman" panose="02020603050405020304" pitchFamily="18" charset="0"/>
              </a:rPr>
              <a:t>Loại nhạc cụ nào?</a:t>
            </a:r>
          </a:p>
        </p:txBody>
      </p:sp>
    </p:spTree>
    <p:extLst>
      <p:ext uri="{BB962C8B-B14F-4D97-AF65-F5344CB8AC3E}">
        <p14:creationId xmlns:p14="http://schemas.microsoft.com/office/powerpoint/2010/main" val="1531015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Background lịch sử đẹp nhất - Trung Tâm Đào Tạo Việt Á">
            <a:extLst>
              <a:ext uri="{FF2B5EF4-FFF2-40B4-BE49-F238E27FC236}">
                <a16:creationId xmlns:a16="http://schemas.microsoft.com/office/drawing/2014/main" id="{4B71A122-2683-32E9-234F-BB1A36F14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620"/>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CA482DB-96B6-5D6A-7CB7-E5B92D5DA874}"/>
              </a:ext>
            </a:extLst>
          </p:cNvPr>
          <p:cNvSpPr txBox="1"/>
          <p:nvPr/>
        </p:nvSpPr>
        <p:spPr>
          <a:xfrm>
            <a:off x="2060698" y="-104620"/>
            <a:ext cx="8916460" cy="739754"/>
          </a:xfrm>
          <a:prstGeom prst="rect">
            <a:avLst/>
          </a:prstGeom>
          <a:noFill/>
        </p:spPr>
        <p:txBody>
          <a:bodyPr wrap="square" rtlCol="0">
            <a:spAutoFit/>
          </a:bodyPr>
          <a:lstStyle/>
          <a:p>
            <a:pPr algn="ctr">
              <a:lnSpc>
                <a:spcPct val="150000"/>
              </a:lnSpc>
            </a:pP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Chủ</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đề</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Nét</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đẹp</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truyền</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thống</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quê</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hương</a:t>
            </a:r>
            <a:endPar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
        <p:nvSpPr>
          <p:cNvPr id="3" name="Rectangle 4">
            <a:extLst>
              <a:ext uri="{FF2B5EF4-FFF2-40B4-BE49-F238E27FC236}">
                <a16:creationId xmlns:a16="http://schemas.microsoft.com/office/drawing/2014/main" id="{397F3767-D7F5-C1E3-6731-2BE3C24E3BF7}"/>
              </a:ext>
            </a:extLst>
          </p:cNvPr>
          <p:cNvSpPr>
            <a:spLocks noChangeArrowheads="1"/>
          </p:cNvSpPr>
          <p:nvPr/>
        </p:nvSpPr>
        <p:spPr bwMode="auto">
          <a:xfrm>
            <a:off x="3466239" y="1665139"/>
            <a:ext cx="5077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Thứ</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năm</a:t>
            </a:r>
            <a:endParaRPr lang="en-US" altLang="en-US" sz="1600" b="1"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4" name="Rectangle 4">
            <a:extLst>
              <a:ext uri="{FF2B5EF4-FFF2-40B4-BE49-F238E27FC236}">
                <a16:creationId xmlns:a16="http://schemas.microsoft.com/office/drawing/2014/main" id="{0F5CF979-ABAE-8123-E90A-0960E16536C4}"/>
              </a:ext>
            </a:extLst>
          </p:cNvPr>
          <p:cNvSpPr>
            <a:spLocks noChangeArrowheads="1"/>
          </p:cNvSpPr>
          <p:nvPr/>
        </p:nvSpPr>
        <p:spPr bwMode="auto">
          <a:xfrm>
            <a:off x="2469441" y="2365455"/>
            <a:ext cx="647845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000" b="1" dirty="0">
                <a:latin typeface="Times New Roman" panose="02020603050405020304" pitchFamily="18" charset="0"/>
                <a:cs typeface="Times New Roman" panose="02020603050405020304" pitchFamily="18" charset="0"/>
              </a:rPr>
              <a:t>TUẦN </a:t>
            </a:r>
          </a:p>
          <a:p>
            <a:pPr algn="ctr">
              <a:defRPr/>
            </a:pPr>
            <a:r>
              <a:rPr lang="en-US" altLang="en-US" sz="2800" b="1">
                <a:latin typeface="Times New Roman" panose="02020603050405020304" pitchFamily="18" charset="0"/>
                <a:cs typeface="Times New Roman" panose="02020603050405020304" pitchFamily="18" charset="0"/>
              </a:rPr>
              <a:t>BÀI 3: </a:t>
            </a:r>
            <a:r>
              <a:rPr lang="en-US" altLang="en-US" sz="2800" b="1">
                <a:solidFill>
                  <a:srgbClr val="FF0000"/>
                </a:solidFill>
                <a:latin typeface="Times New Roman" panose="02020603050405020304" pitchFamily="18" charset="0"/>
                <a:cs typeface="Times New Roman" panose="02020603050405020304" pitchFamily="18" charset="0"/>
              </a:rPr>
              <a:t>MÔ HÌNH NHẠC CỤ DÂN TỘC</a:t>
            </a:r>
            <a:endParaRPr lang="en-US" altLang="en-US" sz="2800" b="1" dirty="0">
              <a:solidFill>
                <a:srgbClr val="FF0000"/>
              </a:solidFill>
              <a:latin typeface="Times New Roman" panose="02020603050405020304" pitchFamily="18" charset="0"/>
              <a:cs typeface="Times New Roman" panose="02020603050405020304" pitchFamily="18" charset="0"/>
            </a:endParaRPr>
          </a:p>
          <a:p>
            <a:pPr algn="ctr">
              <a:defRPr/>
            </a:pP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Thời</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lượng</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2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185135531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9BC0509-0104-28E9-F4A8-2283724528C2}"/>
              </a:ext>
            </a:extLst>
          </p:cNvPr>
          <p:cNvGrpSpPr/>
          <p:nvPr/>
        </p:nvGrpSpPr>
        <p:grpSpPr>
          <a:xfrm flipH="1">
            <a:off x="1" y="-158203"/>
            <a:ext cx="12191999" cy="7016202"/>
            <a:chOff x="-1" y="-158202"/>
            <a:chExt cx="12192002" cy="7016202"/>
          </a:xfrm>
        </p:grpSpPr>
        <p:pic>
          <p:nvPicPr>
            <p:cNvPr id="13" name="Picture 12">
              <a:extLst>
                <a:ext uri="{FF2B5EF4-FFF2-40B4-BE49-F238E27FC236}">
                  <a16:creationId xmlns:a16="http://schemas.microsoft.com/office/drawing/2014/main" id="{5BFD7240-6A0B-7872-D86D-4899CE49F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14" name="Picture 13">
              <a:extLst>
                <a:ext uri="{FF2B5EF4-FFF2-40B4-BE49-F238E27FC236}">
                  <a16:creationId xmlns:a16="http://schemas.microsoft.com/office/drawing/2014/main" id="{F3A88439-BC8F-1D61-013D-73CB167071A8}"/>
                </a:ext>
              </a:extLst>
            </p:cNvPr>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sp>
        <p:nvSpPr>
          <p:cNvPr id="10" name="Rectangle 4">
            <a:extLst>
              <a:ext uri="{FF2B5EF4-FFF2-40B4-BE49-F238E27FC236}">
                <a16:creationId xmlns:a16="http://schemas.microsoft.com/office/drawing/2014/main" id="{84DB76D0-6627-7829-060B-1E38DB9E6ECE}"/>
              </a:ext>
            </a:extLst>
          </p:cNvPr>
          <p:cNvSpPr>
            <a:spLocks noChangeArrowheads="1"/>
          </p:cNvSpPr>
          <p:nvPr/>
        </p:nvSpPr>
        <p:spPr bwMode="auto">
          <a:xfrm>
            <a:off x="3690509" y="660991"/>
            <a:ext cx="8151773" cy="1584536"/>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solidFill>
                  <a:srgbClr val="FF0000"/>
                </a:solidFill>
                <a:latin typeface="Times New Roman" panose="02020603050405020304" pitchFamily="18" charset="0"/>
                <a:cs typeface="Times New Roman" panose="02020603050405020304" pitchFamily="18" charset="0"/>
              </a:rPr>
              <a:t>Chuẩn </a:t>
            </a:r>
            <a:r>
              <a:rPr lang="en-US" altLang="en-US" sz="3200" b="1">
                <a:solidFill>
                  <a:srgbClr val="FF0000"/>
                </a:solidFill>
                <a:latin typeface="Times New Roman" panose="02020603050405020304" pitchFamily="18" charset="0"/>
                <a:cs typeface="Times New Roman" panose="02020603050405020304" pitchFamily="18" charset="0"/>
              </a:rPr>
              <a:t>bị</a:t>
            </a:r>
            <a:r>
              <a:rPr lang="en-US" altLang="en-US" sz="2800" b="1">
                <a:solidFill>
                  <a:srgbClr val="FF0000"/>
                </a:solidFill>
                <a:latin typeface="Times New Roman" panose="02020603050405020304" pitchFamily="18" charset="0"/>
                <a:cs typeface="Times New Roman" panose="02020603050405020304" pitchFamily="18" charset="0"/>
              </a:rPr>
              <a:t>: </a:t>
            </a:r>
            <a:r>
              <a:rPr lang="en-US" sz="2800" b="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a:t>
            </a:r>
            <a:r>
              <a:rPr lang="vi-VN" sz="2800" b="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ật liệu đã qua sử dụng, giấy, bìa màu thủ công, kéo, màu vẽ, hồ dán/ keo nến, dây,…</a:t>
            </a:r>
            <a:endParaRPr lang="en-US" sz="2800" b="1">
              <a:effectLst/>
              <a:highlight>
                <a:srgbClr val="FFFFFF"/>
              </a:highlight>
              <a:latin typeface=".VnTime" panose="020B7200000000000000" pitchFamily="34" charset="0"/>
              <a:ea typeface="Times New Roman" panose="02020603050405020304" pitchFamily="18" charset="0"/>
              <a:cs typeface="Times New Roman" panose="02020603050405020304" pitchFamily="18" charset="0"/>
            </a:endParaRPr>
          </a:p>
          <a:p>
            <a:pPr algn="ctr">
              <a:lnSpc>
                <a:spcPct val="150000"/>
              </a:lnSpc>
              <a:defRPr/>
            </a:pP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1A0608A-2702-27F9-4C8B-2715097BACA0}"/>
              </a:ext>
            </a:extLst>
          </p:cNvPr>
          <p:cNvPicPr>
            <a:picLocks noChangeAspect="1"/>
          </p:cNvPicPr>
          <p:nvPr/>
        </p:nvPicPr>
        <p:blipFill>
          <a:blip r:embed="rId4"/>
          <a:stretch>
            <a:fillRect/>
          </a:stretch>
        </p:blipFill>
        <p:spPr>
          <a:xfrm>
            <a:off x="7815323" y="2698418"/>
            <a:ext cx="3773751" cy="3706689"/>
          </a:xfrm>
          <a:prstGeom prst="rect">
            <a:avLst/>
          </a:prstGeom>
        </p:spPr>
      </p:pic>
      <p:pic>
        <p:nvPicPr>
          <p:cNvPr id="5" name="Picture 4">
            <a:extLst>
              <a:ext uri="{FF2B5EF4-FFF2-40B4-BE49-F238E27FC236}">
                <a16:creationId xmlns:a16="http://schemas.microsoft.com/office/drawing/2014/main" id="{37761CFF-EA53-810C-D678-B8D462A6F400}"/>
              </a:ext>
            </a:extLst>
          </p:cNvPr>
          <p:cNvPicPr>
            <a:picLocks noChangeAspect="1"/>
          </p:cNvPicPr>
          <p:nvPr/>
        </p:nvPicPr>
        <p:blipFill>
          <a:blip r:embed="rId5"/>
          <a:stretch>
            <a:fillRect/>
          </a:stretch>
        </p:blipFill>
        <p:spPr>
          <a:xfrm>
            <a:off x="602926" y="666548"/>
            <a:ext cx="3253839" cy="4175760"/>
          </a:xfrm>
          <a:prstGeom prst="rect">
            <a:avLst/>
          </a:prstGeom>
        </p:spPr>
      </p:pic>
      <p:pic>
        <p:nvPicPr>
          <p:cNvPr id="7" name="Picture 6">
            <a:extLst>
              <a:ext uri="{FF2B5EF4-FFF2-40B4-BE49-F238E27FC236}">
                <a16:creationId xmlns:a16="http://schemas.microsoft.com/office/drawing/2014/main" id="{409D9B14-A4FC-D322-131D-B5CA2CCAB420}"/>
              </a:ext>
            </a:extLst>
          </p:cNvPr>
          <p:cNvPicPr>
            <a:picLocks noChangeAspect="1"/>
          </p:cNvPicPr>
          <p:nvPr/>
        </p:nvPicPr>
        <p:blipFill>
          <a:blip r:embed="rId6"/>
          <a:stretch>
            <a:fillRect/>
          </a:stretch>
        </p:blipFill>
        <p:spPr>
          <a:xfrm>
            <a:off x="3899152" y="2206778"/>
            <a:ext cx="1834683" cy="1726761"/>
          </a:xfrm>
          <a:prstGeom prst="rect">
            <a:avLst/>
          </a:prstGeom>
        </p:spPr>
      </p:pic>
      <p:pic>
        <p:nvPicPr>
          <p:cNvPr id="9" name="Picture 4">
            <a:extLst>
              <a:ext uri="{FF2B5EF4-FFF2-40B4-BE49-F238E27FC236}">
                <a16:creationId xmlns:a16="http://schemas.microsoft.com/office/drawing/2014/main" id="{28921C44-64BA-D136-A400-6EB0C54D9A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8251" y="3349898"/>
            <a:ext cx="2418196" cy="2418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796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Background lịch sử đẹp nhất - Trung Tâm Đào Tạo Việt Á">
            <a:extLst>
              <a:ext uri="{FF2B5EF4-FFF2-40B4-BE49-F238E27FC236}">
                <a16:creationId xmlns:a16="http://schemas.microsoft.com/office/drawing/2014/main" id="{4B71A122-2683-32E9-234F-BB1A36F14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1"/>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EC70EEB6-1D10-D888-5DE6-5F2F4DCAB032}"/>
              </a:ext>
            </a:extLst>
          </p:cNvPr>
          <p:cNvSpPr>
            <a:spLocks noChangeArrowheads="1"/>
          </p:cNvSpPr>
          <p:nvPr/>
        </p:nvSpPr>
        <p:spPr bwMode="auto">
          <a:xfrm>
            <a:off x="2586532" y="97266"/>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1.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Khám </a:t>
            </a:r>
            <a:r>
              <a:rPr lang="vi-VN"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 </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loại hình nhạc cụ dân tộc</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B34E864-CBDB-BF1F-271D-1A3CAC428C3F}"/>
              </a:ext>
            </a:extLst>
          </p:cNvPr>
          <p:cNvPicPr>
            <a:picLocks noChangeAspect="1"/>
          </p:cNvPicPr>
          <p:nvPr/>
        </p:nvPicPr>
        <p:blipFill>
          <a:blip r:embed="rId4"/>
          <a:stretch>
            <a:fillRect/>
          </a:stretch>
        </p:blipFill>
        <p:spPr>
          <a:xfrm>
            <a:off x="2099520" y="47991"/>
            <a:ext cx="570746" cy="560216"/>
          </a:xfrm>
          <a:prstGeom prst="rect">
            <a:avLst/>
          </a:prstGeom>
        </p:spPr>
      </p:pic>
      <p:sp>
        <p:nvSpPr>
          <p:cNvPr id="12" name="Rectangle 4">
            <a:extLst>
              <a:ext uri="{FF2B5EF4-FFF2-40B4-BE49-F238E27FC236}">
                <a16:creationId xmlns:a16="http://schemas.microsoft.com/office/drawing/2014/main" id="{3C6D69BB-DBE0-2B54-B669-CE1550E7877F}"/>
              </a:ext>
            </a:extLst>
          </p:cNvPr>
          <p:cNvSpPr>
            <a:spLocks noChangeArrowheads="1"/>
          </p:cNvSpPr>
          <p:nvPr/>
        </p:nvSpPr>
        <p:spPr bwMode="auto">
          <a:xfrm>
            <a:off x="265236" y="1017979"/>
            <a:ext cx="85605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dirty="0">
                <a:latin typeface="Times New Roman" panose="02020603050405020304" pitchFamily="18" charset="0"/>
              </a:rPr>
              <a:t>Em </a:t>
            </a:r>
            <a:r>
              <a:rPr lang="en-US" altLang="vi-VN" sz="2000" b="1" dirty="0" err="1">
                <a:latin typeface="Times New Roman" panose="02020603050405020304" pitchFamily="18" charset="0"/>
              </a:rPr>
              <a:t>hãy</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quan</a:t>
            </a:r>
            <a:r>
              <a:rPr lang="en-US" altLang="vi-VN" sz="2000" b="1" dirty="0">
                <a:latin typeface="Times New Roman" panose="02020603050405020304" pitchFamily="18" charset="0"/>
              </a:rPr>
              <a:t> </a:t>
            </a:r>
            <a:r>
              <a:rPr lang="en-US" altLang="vi-VN" sz="2000" b="1" err="1">
                <a:latin typeface="Times New Roman" panose="02020603050405020304" pitchFamily="18" charset="0"/>
              </a:rPr>
              <a:t>sát</a:t>
            </a:r>
            <a:r>
              <a:rPr lang="en-US" altLang="vi-VN" sz="2000" b="1">
                <a:latin typeface="Times New Roman" panose="02020603050405020304" pitchFamily="18" charset="0"/>
              </a:rPr>
              <a:t> hình và cho biết tên các nhạc cụ:</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r>
              <a:rPr lang="vi-VN"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Hình dáng và các bộ phận của mỗi nhạc cũ. </a:t>
            </a:r>
            <a:endParaRPr lang="vi-VN" sz="2000" dirty="0">
              <a:latin typeface="Times New Roman" panose="02020603050405020304" pitchFamily="18" charset="0"/>
              <a:ea typeface="Calibri" panose="020F0502020204030204" pitchFamily="34" charset="0"/>
              <a:cs typeface="Times New Roman" panose="02020603050405020304" pitchFamily="18" charset="0"/>
            </a:endParaRPr>
          </a:p>
          <a:p>
            <a:r>
              <a:rPr lang="vi-VN"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Vật liệu tạo lên nhạc cụ</a:t>
            </a:r>
            <a:r>
              <a:rPr lang="vi-VN"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0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
        <p:nvSpPr>
          <p:cNvPr id="28" name="Rectangle 27">
            <a:extLst>
              <a:ext uri="{FF2B5EF4-FFF2-40B4-BE49-F238E27FC236}">
                <a16:creationId xmlns:a16="http://schemas.microsoft.com/office/drawing/2014/main" id="{5F6530ED-C358-6268-B981-4C106934C3E0}"/>
              </a:ext>
            </a:extLst>
          </p:cNvPr>
          <p:cNvSpPr/>
          <p:nvPr/>
        </p:nvSpPr>
        <p:spPr>
          <a:xfrm>
            <a:off x="1" y="2185760"/>
            <a:ext cx="12277724" cy="4508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268582C5-0768-F32B-293D-89354BAE45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59" r="1217" b="47134"/>
          <a:stretch/>
        </p:blipFill>
        <p:spPr bwMode="auto">
          <a:xfrm>
            <a:off x="7583632" y="1211342"/>
            <a:ext cx="4386253" cy="18354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BB15D85-B401-33AC-9B23-419A6FEF7A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8394" y="1964188"/>
            <a:ext cx="1835212" cy="349384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0147EF5B-8E62-83D9-7018-218A5AC758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6893" y="1925706"/>
            <a:ext cx="1606345" cy="360289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C1F2789D-A750-686C-FF19-B5A079AD72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9492" y="5192392"/>
            <a:ext cx="4104362" cy="173228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592BACAD-1FA4-C03B-C1C2-450DE0B90C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1432" y="3755899"/>
            <a:ext cx="5487625" cy="287106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B7C67451-6EB4-13A8-5253-EB09361E45A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689" t="4288" r="31228" b="7481"/>
          <a:stretch/>
        </p:blipFill>
        <p:spPr bwMode="auto">
          <a:xfrm>
            <a:off x="715174" y="4067957"/>
            <a:ext cx="1052985" cy="252702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5B17A263-8624-3954-D751-BD1B16E800E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2601" t="21589" r="4966" b="7215"/>
          <a:stretch/>
        </p:blipFill>
        <p:spPr bwMode="auto">
          <a:xfrm>
            <a:off x="9187768" y="3521133"/>
            <a:ext cx="2197065" cy="1670297"/>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F2D8186F-1512-590C-D3C5-1A16D5BD57C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1458" t="27721" r="38709" b="32685"/>
          <a:stretch/>
        </p:blipFill>
        <p:spPr bwMode="auto">
          <a:xfrm>
            <a:off x="265236" y="1975995"/>
            <a:ext cx="1656428" cy="2204613"/>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a:extLst>
              <a:ext uri="{FF2B5EF4-FFF2-40B4-BE49-F238E27FC236}">
                <a16:creationId xmlns:a16="http://schemas.microsoft.com/office/drawing/2014/main" id="{3C602036-7154-3242-BD44-7BE3F7C49AF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59700" y="2214282"/>
            <a:ext cx="2193959" cy="328796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4">
            <a:extLst>
              <a:ext uri="{FF2B5EF4-FFF2-40B4-BE49-F238E27FC236}">
                <a16:creationId xmlns:a16="http://schemas.microsoft.com/office/drawing/2014/main" id="{6F039FF0-2412-02FB-C626-D2ED932F020C}"/>
              </a:ext>
            </a:extLst>
          </p:cNvPr>
          <p:cNvSpPr>
            <a:spLocks noChangeArrowheads="1"/>
          </p:cNvSpPr>
          <p:nvPr/>
        </p:nvSpPr>
        <p:spPr bwMode="auto">
          <a:xfrm>
            <a:off x="835351" y="4014129"/>
            <a:ext cx="317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a:latin typeface="Times New Roman" panose="02020603050405020304" pitchFamily="18" charset="0"/>
              </a:rPr>
              <a:t>1</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Rectangle 4">
            <a:extLst>
              <a:ext uri="{FF2B5EF4-FFF2-40B4-BE49-F238E27FC236}">
                <a16:creationId xmlns:a16="http://schemas.microsoft.com/office/drawing/2014/main" id="{2282D418-F1D4-F1B3-2D3D-96F878932760}"/>
              </a:ext>
            </a:extLst>
          </p:cNvPr>
          <p:cNvSpPr>
            <a:spLocks noChangeArrowheads="1"/>
          </p:cNvSpPr>
          <p:nvPr/>
        </p:nvSpPr>
        <p:spPr bwMode="auto">
          <a:xfrm>
            <a:off x="11392725" y="3765207"/>
            <a:ext cx="317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a:latin typeface="Times New Roman" panose="02020603050405020304" pitchFamily="18" charset="0"/>
              </a:rPr>
              <a:t>7</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Rectangle 4">
            <a:extLst>
              <a:ext uri="{FF2B5EF4-FFF2-40B4-BE49-F238E27FC236}">
                <a16:creationId xmlns:a16="http://schemas.microsoft.com/office/drawing/2014/main" id="{329FCF03-495D-66F6-430B-F083C67DD7F8}"/>
              </a:ext>
            </a:extLst>
          </p:cNvPr>
          <p:cNvSpPr>
            <a:spLocks noChangeArrowheads="1"/>
          </p:cNvSpPr>
          <p:nvPr/>
        </p:nvSpPr>
        <p:spPr bwMode="auto">
          <a:xfrm>
            <a:off x="11060589" y="5676864"/>
            <a:ext cx="317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sz="2400" b="1">
                <a:latin typeface="Times New Roman" panose="02020603050405020304" pitchFamily="18" charset="0"/>
                <a:ea typeface="Calibri" panose="020F0502020204030204" pitchFamily="34" charset="0"/>
                <a:cs typeface="Times New Roman" panose="02020603050405020304" pitchFamily="18" charset="0"/>
              </a:rPr>
              <a:t>9</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Rectangle 4">
            <a:extLst>
              <a:ext uri="{FF2B5EF4-FFF2-40B4-BE49-F238E27FC236}">
                <a16:creationId xmlns:a16="http://schemas.microsoft.com/office/drawing/2014/main" id="{7A0C3F89-4326-CA47-31AC-DFD4F1C19A3B}"/>
              </a:ext>
            </a:extLst>
          </p:cNvPr>
          <p:cNvSpPr>
            <a:spLocks noChangeArrowheads="1"/>
          </p:cNvSpPr>
          <p:nvPr/>
        </p:nvSpPr>
        <p:spPr bwMode="auto">
          <a:xfrm>
            <a:off x="186669" y="6141851"/>
            <a:ext cx="317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a:latin typeface="Times New Roman" panose="02020603050405020304" pitchFamily="18" charset="0"/>
              </a:rPr>
              <a:t>6</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4">
            <a:extLst>
              <a:ext uri="{FF2B5EF4-FFF2-40B4-BE49-F238E27FC236}">
                <a16:creationId xmlns:a16="http://schemas.microsoft.com/office/drawing/2014/main" id="{1FEB9E57-96A8-D54A-45E6-1952D1DDD682}"/>
              </a:ext>
            </a:extLst>
          </p:cNvPr>
          <p:cNvSpPr>
            <a:spLocks noChangeArrowheads="1"/>
          </p:cNvSpPr>
          <p:nvPr/>
        </p:nvSpPr>
        <p:spPr bwMode="auto">
          <a:xfrm>
            <a:off x="6358995" y="3587834"/>
            <a:ext cx="317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a:latin typeface="Times New Roman" panose="02020603050405020304" pitchFamily="18" charset="0"/>
              </a:rPr>
              <a:t>4</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Rectangle 4">
            <a:extLst>
              <a:ext uri="{FF2B5EF4-FFF2-40B4-BE49-F238E27FC236}">
                <a16:creationId xmlns:a16="http://schemas.microsoft.com/office/drawing/2014/main" id="{5A5DD101-2B25-1B12-B175-9CCE27B70061}"/>
              </a:ext>
            </a:extLst>
          </p:cNvPr>
          <p:cNvSpPr>
            <a:spLocks noChangeArrowheads="1"/>
          </p:cNvSpPr>
          <p:nvPr/>
        </p:nvSpPr>
        <p:spPr bwMode="auto">
          <a:xfrm>
            <a:off x="4096852" y="4822928"/>
            <a:ext cx="317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a:latin typeface="Times New Roman" panose="02020603050405020304" pitchFamily="18" charset="0"/>
              </a:rPr>
              <a:t>3</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4">
            <a:extLst>
              <a:ext uri="{FF2B5EF4-FFF2-40B4-BE49-F238E27FC236}">
                <a16:creationId xmlns:a16="http://schemas.microsoft.com/office/drawing/2014/main" id="{8E192AAD-A43A-EB0A-C6FF-6A9837921C15}"/>
              </a:ext>
            </a:extLst>
          </p:cNvPr>
          <p:cNvSpPr>
            <a:spLocks noChangeArrowheads="1"/>
          </p:cNvSpPr>
          <p:nvPr/>
        </p:nvSpPr>
        <p:spPr bwMode="auto">
          <a:xfrm>
            <a:off x="2833179" y="4240496"/>
            <a:ext cx="317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a:latin typeface="Times New Roman" panose="02020603050405020304" pitchFamily="18" charset="0"/>
              </a:rPr>
              <a:t>2</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 name="Rectangle 4">
            <a:extLst>
              <a:ext uri="{FF2B5EF4-FFF2-40B4-BE49-F238E27FC236}">
                <a16:creationId xmlns:a16="http://schemas.microsoft.com/office/drawing/2014/main" id="{A34259C8-512B-4BC7-DF87-5A28C8B72B67}"/>
              </a:ext>
            </a:extLst>
          </p:cNvPr>
          <p:cNvSpPr>
            <a:spLocks noChangeArrowheads="1"/>
          </p:cNvSpPr>
          <p:nvPr/>
        </p:nvSpPr>
        <p:spPr bwMode="auto">
          <a:xfrm>
            <a:off x="9725244" y="2799443"/>
            <a:ext cx="317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a:latin typeface="Times New Roman" panose="02020603050405020304" pitchFamily="18" charset="0"/>
              </a:rPr>
              <a:t>6</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8" name="Rectangle 4">
            <a:extLst>
              <a:ext uri="{FF2B5EF4-FFF2-40B4-BE49-F238E27FC236}">
                <a16:creationId xmlns:a16="http://schemas.microsoft.com/office/drawing/2014/main" id="{CF966204-9A26-66E8-2AF9-F7E79BD1E3BF}"/>
              </a:ext>
            </a:extLst>
          </p:cNvPr>
          <p:cNvSpPr>
            <a:spLocks noChangeArrowheads="1"/>
          </p:cNvSpPr>
          <p:nvPr/>
        </p:nvSpPr>
        <p:spPr bwMode="auto">
          <a:xfrm>
            <a:off x="5993607" y="6059986"/>
            <a:ext cx="317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sz="2400" b="1">
                <a:latin typeface="Times New Roman" panose="02020603050405020304" pitchFamily="18" charset="0"/>
                <a:ea typeface="Calibri" panose="020F0502020204030204" pitchFamily="34" charset="0"/>
                <a:cs typeface="Times New Roman" panose="02020603050405020304" pitchFamily="18" charset="0"/>
              </a:rPr>
              <a:t>8</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336732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ackground lịch sử đẹp nhất - Trung Tâm Đào Tạo Việt Á">
            <a:extLst>
              <a:ext uri="{FF2B5EF4-FFF2-40B4-BE49-F238E27FC236}">
                <a16:creationId xmlns:a16="http://schemas.microsoft.com/office/drawing/2014/main" id="{7A44614D-A648-7BBA-DCA3-3430EF142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1"/>
            <a:ext cx="12277724" cy="715327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235FF36-2A0A-5E22-4835-99C451012F70}"/>
              </a:ext>
            </a:extLst>
          </p:cNvPr>
          <p:cNvGrpSpPr/>
          <p:nvPr/>
        </p:nvGrpSpPr>
        <p:grpSpPr>
          <a:xfrm flipH="1">
            <a:off x="-85727" y="1173018"/>
            <a:ext cx="12191999" cy="5843185"/>
            <a:chOff x="-1" y="-158202"/>
            <a:chExt cx="12192002" cy="7016202"/>
          </a:xfrm>
        </p:grpSpPr>
        <p:pic>
          <p:nvPicPr>
            <p:cNvPr id="8" name="Picture 7">
              <a:extLst>
                <a:ext uri="{FF2B5EF4-FFF2-40B4-BE49-F238E27FC236}">
                  <a16:creationId xmlns:a16="http://schemas.microsoft.com/office/drawing/2014/main" id="{BBA0F293-0E2C-06D4-3F32-3B0906CF8E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9" name="Picture 8">
              <a:extLst>
                <a:ext uri="{FF2B5EF4-FFF2-40B4-BE49-F238E27FC236}">
                  <a16:creationId xmlns:a16="http://schemas.microsoft.com/office/drawing/2014/main" id="{E718B96E-8CF2-D78E-3745-5EEFDB3DC474}"/>
                </a:ext>
              </a:extLst>
            </p:cNvPr>
            <p:cNvPicPr>
              <a:picLocks noChangeAspect="1"/>
            </p:cNvPicPr>
            <p:nvPr/>
          </p:nvPicPr>
          <p:blipFill rotWithShape="1">
            <a:blip r:embed="rId4">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sp>
        <p:nvSpPr>
          <p:cNvPr id="7" name="TextBox 6">
            <a:extLst>
              <a:ext uri="{FF2B5EF4-FFF2-40B4-BE49-F238E27FC236}">
                <a16:creationId xmlns:a16="http://schemas.microsoft.com/office/drawing/2014/main" id="{4E635C67-391C-45E2-9C4F-642CB39BA4E6}"/>
              </a:ext>
            </a:extLst>
          </p:cNvPr>
          <p:cNvSpPr txBox="1"/>
          <p:nvPr/>
        </p:nvSpPr>
        <p:spPr>
          <a:xfrm>
            <a:off x="3257838" y="2714134"/>
            <a:ext cx="5312242" cy="523220"/>
          </a:xfrm>
          <a:prstGeom prst="rect">
            <a:avLst/>
          </a:prstGeom>
          <a:noFill/>
        </p:spPr>
        <p:txBody>
          <a:bodyPr wrap="square">
            <a:spAutoFit/>
          </a:bodyPr>
          <a:lstStyle/>
          <a:p>
            <a:r>
              <a:rPr lang="vi-VN" sz="2800" b="1">
                <a:solidFill>
                  <a:srgbClr val="0070C0"/>
                </a:solidFill>
                <a:latin typeface="Calibri" panose="020F0502020204030204" pitchFamily="34" charset="0"/>
                <a:ea typeface="Calibri" panose="020F0502020204030204" pitchFamily="34" charset="0"/>
              </a:rPr>
              <a:t>- </a:t>
            </a:r>
            <a:r>
              <a:rPr lang="en-US" sz="2800" b="1">
                <a:solidFill>
                  <a:srgbClr val="0070C0"/>
                </a:solidFill>
                <a:latin typeface="Calibri" panose="020F0502020204030204" pitchFamily="34" charset="0"/>
                <a:ea typeface="Calibri" panose="020F0502020204030204" pitchFamily="34" charset="0"/>
              </a:rPr>
              <a:t>Kể các nhạc cụ khác mà em biết?</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0490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CBBC48D2-E6AB-BE10-757E-BDE16045239D}"/>
              </a:ext>
            </a:extLst>
          </p:cNvPr>
          <p:cNvSpPr>
            <a:spLocks noChangeArrowheads="1"/>
          </p:cNvSpPr>
          <p:nvPr/>
        </p:nvSpPr>
        <p:spPr bwMode="auto">
          <a:xfrm>
            <a:off x="162257" y="227540"/>
            <a:ext cx="2878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solidFill>
                  <a:schemeClr val="accent2">
                    <a:lumMod val="40000"/>
                    <a:lumOff val="60000"/>
                  </a:schemeClr>
                </a:solidFill>
                <a:latin typeface="Times New Roman" panose="02020603050405020304" pitchFamily="18" charset="0"/>
                <a:cs typeface="Times New Roman" panose="02020603050405020304" pitchFamily="18" charset="0"/>
              </a:rPr>
              <a:t>   Phạm Văn Thuận</a:t>
            </a:r>
            <a:endParaRPr lang="vi-VN" altLang="en-US" sz="2000"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0" y="-12231"/>
            <a:ext cx="12313920" cy="6858000"/>
            <a:chOff x="-121920" y="5575"/>
            <a:chExt cx="12313920" cy="68580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 y="5575"/>
              <a:ext cx="12313920" cy="6858000"/>
            </a:xfrm>
            <a:prstGeom prst="rect">
              <a:avLst/>
            </a:prstGeom>
          </p:spPr>
        </p:pic>
        <p:sp>
          <p:nvSpPr>
            <p:cNvPr id="3" name="Rectangle 2"/>
            <p:cNvSpPr/>
            <p:nvPr/>
          </p:nvSpPr>
          <p:spPr>
            <a:xfrm>
              <a:off x="-121920" y="4442709"/>
              <a:ext cx="6306648" cy="1767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2" name="Rectangle 21"/>
          <p:cNvSpPr>
            <a:spLocks noChangeArrowheads="1"/>
          </p:cNvSpPr>
          <p:nvPr/>
        </p:nvSpPr>
        <p:spPr bwMode="auto">
          <a:xfrm>
            <a:off x="1506681" y="5337060"/>
            <a:ext cx="25091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1</a:t>
            </a:r>
            <a:r>
              <a:rPr lang="en-US" altLang="vi-VN" sz="1800" b="1">
                <a:latin typeface="Times New Roman" panose="02020603050405020304" pitchFamily="18" charset="0"/>
              </a:rPr>
              <a:t>. Lựa chọn vật liệu để tạo các bộ phận của mô hình nhạc cụ.</a:t>
            </a:r>
            <a:endParaRPr lang="vi-VN" altLang="vi-VN" sz="1800" dirty="0"/>
          </a:p>
        </p:txBody>
      </p:sp>
      <p:sp>
        <p:nvSpPr>
          <p:cNvPr id="23" name="Rectangle 22"/>
          <p:cNvSpPr>
            <a:spLocks noChangeArrowheads="1"/>
          </p:cNvSpPr>
          <p:nvPr/>
        </p:nvSpPr>
        <p:spPr bwMode="auto">
          <a:xfrm>
            <a:off x="4270980" y="5358639"/>
            <a:ext cx="23844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2</a:t>
            </a:r>
            <a:r>
              <a:rPr lang="en-US" altLang="vi-VN" sz="1800" b="1">
                <a:latin typeface="Times New Roman" panose="02020603050405020304" pitchFamily="18" charset="0"/>
              </a:rPr>
              <a:t>. Vẽ và cắt tạo các bộ phận của mô hình.</a:t>
            </a:r>
            <a:endParaRPr lang="vi-VN" altLang="vi-VN" sz="1800" dirty="0"/>
          </a:p>
        </p:txBody>
      </p:sp>
      <p:pic>
        <p:nvPicPr>
          <p:cNvPr id="9" name="Picture 8">
            <a:extLst>
              <a:ext uri="{FF2B5EF4-FFF2-40B4-BE49-F238E27FC236}">
                <a16:creationId xmlns:a16="http://schemas.microsoft.com/office/drawing/2014/main" id="{45F45D00-BC8E-CA0D-6316-6B08E9835345}"/>
              </a:ext>
            </a:extLst>
          </p:cNvPr>
          <p:cNvPicPr>
            <a:picLocks noChangeAspect="1"/>
          </p:cNvPicPr>
          <p:nvPr/>
        </p:nvPicPr>
        <p:blipFill>
          <a:blip r:embed="rId4"/>
          <a:stretch>
            <a:fillRect/>
          </a:stretch>
        </p:blipFill>
        <p:spPr>
          <a:xfrm>
            <a:off x="525158" y="149305"/>
            <a:ext cx="708921" cy="672379"/>
          </a:xfrm>
          <a:prstGeom prst="rect">
            <a:avLst/>
          </a:prstGeom>
        </p:spPr>
      </p:pic>
      <p:sp>
        <p:nvSpPr>
          <p:cNvPr id="10" name="Rectangle 4">
            <a:extLst>
              <a:ext uri="{FF2B5EF4-FFF2-40B4-BE49-F238E27FC236}">
                <a16:creationId xmlns:a16="http://schemas.microsoft.com/office/drawing/2014/main" id="{E25464E1-43B9-F3B3-B09B-A51498FED0B5}"/>
              </a:ext>
            </a:extLst>
          </p:cNvPr>
          <p:cNvSpPr>
            <a:spLocks noChangeArrowheads="1"/>
          </p:cNvSpPr>
          <p:nvPr/>
        </p:nvSpPr>
        <p:spPr bwMode="auto">
          <a:xfrm>
            <a:off x="1136252" y="268466"/>
            <a:ext cx="94188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2</a:t>
            </a:r>
            <a:r>
              <a:rPr lang="en-US" altLang="en-US" sz="2400" b="1">
                <a:latin typeface="Times New Roman" panose="02020603050405020304" pitchFamily="18" charset="0"/>
                <a:cs typeface="Times New Roman" panose="02020603050405020304" pitchFamily="18" charset="0"/>
              </a:rPr>
              <a:t>. </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bước tạo mô hình nhạc cụ dân tộc.</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9" name="Rectangle 4">
            <a:extLst>
              <a:ext uri="{FF2B5EF4-FFF2-40B4-BE49-F238E27FC236}">
                <a16:creationId xmlns:a16="http://schemas.microsoft.com/office/drawing/2014/main" id="{30EEFB78-FB6A-ADC0-6240-A48DBC8020D4}"/>
              </a:ext>
            </a:extLst>
          </p:cNvPr>
          <p:cNvSpPr>
            <a:spLocks noChangeArrowheads="1"/>
          </p:cNvSpPr>
          <p:nvPr/>
        </p:nvSpPr>
        <p:spPr bwMode="auto">
          <a:xfrm>
            <a:off x="171808" y="1169793"/>
            <a:ext cx="100154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a:latin typeface="Times New Roman" panose="02020603050405020304" pitchFamily="18" charset="0"/>
              </a:rPr>
              <a:t>Quan sát hình và chỉ ra các bước tạo mô hình nhạc cụ dân tộc bằng các vật liệu khác nhau theo gợi ý trong SGK trang 71</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1D2A1AE4-B236-019F-6742-25D47EAD9277}"/>
              </a:ext>
            </a:extLst>
          </p:cNvPr>
          <p:cNvSpPr>
            <a:spLocks noChangeArrowheads="1"/>
          </p:cNvSpPr>
          <p:nvPr/>
        </p:nvSpPr>
        <p:spPr bwMode="auto">
          <a:xfrm>
            <a:off x="7412456" y="5358638"/>
            <a:ext cx="21661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3</a:t>
            </a:r>
            <a:r>
              <a:rPr lang="en-US" altLang="vi-VN" sz="1800" b="1">
                <a:latin typeface="Times New Roman" panose="02020603050405020304" pitchFamily="18" charset="0"/>
              </a:rPr>
              <a:t>. Gắn các bộ phận để tạo mô hình.</a:t>
            </a:r>
            <a:endParaRPr lang="vi-VN" altLang="vi-VN" sz="1800" dirty="0"/>
          </a:p>
        </p:txBody>
      </p:sp>
      <p:sp>
        <p:nvSpPr>
          <p:cNvPr id="33" name="Rectangle 32">
            <a:extLst>
              <a:ext uri="{FF2B5EF4-FFF2-40B4-BE49-F238E27FC236}">
                <a16:creationId xmlns:a16="http://schemas.microsoft.com/office/drawing/2014/main" id="{5C623F20-4B9C-EDD7-0666-0BE142C01E3D}"/>
              </a:ext>
            </a:extLst>
          </p:cNvPr>
          <p:cNvSpPr>
            <a:spLocks noChangeArrowheads="1"/>
          </p:cNvSpPr>
          <p:nvPr/>
        </p:nvSpPr>
        <p:spPr bwMode="auto">
          <a:xfrm>
            <a:off x="10025833" y="5368413"/>
            <a:ext cx="21661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4</a:t>
            </a:r>
            <a:r>
              <a:rPr lang="en-US" altLang="vi-VN" sz="1800" b="1">
                <a:latin typeface="Times New Roman" panose="02020603050405020304" pitchFamily="18" charset="0"/>
              </a:rPr>
              <a:t>. Trang trí, hoàn thiện mô hình nhạc cụ.</a:t>
            </a:r>
            <a:endParaRPr lang="vi-VN" altLang="vi-VN" sz="1800" dirty="0"/>
          </a:p>
        </p:txBody>
      </p:sp>
      <p:pic>
        <p:nvPicPr>
          <p:cNvPr id="11" name="Picture 10">
            <a:extLst>
              <a:ext uri="{FF2B5EF4-FFF2-40B4-BE49-F238E27FC236}">
                <a16:creationId xmlns:a16="http://schemas.microsoft.com/office/drawing/2014/main" id="{31EB2CBB-7FE9-98C1-01F1-F8016B514703}"/>
              </a:ext>
            </a:extLst>
          </p:cNvPr>
          <p:cNvPicPr>
            <a:picLocks noChangeAspect="1"/>
          </p:cNvPicPr>
          <p:nvPr/>
        </p:nvPicPr>
        <p:blipFill>
          <a:blip r:embed="rId5"/>
          <a:stretch>
            <a:fillRect/>
          </a:stretch>
        </p:blipFill>
        <p:spPr>
          <a:xfrm>
            <a:off x="185890" y="2307936"/>
            <a:ext cx="1390216" cy="2904836"/>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280F08C3-828A-4366-D2DC-0F3672855136}"/>
              </a:ext>
            </a:extLst>
          </p:cNvPr>
          <p:cNvPicPr>
            <a:picLocks noChangeAspect="1"/>
          </p:cNvPicPr>
          <p:nvPr/>
        </p:nvPicPr>
        <p:blipFill rotWithShape="1">
          <a:blip r:embed="rId6"/>
          <a:srcRect l="17983"/>
          <a:stretch/>
        </p:blipFill>
        <p:spPr>
          <a:xfrm>
            <a:off x="10025834" y="2324148"/>
            <a:ext cx="1766906" cy="287241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0D4B8B16-82A1-D814-C4FE-B0261B10DA12}"/>
              </a:ext>
            </a:extLst>
          </p:cNvPr>
          <p:cNvPicPr>
            <a:picLocks noChangeAspect="1"/>
          </p:cNvPicPr>
          <p:nvPr/>
        </p:nvPicPr>
        <p:blipFill>
          <a:blip r:embed="rId7"/>
          <a:stretch>
            <a:fillRect/>
          </a:stretch>
        </p:blipFill>
        <p:spPr>
          <a:xfrm>
            <a:off x="2002588" y="2371689"/>
            <a:ext cx="2013749" cy="2828473"/>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3B0BB619-16B0-FC66-1418-2132D74038FD}"/>
              </a:ext>
            </a:extLst>
          </p:cNvPr>
          <p:cNvPicPr>
            <a:picLocks noChangeAspect="1"/>
          </p:cNvPicPr>
          <p:nvPr/>
        </p:nvPicPr>
        <p:blipFill>
          <a:blip r:embed="rId8"/>
          <a:stretch>
            <a:fillRect/>
          </a:stretch>
        </p:blipFill>
        <p:spPr>
          <a:xfrm>
            <a:off x="4573292" y="2347467"/>
            <a:ext cx="2135564" cy="2849093"/>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0E93EA55-EDDF-58C3-F13B-EAF72A319699}"/>
              </a:ext>
            </a:extLst>
          </p:cNvPr>
          <p:cNvPicPr>
            <a:picLocks noChangeAspect="1"/>
          </p:cNvPicPr>
          <p:nvPr/>
        </p:nvPicPr>
        <p:blipFill>
          <a:blip r:embed="rId9"/>
          <a:stretch>
            <a:fillRect/>
          </a:stretch>
        </p:blipFill>
        <p:spPr>
          <a:xfrm>
            <a:off x="7437669" y="2317341"/>
            <a:ext cx="2086794" cy="2872411"/>
          </a:xfrm>
          <a:prstGeom prst="rect">
            <a:avLst/>
          </a:prstGeom>
          <a:ln>
            <a:noFill/>
          </a:ln>
          <a:effectLst>
            <a:outerShdw blurRad="292100" dist="139700" dir="2700000" algn="tl" rotWithShape="0">
              <a:srgbClr val="333333">
                <a:alpha val="65000"/>
              </a:srgbClr>
            </a:outerShdw>
          </a:effectLst>
        </p:spPr>
      </p:pic>
      <p:sp>
        <p:nvSpPr>
          <p:cNvPr id="21" name="Rectangle 20">
            <a:extLst>
              <a:ext uri="{FF2B5EF4-FFF2-40B4-BE49-F238E27FC236}">
                <a16:creationId xmlns:a16="http://schemas.microsoft.com/office/drawing/2014/main" id="{8C6041EA-71A6-38D5-6F02-2D487A76DA51}"/>
              </a:ext>
            </a:extLst>
          </p:cNvPr>
          <p:cNvSpPr>
            <a:spLocks noChangeArrowheads="1"/>
          </p:cNvSpPr>
          <p:nvPr/>
        </p:nvSpPr>
        <p:spPr bwMode="auto">
          <a:xfrm>
            <a:off x="305966" y="5475559"/>
            <a:ext cx="11473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a:latin typeface="Times New Roman" panose="02020603050405020304" pitchFamily="18" charset="0"/>
              </a:rPr>
              <a:t>Đàn đáy</a:t>
            </a:r>
            <a:endParaRPr lang="vi-VN" altLang="vi-VN" sz="1800" dirty="0"/>
          </a:p>
        </p:txBody>
      </p:sp>
    </p:spTree>
    <p:extLst>
      <p:ext uri="{BB962C8B-B14F-4D97-AF65-F5344CB8AC3E}">
        <p14:creationId xmlns:p14="http://schemas.microsoft.com/office/powerpoint/2010/main" val="2366986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689" b="15735"/>
          <a:stretch/>
        </p:blipFill>
        <p:spPr>
          <a:xfrm>
            <a:off x="0" y="0"/>
            <a:ext cx="12182018" cy="6858001"/>
          </a:xfrm>
          <a:prstGeom prst="rect">
            <a:avLst/>
          </a:prstGeom>
          <a:solidFill>
            <a:srgbClr val="FFFF00"/>
          </a:solidFill>
        </p:spPr>
      </p:pic>
      <p:grpSp>
        <p:nvGrpSpPr>
          <p:cNvPr id="12" name="Group 11">
            <a:extLst>
              <a:ext uri="{FF2B5EF4-FFF2-40B4-BE49-F238E27FC236}">
                <a16:creationId xmlns:a16="http://schemas.microsoft.com/office/drawing/2014/main" id="{8FF0E8AD-0156-D6ED-1C5B-B6B68B24AF72}"/>
              </a:ext>
            </a:extLst>
          </p:cNvPr>
          <p:cNvGrpSpPr/>
          <p:nvPr/>
        </p:nvGrpSpPr>
        <p:grpSpPr>
          <a:xfrm>
            <a:off x="4908204" y="1153705"/>
            <a:ext cx="4282887" cy="4888084"/>
            <a:chOff x="4908204" y="1153705"/>
            <a:chExt cx="4282887" cy="4888084"/>
          </a:xfrm>
        </p:grpSpPr>
        <p:pic>
          <p:nvPicPr>
            <p:cNvPr id="14" name="Picture 13"/>
            <p:cNvPicPr>
              <a:picLocks noChangeAspect="1"/>
            </p:cNvPicPr>
            <p:nvPr/>
          </p:nvPicPr>
          <p:blipFill rotWithShape="1">
            <a:blip r:embed="rId4"/>
            <a:srcRect l="20211" t="17248" r="17359" b="3387"/>
            <a:stretch/>
          </p:blipFill>
          <p:spPr>
            <a:xfrm>
              <a:off x="4908204" y="1153705"/>
              <a:ext cx="4282887" cy="4888084"/>
            </a:xfrm>
            <a:prstGeom prst="rect">
              <a:avLst/>
            </a:prstGeom>
            <a:ln>
              <a:noFill/>
            </a:ln>
            <a:effectLst>
              <a:outerShdw blurRad="292100" dist="139700" dir="2700000" algn="tl" rotWithShape="0">
                <a:srgbClr val="333333">
                  <a:alpha val="65000"/>
                </a:srgbClr>
              </a:outerShdw>
            </a:effectLst>
          </p:spPr>
        </p:pic>
        <p:sp>
          <p:nvSpPr>
            <p:cNvPr id="17" name="Rectangle 16"/>
            <p:cNvSpPr>
              <a:spLocks noChangeArrowheads="1"/>
            </p:cNvSpPr>
            <p:nvPr/>
          </p:nvSpPr>
          <p:spPr bwMode="auto">
            <a:xfrm>
              <a:off x="5441564" y="1751617"/>
              <a:ext cx="3441256" cy="3354765"/>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a:latin typeface="Times New Roman" panose="02020603050405020304" pitchFamily="18" charset="0"/>
                </a:rPr>
                <a:t> </a:t>
              </a:r>
              <a:r>
                <a:rPr lang="en-US" altLang="vi-VN" sz="2000" b="1">
                  <a:latin typeface="Times New Roman" panose="02020603050405020304" pitchFamily="18" charset="0"/>
                </a:rPr>
                <a:t> </a:t>
              </a:r>
              <a:r>
                <a:rPr lang="en-US" altLang="vi-VN" sz="2400" b="1">
                  <a:solidFill>
                    <a:srgbClr val="FF0000"/>
                  </a:solidFill>
                  <a:latin typeface="Times New Roman" panose="02020603050405020304" pitchFamily="18" charset="0"/>
                </a:rPr>
                <a:t>Các em nhớ </a:t>
              </a:r>
              <a:r>
                <a:rPr lang="en-US" altLang="vi-VN" sz="2400" b="1" dirty="0">
                  <a:solidFill>
                    <a:srgbClr val="FF0000"/>
                  </a:solidFill>
                  <a:latin typeface="Times New Roman" panose="02020603050405020304" pitchFamily="18" charset="0"/>
                </a:rPr>
                <a:t>nhé!</a:t>
              </a:r>
            </a:p>
            <a:p>
              <a:r>
                <a:rPr lang="en-US" sz="2000" b="1">
                  <a:latin typeface="+mj-lt"/>
                </a:rPr>
                <a:t> </a:t>
              </a:r>
            </a:p>
            <a:p>
              <a:endParaRPr lang="en-US" altLang="vi-VN" sz="2000" b="1">
                <a:latin typeface="+mj-lt"/>
              </a:endParaRPr>
            </a:p>
            <a:p>
              <a:endParaRPr lang="en-US" altLang="vi-VN" sz="2000" b="1">
                <a:latin typeface="+mj-lt"/>
              </a:endParaRPr>
            </a:p>
            <a:p>
              <a:endParaRPr lang="en-US" altLang="vi-VN" sz="2000" b="1">
                <a:latin typeface="+mj-lt"/>
              </a:endParaRPr>
            </a:p>
            <a:p>
              <a:endParaRPr lang="en-US" altLang="vi-VN" sz="2000" b="1">
                <a:latin typeface="+mj-lt"/>
              </a:endParaRPr>
            </a:p>
            <a:p>
              <a:endParaRPr lang="en-US" altLang="vi-VN" sz="2000" b="1">
                <a:latin typeface="+mj-lt"/>
              </a:endParaRPr>
            </a:p>
            <a:p>
              <a:endParaRPr lang="en-US" altLang="vi-VN" sz="2000" b="1">
                <a:latin typeface="+mj-lt"/>
              </a:endParaRPr>
            </a:p>
            <a:p>
              <a:endParaRPr lang="en-US" altLang="vi-VN" sz="2400" b="1">
                <a:latin typeface="+mj-lt"/>
              </a:endParaRPr>
            </a:p>
            <a:p>
              <a:endParaRPr lang="en-US" altLang="vi-VN" sz="2400" b="1">
                <a:latin typeface="+mj-lt"/>
              </a:endParaRPr>
            </a:p>
          </p:txBody>
        </p:sp>
        <p:sp>
          <p:nvSpPr>
            <p:cNvPr id="3" name="Rectangle 2">
              <a:extLst>
                <a:ext uri="{FF2B5EF4-FFF2-40B4-BE49-F238E27FC236}">
                  <a16:creationId xmlns:a16="http://schemas.microsoft.com/office/drawing/2014/main" id="{8C835BD7-B200-7E46-34B8-D57183AADF29}"/>
                </a:ext>
              </a:extLst>
            </p:cNvPr>
            <p:cNvSpPr>
              <a:spLocks noChangeArrowheads="1"/>
            </p:cNvSpPr>
            <p:nvPr/>
          </p:nvSpPr>
          <p:spPr bwMode="auto">
            <a:xfrm>
              <a:off x="5621530" y="2812917"/>
              <a:ext cx="326128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a:latin typeface="Times New Roman" panose="02020603050405020304" pitchFamily="18" charset="0"/>
                </a:rPr>
                <a:t>Kết hợp các hình khối, vật liệu khác nhau có thể tạo được mô hình nhạc cụ dân tộc.</a:t>
              </a:r>
              <a:endParaRPr lang="vi-VN" altLang="vi-VN" sz="2400" dirty="0"/>
            </a:p>
          </p:txBody>
        </p:sp>
      </p:grpSp>
      <p:pic>
        <p:nvPicPr>
          <p:cNvPr id="5122" name="Picture 2">
            <a:extLst>
              <a:ext uri="{FF2B5EF4-FFF2-40B4-BE49-F238E27FC236}">
                <a16:creationId xmlns:a16="http://schemas.microsoft.com/office/drawing/2014/main" id="{C365FCC4-A899-AA99-AA81-F7E41B8C9D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167" t="4647" r="30877" b="10966"/>
          <a:stretch/>
        </p:blipFill>
        <p:spPr bwMode="auto">
          <a:xfrm>
            <a:off x="1951349" y="603315"/>
            <a:ext cx="1867342" cy="60273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796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ckground lịch sử đẹp nhất - Trung Tâm Đào Tạo Việt Á">
            <a:extLst>
              <a:ext uri="{FF2B5EF4-FFF2-40B4-BE49-F238E27FC236}">
                <a16:creationId xmlns:a16="http://schemas.microsoft.com/office/drawing/2014/main" id="{59DBAA00-8289-9A48-3B4C-6EC73919C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620"/>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4"/>
          <p:cNvSpPr>
            <a:spLocks noChangeArrowheads="1"/>
          </p:cNvSpPr>
          <p:nvPr/>
        </p:nvSpPr>
        <p:spPr bwMode="auto">
          <a:xfrm>
            <a:off x="3075149" y="133008"/>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3</a:t>
            </a:r>
            <a:r>
              <a:rPr lang="en-US" altLang="en-US" sz="2400" b="1">
                <a:latin typeface="Times New Roman" panose="02020603050405020304" pitchFamily="18" charset="0"/>
                <a:cs typeface="Times New Roman" panose="02020603050405020304" pitchFamily="18" charset="0"/>
              </a:rPr>
              <a:t>. </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 mô hình nhạc cụ dân tộc.</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C515047-0082-3CC0-BB18-C49136E10302}"/>
              </a:ext>
            </a:extLst>
          </p:cNvPr>
          <p:cNvPicPr>
            <a:picLocks noChangeAspect="1"/>
          </p:cNvPicPr>
          <p:nvPr/>
        </p:nvPicPr>
        <p:blipFill>
          <a:blip r:embed="rId4"/>
          <a:stretch>
            <a:fillRect/>
          </a:stretch>
        </p:blipFill>
        <p:spPr>
          <a:xfrm>
            <a:off x="2476349" y="73693"/>
            <a:ext cx="598800" cy="644361"/>
          </a:xfrm>
          <a:prstGeom prst="rect">
            <a:avLst/>
          </a:prstGeom>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338672" y="1034136"/>
            <a:ext cx="68728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dirty="0">
                <a:latin typeface="Times New Roman" panose="02020603050405020304" pitchFamily="18" charset="0"/>
              </a:rPr>
              <a:t>Em </a:t>
            </a:r>
            <a:r>
              <a:rPr lang="en-US" altLang="vi-VN" sz="2000" b="1" dirty="0" err="1">
                <a:latin typeface="Times New Roman" panose="02020603050405020304" pitchFamily="18" charset="0"/>
              </a:rPr>
              <a:t>tham</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khảo</a:t>
            </a:r>
            <a:r>
              <a:rPr lang="en-US" altLang="vi-VN" sz="2000" b="1" dirty="0">
                <a:latin typeface="Times New Roman" panose="02020603050405020304" pitchFamily="18" charset="0"/>
              </a:rPr>
              <a:t> </a:t>
            </a:r>
            <a:r>
              <a:rPr lang="en-US" altLang="vi-VN" sz="2000" b="1" err="1">
                <a:latin typeface="Times New Roman" panose="02020603050405020304" pitchFamily="18" charset="0"/>
              </a:rPr>
              <a:t>các</a:t>
            </a:r>
            <a:r>
              <a:rPr lang="en-US" altLang="vi-VN" sz="2000" b="1">
                <a:latin typeface="Times New Roman" panose="02020603050405020304" pitchFamily="18" charset="0"/>
              </a:rPr>
              <a:t> mô hình nhạc cụ dân tộc </a:t>
            </a:r>
            <a:r>
              <a:rPr lang="en-US" altLang="vi-VN" sz="2000" b="1" dirty="0" err="1">
                <a:latin typeface="Times New Roman" panose="02020603050405020304" pitchFamily="18" charset="0"/>
              </a:rPr>
              <a:t>trong</a:t>
            </a:r>
            <a:r>
              <a:rPr lang="en-US" altLang="vi-VN" sz="2000" b="1" dirty="0">
                <a:latin typeface="Times New Roman" panose="02020603050405020304" pitchFamily="18" charset="0"/>
              </a:rPr>
              <a:t> </a:t>
            </a:r>
            <a:r>
              <a:rPr lang="en-US" altLang="vi-VN" sz="2000" b="1">
                <a:latin typeface="Times New Roman" panose="02020603050405020304" pitchFamily="18" charset="0"/>
              </a:rPr>
              <a:t>SGK 72</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AE61A0D-28DC-CD5E-F76A-9CA4476D3032}"/>
              </a:ext>
            </a:extLst>
          </p:cNvPr>
          <p:cNvPicPr>
            <a:picLocks noChangeAspect="1"/>
          </p:cNvPicPr>
          <p:nvPr/>
        </p:nvPicPr>
        <p:blipFill rotWithShape="1">
          <a:blip r:embed="rId5">
            <a:extLst>
              <a:ext uri="{28A0092B-C50C-407E-A947-70E740481C1C}">
                <a14:useLocalDpi xmlns:a14="http://schemas.microsoft.com/office/drawing/2010/main" val="0"/>
              </a:ext>
            </a:extLst>
          </a:blip>
          <a:srcRect b="36462"/>
          <a:stretch/>
        </p:blipFill>
        <p:spPr>
          <a:xfrm flipV="1">
            <a:off x="1884" y="2066255"/>
            <a:ext cx="12275839" cy="4791743"/>
          </a:xfrm>
          <a:prstGeom prst="rect">
            <a:avLst/>
          </a:prstGeom>
        </p:spPr>
      </p:pic>
      <p:pic>
        <p:nvPicPr>
          <p:cNvPr id="6146" name="Picture 2">
            <a:extLst>
              <a:ext uri="{FF2B5EF4-FFF2-40B4-BE49-F238E27FC236}">
                <a16:creationId xmlns:a16="http://schemas.microsoft.com/office/drawing/2014/main" id="{AC25D9BE-CD29-05FB-929F-81910E8B91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135" t="15940" r="15451" b="31090"/>
          <a:stretch/>
        </p:blipFill>
        <p:spPr bwMode="auto">
          <a:xfrm>
            <a:off x="279373" y="1552093"/>
            <a:ext cx="3262473" cy="312498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D9EEF167-5B11-30F0-7023-B55696DCEB4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843" t="6392" r="15982" b="5601"/>
          <a:stretch/>
        </p:blipFill>
        <p:spPr bwMode="auto">
          <a:xfrm>
            <a:off x="3362643" y="3927795"/>
            <a:ext cx="2359427" cy="263326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F792DABF-8037-F3E8-C3BC-08AE70A063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0953" y="401970"/>
            <a:ext cx="2628900" cy="52768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83B39464-350A-99C1-E831-07F81FF4B4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0085" y="2114240"/>
            <a:ext cx="6213741" cy="466299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743E339C-903A-8503-5FF3-10C2BE4C333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112" t="15715" r="18792" b="30870"/>
          <a:stretch/>
        </p:blipFill>
        <p:spPr bwMode="auto">
          <a:xfrm>
            <a:off x="5506373" y="1531795"/>
            <a:ext cx="2026763" cy="281861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4">
            <a:extLst>
              <a:ext uri="{FF2B5EF4-FFF2-40B4-BE49-F238E27FC236}">
                <a16:creationId xmlns:a16="http://schemas.microsoft.com/office/drawing/2014/main" id="{484A86D5-D46E-7C28-F0C8-64A693E2C1DA}"/>
              </a:ext>
            </a:extLst>
          </p:cNvPr>
          <p:cNvSpPr>
            <a:spLocks noChangeArrowheads="1"/>
          </p:cNvSpPr>
          <p:nvPr/>
        </p:nvSpPr>
        <p:spPr bwMode="auto">
          <a:xfrm>
            <a:off x="1277117" y="4390995"/>
            <a:ext cx="317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a:latin typeface="Times New Roman" panose="02020603050405020304" pitchFamily="18" charset="0"/>
              </a:rPr>
              <a:t>1</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4">
            <a:extLst>
              <a:ext uri="{FF2B5EF4-FFF2-40B4-BE49-F238E27FC236}">
                <a16:creationId xmlns:a16="http://schemas.microsoft.com/office/drawing/2014/main" id="{14A8CE95-B2F8-75B1-887F-022A1166DB87}"/>
              </a:ext>
            </a:extLst>
          </p:cNvPr>
          <p:cNvSpPr>
            <a:spLocks noChangeArrowheads="1"/>
          </p:cNvSpPr>
          <p:nvPr/>
        </p:nvSpPr>
        <p:spPr bwMode="auto">
          <a:xfrm>
            <a:off x="5722070" y="1642876"/>
            <a:ext cx="317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a:latin typeface="Times New Roman" panose="02020603050405020304" pitchFamily="18" charset="0"/>
              </a:rPr>
              <a:t>2</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4">
            <a:extLst>
              <a:ext uri="{FF2B5EF4-FFF2-40B4-BE49-F238E27FC236}">
                <a16:creationId xmlns:a16="http://schemas.microsoft.com/office/drawing/2014/main" id="{FE0E5FD0-AA1F-52A6-451F-6388D9E2306F}"/>
              </a:ext>
            </a:extLst>
          </p:cNvPr>
          <p:cNvSpPr>
            <a:spLocks noChangeArrowheads="1"/>
          </p:cNvSpPr>
          <p:nvPr/>
        </p:nvSpPr>
        <p:spPr bwMode="auto">
          <a:xfrm>
            <a:off x="9540355" y="2303883"/>
            <a:ext cx="317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a:latin typeface="Times New Roman" panose="02020603050405020304" pitchFamily="18" charset="0"/>
              </a:rPr>
              <a:t>5</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4">
            <a:extLst>
              <a:ext uri="{FF2B5EF4-FFF2-40B4-BE49-F238E27FC236}">
                <a16:creationId xmlns:a16="http://schemas.microsoft.com/office/drawing/2014/main" id="{465EFC07-C852-5FB3-D8BD-0A6B613D682E}"/>
              </a:ext>
            </a:extLst>
          </p:cNvPr>
          <p:cNvSpPr>
            <a:spLocks noChangeArrowheads="1"/>
          </p:cNvSpPr>
          <p:nvPr/>
        </p:nvSpPr>
        <p:spPr bwMode="auto">
          <a:xfrm>
            <a:off x="10969424" y="5199430"/>
            <a:ext cx="317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a:latin typeface="Times New Roman" panose="02020603050405020304" pitchFamily="18" charset="0"/>
              </a:rPr>
              <a:t>4</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4">
            <a:extLst>
              <a:ext uri="{FF2B5EF4-FFF2-40B4-BE49-F238E27FC236}">
                <a16:creationId xmlns:a16="http://schemas.microsoft.com/office/drawing/2014/main" id="{758FF95F-2577-4413-AAFB-2A005CDBE5D8}"/>
              </a:ext>
            </a:extLst>
          </p:cNvPr>
          <p:cNvSpPr>
            <a:spLocks noChangeArrowheads="1"/>
          </p:cNvSpPr>
          <p:nvPr/>
        </p:nvSpPr>
        <p:spPr bwMode="auto">
          <a:xfrm>
            <a:off x="3051927" y="5313644"/>
            <a:ext cx="317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a:latin typeface="Times New Roman" panose="02020603050405020304" pitchFamily="18" charset="0"/>
              </a:rPr>
              <a:t>3</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0265464"/>
      </p:ext>
    </p:extLst>
  </p:cSld>
  <p:clrMapOvr>
    <a:masterClrMapping/>
  </p:clrMapOvr>
</p:sld>
</file>

<file path=ppt/theme/theme1.xml><?xml version="1.0" encoding="utf-8"?>
<a:theme xmlns:a="http://schemas.openxmlformats.org/drawingml/2006/main" name="1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21927</TotalTime>
  <Words>773</Words>
  <Application>Microsoft Office PowerPoint</Application>
  <PresentationFormat>Widescreen</PresentationFormat>
  <Paragraphs>107</Paragraphs>
  <Slides>18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.VnTime</vt:lpstr>
      <vt:lpstr>Arial</vt:lpstr>
      <vt:lpstr>Calibri</vt:lpstr>
      <vt:lpstr>Calibri Light</vt:lpstr>
      <vt:lpstr>Comic Sans MS</vt:lpstr>
      <vt:lpstr>Times New Roman</vt:lpstr>
      <vt:lpstr>1_Retrospect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SỞ GIÁO DỤC VÀ ĐÀO TẠO THỪA THIÊN HUẾ</dc:title>
  <dc:creator>admin</dc:creator>
  <cp:lastModifiedBy>Admin</cp:lastModifiedBy>
  <cp:revision>1097</cp:revision>
  <dcterms:modified xsi:type="dcterms:W3CDTF">2024-06-20T12:43:25Z</dcterms:modified>
</cp:coreProperties>
</file>