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0" r:id="rId2"/>
    <p:sldId id="311" r:id="rId3"/>
    <p:sldId id="319" r:id="rId4"/>
    <p:sldId id="384" r:id="rId5"/>
    <p:sldId id="380" r:id="rId6"/>
    <p:sldId id="386" r:id="rId7"/>
    <p:sldId id="387" r:id="rId8"/>
    <p:sldId id="388" r:id="rId9"/>
    <p:sldId id="391" r:id="rId10"/>
    <p:sldId id="393" r:id="rId11"/>
    <p:sldId id="394" r:id="rId12"/>
    <p:sldId id="395" r:id="rId13"/>
    <p:sldId id="396" r:id="rId14"/>
    <p:sldId id="370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372" r:id="rId24"/>
    <p:sldId id="373" r:id="rId25"/>
    <p:sldId id="349" r:id="rId26"/>
    <p:sldId id="375" r:id="rId27"/>
    <p:sldId id="376" r:id="rId28"/>
    <p:sldId id="377" r:id="rId29"/>
    <p:sldId id="405" r:id="rId30"/>
    <p:sldId id="406" r:id="rId31"/>
    <p:sldId id="378" r:id="rId32"/>
    <p:sldId id="407" r:id="rId33"/>
    <p:sldId id="306" r:id="rId34"/>
    <p:sldId id="365" r:id="rId35"/>
  </p:sldIdLst>
  <p:sldSz cx="12192000" cy="6858000"/>
  <p:notesSz cx="7104063" cy="10234613"/>
  <p:custDataLst>
    <p:tags r:id="rId3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SimSun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SimSun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SimSun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SimSun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SimSun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99FF33"/>
    <a:srgbClr val="6600CC"/>
    <a:srgbClr val="CC00CC"/>
    <a:srgbClr val="008080"/>
    <a:srgbClr val="FF0000"/>
    <a:srgbClr val="FFFF66"/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0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305395E7-A957-4B6F-B251-469E76C5081D}" type="datetimeFigureOut">
              <a:rPr lang="zh-CN" altLang="en-US"/>
              <a:pPr>
                <a:defRPr/>
              </a:pPr>
              <a:t>2023/3/11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FFD7AC4A-C7ED-4054-8285-B587F23B82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37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SimSun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SimSun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SimSun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SimSun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SimSun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ea typeface="等线"/>
              <a:cs typeface="等线"/>
            </a:endParaRPr>
          </a:p>
        </p:txBody>
      </p:sp>
      <p:sp>
        <p:nvSpPr>
          <p:cNvPr id="8195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 defTabSz="990600"/>
            <a:fld id="{1C234716-1749-46FA-B36F-BD144E39F5EA}" type="slidenum">
              <a:rPr lang="en-US" altLang="zh-CN" sz="1300">
                <a:solidFill>
                  <a:srgbClr val="000000"/>
                </a:solidFill>
                <a:cs typeface="SimSun"/>
              </a:rPr>
              <a:pPr algn="r" defTabSz="990600"/>
              <a:t>2</a:t>
            </a:fld>
            <a:endParaRPr lang="en-US" altLang="zh-CN" sz="1300">
              <a:solidFill>
                <a:srgbClr val="000000"/>
              </a:solidFill>
              <a:cs typeface="SimSu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70" y="767596"/>
            <a:ext cx="6314723" cy="38379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uy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CC8B-8BC4-4201-96F1-504A576CFC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0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SimSun"/>
            </a:endParaRPr>
          </a:p>
        </p:txBody>
      </p:sp>
      <p:sp>
        <p:nvSpPr>
          <p:cNvPr id="45059" name="灯片编号占位符 3"/>
          <p:cNvSpPr txBox="1">
            <a:spLocks noGrp="1"/>
          </p:cNvSpPr>
          <p:nvPr/>
        </p:nvSpPr>
        <p:spPr bwMode="auto"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FB8876-8FE2-4D8B-BD33-962EBBBFD1FA}" type="slidenum">
              <a:rPr lang="zh-CN" altLang="en-US" sz="1200">
                <a:latin typeface="Calibri" pitchFamily="34" charset="0"/>
                <a:cs typeface="SimSun"/>
              </a:rPr>
              <a:pPr algn="r"/>
              <a:t>31</a:t>
            </a:fld>
            <a:endParaRPr lang="en-US" altLang="zh-CN" sz="1200">
              <a:latin typeface="Calibri" pitchFamily="34" charset="0"/>
              <a:cs typeface="SimSu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BC036-1F45-41BD-9E0B-1464F2A25834}" type="datetimeFigureOut">
              <a:rPr lang="zh-CN" altLang="en-US"/>
              <a:pPr>
                <a:defRPr/>
              </a:pPr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4AC03-1A61-43ED-A215-A9208D57A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46F8-2D38-4A88-8105-48C9AE4F58C3}" type="datetimeFigureOut">
              <a:rPr lang="zh-CN" altLang="en-US"/>
              <a:pPr>
                <a:defRPr/>
              </a:pPr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F3564-445F-4111-B55E-A987E7539D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704DB-88AE-4535-9F55-E80BB5F3803B}" type="datetimeFigureOut">
              <a:rPr lang="zh-CN" altLang="en-US"/>
              <a:pPr>
                <a:defRPr/>
              </a:pPr>
              <a:t>2023/3/11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6EAF0-47A9-446C-8B3E-D4BBD06F81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6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9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198028"/>
      </p:ext>
    </p:extLst>
  </p:cSld>
  <p:clrMapOvr>
    <a:masterClrMapping/>
  </p:clrMapOvr>
  <p:transition spd="slow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2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2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05D0382F-EC44-40DC-99F9-1B75ECE217E2}" type="datetimeFigureOut">
              <a:rPr lang="zh-CN" altLang="en-US"/>
              <a:pPr>
                <a:defRPr/>
              </a:pPr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4314B875-EED4-413E-B089-00DD89A26B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SimSun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cs typeface="SimSu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cs typeface="SimSu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cs typeface="SimSu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cs typeface="SimSun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SimSun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SimSun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SimSun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SimSun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SimSun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125378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defTabSz="457200"/>
            <a:r>
              <a:rPr lang="en-US" altLang="zh-CN" sz="7200" b="1">
                <a:solidFill>
                  <a:srgbClr val="000000"/>
                </a:solidFill>
                <a:ea typeface="字魂17号-萌趣果冻体"/>
                <a:cs typeface="字魂17号-萌趣果冻体"/>
              </a:rPr>
              <a:t>Xin chào tất cả các con!</a:t>
            </a:r>
            <a:endParaRPr lang="zh-CN" altLang="en-US" sz="7200" b="1">
              <a:solidFill>
                <a:srgbClr val="000000"/>
              </a:solidFill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480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smtClean="0">
                <a:latin typeface=".VnAvant" pitchFamily="34" charset="0"/>
                <a:cs typeface="Arial" panose="020B0604020202020204" pitchFamily="34" charset="0"/>
              </a:rPr>
              <a:t>th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t</a:t>
            </a:r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o¹i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¹i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3440" y="4910073"/>
            <a:ext cx="3652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.VnAvant" pitchFamily="34" charset="0"/>
              </a:rPr>
              <a:t>®iÖn th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o¹i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2315" y="1459202"/>
            <a:ext cx="4021137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77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x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x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3440" y="4910073"/>
            <a:ext cx="3652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g</a:t>
            </a:r>
            <a:r>
              <a:rPr lang="en-US" sz="4800" b="1" smtClean="0">
                <a:latin typeface=".VnAvant" pitchFamily="34" charset="0"/>
              </a:rPr>
              <a:t>hÕ</a:t>
            </a:r>
            <a:r>
              <a:rPr lang="en-US" sz="4800" b="1" smtClean="0">
                <a:latin typeface=".VnAvant" pitchFamily="34" charset="0"/>
              </a:rPr>
              <a:t> x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7391" y="1726636"/>
            <a:ext cx="43894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96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smtClean="0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k</a:t>
            </a:r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uÊy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Êy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3440" y="4910073"/>
            <a:ext cx="3652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.VnAvant" pitchFamily="34" charset="0"/>
              </a:rPr>
              <a:t>kh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uÊ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y </a:t>
            </a:r>
            <a:r>
              <a:rPr lang="en-US" sz="4800" b="1" smtClean="0">
                <a:latin typeface=".VnAvant" pitchFamily="34" charset="0"/>
              </a:rPr>
              <a:t>bét</a:t>
            </a:r>
            <a:endParaRPr lang="en-US" sz="4800" b="1">
              <a:latin typeface=".VnAvant" pitchFamily="34" charset="0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99416" y="1798867"/>
            <a:ext cx="45720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5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3"/>
          <p:cNvSpPr txBox="1">
            <a:spLocks noChangeArrowheads="1"/>
          </p:cNvSpPr>
          <p:nvPr/>
        </p:nvSpPr>
        <p:spPr bwMode="auto">
          <a:xfrm>
            <a:off x="721563" y="3697288"/>
            <a:ext cx="33595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000000"/>
                </a:solidFill>
                <a:cs typeface="SimSun"/>
              </a:rPr>
              <a:t>th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oại</a:t>
            </a:r>
          </a:p>
        </p:txBody>
      </p: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1290353" y="3005138"/>
            <a:ext cx="23509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000000"/>
                </a:solidFill>
                <a:cs typeface="SimSun"/>
              </a:rPr>
              <a:t>  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oai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-478309" y="4556779"/>
            <a:ext cx="43107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cs typeface="SimSun"/>
              </a:rPr>
              <a:t>điện th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oại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4127404" y="3738563"/>
            <a:ext cx="32051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cs typeface="SimSun"/>
              </a:rPr>
              <a:t>x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oay</a:t>
            </a:r>
          </a:p>
        </p:txBody>
      </p:sp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4871942" y="3008313"/>
            <a:ext cx="18069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FF0000"/>
                </a:solidFill>
                <a:cs typeface="SimSun"/>
              </a:rPr>
              <a:t>oay</a:t>
            </a:r>
          </a:p>
        </p:txBody>
      </p:sp>
      <p:sp>
        <p:nvSpPr>
          <p:cNvPr id="23558" name="TextBox 3"/>
          <p:cNvSpPr txBox="1">
            <a:spLocks noChangeArrowheads="1"/>
          </p:cNvSpPr>
          <p:nvPr/>
        </p:nvSpPr>
        <p:spPr bwMode="auto">
          <a:xfrm>
            <a:off x="3297791" y="4557713"/>
            <a:ext cx="374846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000000"/>
                </a:solidFill>
                <a:cs typeface="SimSun"/>
              </a:rPr>
              <a:t>ghế x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oay</a:t>
            </a:r>
          </a:p>
        </p:txBody>
      </p:sp>
      <p:sp>
        <p:nvSpPr>
          <p:cNvPr id="23559" name="TextBox 3"/>
          <p:cNvSpPr txBox="1">
            <a:spLocks noChangeArrowheads="1"/>
          </p:cNvSpPr>
          <p:nvPr/>
        </p:nvSpPr>
        <p:spPr bwMode="auto">
          <a:xfrm>
            <a:off x="7476654" y="3800475"/>
            <a:ext cx="30415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cs typeface="SimSun"/>
              </a:rPr>
              <a:t>kh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uấy</a:t>
            </a:r>
          </a:p>
        </p:txBody>
      </p:sp>
      <p:sp>
        <p:nvSpPr>
          <p:cNvPr id="23560" name="TextBox 3"/>
          <p:cNvSpPr txBox="1">
            <a:spLocks noChangeArrowheads="1"/>
          </p:cNvSpPr>
          <p:nvPr/>
        </p:nvSpPr>
        <p:spPr bwMode="auto">
          <a:xfrm>
            <a:off x="8433824" y="3049588"/>
            <a:ext cx="1714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FF0000"/>
                </a:solidFill>
                <a:cs typeface="SimSun"/>
              </a:rPr>
              <a:t>uây</a:t>
            </a:r>
          </a:p>
        </p:txBody>
      </p:sp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7740339" y="4618038"/>
            <a:ext cx="37230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>
                <a:solidFill>
                  <a:srgbClr val="000000"/>
                </a:solidFill>
                <a:cs typeface="SimSun"/>
              </a:rPr>
              <a:t>kh</a:t>
            </a:r>
            <a:r>
              <a:rPr lang="en-US" altLang="en-US" sz="5400">
                <a:solidFill>
                  <a:srgbClr val="FF0000"/>
                </a:solidFill>
                <a:cs typeface="SimSun"/>
              </a:rPr>
              <a:t>uấy </a:t>
            </a:r>
            <a:r>
              <a:rPr lang="en-US" altLang="en-US" sz="5400">
                <a:solidFill>
                  <a:srgbClr val="000000"/>
                </a:solidFill>
                <a:cs typeface="SimSun"/>
              </a:rPr>
              <a:t>bột</a:t>
            </a:r>
            <a:endParaRPr lang="en-US" altLang="en-US" sz="5400">
              <a:solidFill>
                <a:srgbClr val="FF0000"/>
              </a:solidFill>
              <a:cs typeface="SimSu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  <p:bldP spid="23554" grpId="0"/>
      <p:bldP spid="23555" grpId="0"/>
      <p:bldP spid="23556" grpId="0"/>
      <p:bldP spid="23557" grpId="0"/>
      <p:bldP spid="23558" grpId="0"/>
      <p:bldP spid="23559" grpId="0"/>
      <p:bldP spid="23560" grpId="0"/>
      <p:bldP spid="235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15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8201" y="2825906"/>
            <a:ext cx="35493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.VnAvant" pitchFamily="34" charset="0"/>
              </a:rPr>
              <a:t>q</a:t>
            </a:r>
            <a:r>
              <a:rPr lang="en-US" sz="4000" b="1" smtClean="0">
                <a:latin typeface=".VnAvant" pitchFamily="34" charset="0"/>
              </a:rPr>
              <a:t>u¶ xoµi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195" y="5993305"/>
            <a:ext cx="30893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n</a:t>
            </a:r>
            <a:r>
              <a:rPr lang="en-US" sz="3600" b="1" smtClean="0">
                <a:latin typeface=".VnAvant" pitchFamily="34" charset="0"/>
              </a:rPr>
              <a:t>goe ngÈy</a:t>
            </a:r>
            <a:endParaRPr lang="en-US" sz="3600" b="1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7499" y="6027604"/>
            <a:ext cx="3301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l</a:t>
            </a:r>
            <a:r>
              <a:rPr lang="en-US" sz="3600" b="1" smtClean="0">
                <a:latin typeface=".VnAvant" pitchFamily="34" charset="0"/>
              </a:rPr>
              <a:t>èc xo¸y</a:t>
            </a:r>
            <a:endParaRPr lang="en-US" sz="3600" b="1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9164" y="2922722"/>
            <a:ext cx="27293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n</a:t>
            </a:r>
            <a:r>
              <a:rPr lang="en-US" sz="3600" b="1" smtClean="0">
                <a:latin typeface=".VnAvant" pitchFamily="34" charset="0"/>
              </a:rPr>
              <a:t>go¸i l¹i</a:t>
            </a:r>
            <a:endParaRPr lang="en-US" sz="3600" b="1">
              <a:latin typeface=".VnAvant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219" y="879631"/>
            <a:ext cx="30892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2934" y="862013"/>
            <a:ext cx="311785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083" y="3634068"/>
            <a:ext cx="338296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7271" y="3798754"/>
            <a:ext cx="31527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15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8201" y="2825906"/>
            <a:ext cx="35493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q</a:t>
            </a:r>
            <a:r>
              <a:rPr lang="en-US" sz="4800" b="1" smtClean="0">
                <a:latin typeface=".VnAvant" pitchFamily="34" charset="0"/>
              </a:rPr>
              <a:t>u¶ xoµi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194" y="5051165"/>
            <a:ext cx="44668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n</a:t>
            </a:r>
            <a:r>
              <a:rPr lang="en-US" sz="4800" b="1" smtClean="0">
                <a:latin typeface=".VnAvant" pitchFamily="34" charset="0"/>
              </a:rPr>
              <a:t>goe ngÈy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3069" y="5085464"/>
            <a:ext cx="330127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l</a:t>
            </a:r>
            <a:r>
              <a:rPr lang="en-US" sz="4800" b="1" smtClean="0">
                <a:latin typeface=".VnAvant" pitchFamily="34" charset="0"/>
              </a:rPr>
              <a:t>èc xo¸y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4655" y="2922722"/>
            <a:ext cx="38238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n</a:t>
            </a:r>
            <a:r>
              <a:rPr lang="en-US" sz="4800" b="1" smtClean="0">
                <a:latin typeface=".VnAvant" pitchFamily="34" charset="0"/>
              </a:rPr>
              <a:t>go¸i l¹i</a:t>
            </a:r>
            <a:endParaRPr lang="en-US" sz="48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xmlns="" id="{2A44A802-DB2E-4E88-B0A9-1952BC59054C}"/>
              </a:ext>
            </a:extLst>
          </p:cNvPr>
          <p:cNvSpPr/>
          <p:nvPr/>
        </p:nvSpPr>
        <p:spPr>
          <a:xfrm>
            <a:off x="5106566" y="3752773"/>
            <a:ext cx="2236140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oay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5B12F17-6174-4B74-BDBD-B81CA1E9A78D}"/>
              </a:ext>
            </a:extLst>
          </p:cNvPr>
          <p:cNvSpPr/>
          <p:nvPr/>
        </p:nvSpPr>
        <p:spPr>
          <a:xfrm>
            <a:off x="5106566" y="5113420"/>
            <a:ext cx="2223716" cy="13347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u</a:t>
            </a:r>
            <a:r>
              <a:rPr lang="en-US" sz="54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©y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34" y="1519311"/>
            <a:ext cx="962347" cy="8490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477" y="2189478"/>
            <a:ext cx="3381029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q</a:t>
            </a:r>
            <a:r>
              <a:rPr lang="en-US" sz="3600" b="1" smtClean="0">
                <a:latin typeface=".VnAvant" pitchFamily="34" charset="0"/>
              </a:rPr>
              <a:t>u¶ xoµi</a:t>
            </a:r>
            <a:endParaRPr lang="en-US" sz="3600" b="1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8396" y="5106082"/>
            <a:ext cx="3179552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n</a:t>
            </a:r>
            <a:r>
              <a:rPr lang="en-US" sz="3600" b="1" smtClean="0">
                <a:latin typeface=".VnAvant" pitchFamily="34" charset="0"/>
              </a:rPr>
              <a:t>goe nguÈy</a:t>
            </a:r>
            <a:endParaRPr lang="en-US" sz="3600" b="1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62642" y="2417425"/>
            <a:ext cx="2941630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.VnAvant" pitchFamily="34" charset="0"/>
              </a:rPr>
              <a:t>n</a:t>
            </a:r>
            <a:r>
              <a:rPr lang="en-US" sz="3600" b="1" smtClean="0">
                <a:latin typeface=".VnAvant" pitchFamily="34" charset="0"/>
              </a:rPr>
              <a:t>go¸i l¹i</a:t>
            </a:r>
            <a:endParaRPr lang="en-US" sz="3600" b="1">
              <a:latin typeface=".VnAvant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  <a:endCxn id="27" idx="2"/>
          </p:cNvCxnSpPr>
          <p:nvPr/>
        </p:nvCxnSpPr>
        <p:spPr>
          <a:xfrm>
            <a:off x="3081403" y="2835809"/>
            <a:ext cx="2025163" cy="2607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3727948" y="5113421"/>
            <a:ext cx="1378618" cy="667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7342706" y="2914834"/>
            <a:ext cx="1519936" cy="322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847240" y="4999295"/>
            <a:ext cx="3034487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èc xo¸y</a:t>
            </a:r>
            <a:endParaRPr lang="en-US" sz="4000" b="1">
              <a:latin typeface=".VnAvant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7146388" y="4656406"/>
            <a:ext cx="1700852" cy="696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7463" y="298823"/>
            <a:ext cx="12174537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Avo"/>
                <a:cs typeface="SimSun"/>
              </a:rPr>
              <a:t>2</a:t>
            </a:r>
            <a:r>
              <a:rPr lang="en-US" sz="2800" b="1">
                <a:latin typeface="UTM Avo"/>
                <a:cs typeface="SimSun"/>
              </a:rPr>
              <a:t>. </a:t>
            </a:r>
            <a:r>
              <a:rPr lang="en-US" sz="2800" b="1">
                <a:latin typeface=".VnAvant" pitchFamily="34" charset="0"/>
                <a:cs typeface="SimSun"/>
              </a:rPr>
              <a:t>TiÕng nµo cã vÇn </a:t>
            </a:r>
            <a:r>
              <a:rPr lang="en-US" sz="2800" b="1">
                <a:solidFill>
                  <a:srgbClr val="FF0000"/>
                </a:solidFill>
                <a:latin typeface=".VnAvant" pitchFamily="34" charset="0"/>
                <a:cs typeface="SimSun"/>
              </a:rPr>
              <a:t>oai</a:t>
            </a:r>
            <a:r>
              <a:rPr lang="en-US" sz="2800" b="1">
                <a:latin typeface=".VnAvant" pitchFamily="34" charset="0"/>
                <a:cs typeface="SimSun"/>
              </a:rPr>
              <a:t>? TiÕng nµo cã vÇn </a:t>
            </a:r>
            <a:r>
              <a:rPr lang="en-US" sz="2800" b="1">
                <a:solidFill>
                  <a:srgbClr val="FF0000"/>
                </a:solidFill>
                <a:latin typeface=".VnAvant" pitchFamily="34" charset="0"/>
                <a:cs typeface="SimSun"/>
              </a:rPr>
              <a:t>oay</a:t>
            </a:r>
            <a:r>
              <a:rPr lang="en-US" sz="2800" b="1">
                <a:latin typeface=".VnAvant" pitchFamily="34" charset="0"/>
                <a:cs typeface="SimSun"/>
              </a:rPr>
              <a:t>?</a:t>
            </a:r>
          </a:p>
          <a:p>
            <a:r>
              <a:rPr lang="en-US" sz="2800" b="1" smtClean="0">
                <a:latin typeface=".VnAvant" pitchFamily="34" charset="0"/>
                <a:cs typeface="SimSun"/>
              </a:rPr>
              <a:t>                     TiÕng </a:t>
            </a:r>
            <a:r>
              <a:rPr lang="en-US" sz="2800" b="1">
                <a:latin typeface=".VnAvant" pitchFamily="34" charset="0"/>
                <a:cs typeface="SimSun"/>
              </a:rPr>
              <a:t>nµo cã vÇn </a:t>
            </a:r>
            <a:r>
              <a:rPr lang="en-US" sz="2800" b="1">
                <a:solidFill>
                  <a:srgbClr val="FF0000"/>
                </a:solidFill>
                <a:latin typeface=".VnAvant" pitchFamily="34" charset="0"/>
                <a:cs typeface="SimSun"/>
              </a:rPr>
              <a:t>u©y</a:t>
            </a:r>
            <a:r>
              <a:rPr lang="en-US" sz="2800" b="1">
                <a:latin typeface=".VnAvant" pitchFamily="34" charset="0"/>
                <a:cs typeface="SimSun"/>
              </a:rPr>
              <a:t>?</a:t>
            </a:r>
            <a:endParaRPr lang="en-US" sz="2800" b="1">
              <a:latin typeface="UTM Avo"/>
              <a:cs typeface="SimSun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2A44A802-DB2E-4E88-B0A9-1952BC59054C}"/>
              </a:ext>
            </a:extLst>
          </p:cNvPr>
          <p:cNvSpPr/>
          <p:nvPr/>
        </p:nvSpPr>
        <p:spPr>
          <a:xfrm>
            <a:off x="5106566" y="2440260"/>
            <a:ext cx="2236140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oai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5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6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59211"/>
            <a:ext cx="1130300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2191872" y="2921000"/>
            <a:ext cx="7933765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8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8A4FDB-F515-4B72-9A9D-1F8B8C1AC0EE}"/>
              </a:ext>
            </a:extLst>
          </p:cNvPr>
          <p:cNvSpPr/>
          <p:nvPr/>
        </p:nvSpPr>
        <p:spPr>
          <a:xfrm>
            <a:off x="228021" y="876925"/>
            <a:ext cx="10412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tiÕng ngoµi bµi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uynh,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uych, u©y 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8C6E946-A947-4E4E-BB63-3BEB3A76A77F}"/>
              </a:ext>
            </a:extLst>
          </p:cNvPr>
          <p:cNvSpPr/>
          <p:nvPr/>
        </p:nvSpPr>
        <p:spPr>
          <a:xfrm>
            <a:off x="663535" y="1787236"/>
            <a:ext cx="3349280" cy="19548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smtClean="0">
                <a:solidFill>
                  <a:srgbClr val="FF0000"/>
                </a:solidFill>
                <a:latin typeface=".VnAvant" pitchFamily="34" charset="0"/>
              </a:rPr>
              <a:t>oai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FC9AA64-CDD6-408B-BC81-E6222FCE4B5A}"/>
              </a:ext>
            </a:extLst>
          </p:cNvPr>
          <p:cNvSpPr/>
          <p:nvPr/>
        </p:nvSpPr>
        <p:spPr>
          <a:xfrm>
            <a:off x="4199925" y="1787236"/>
            <a:ext cx="3350801" cy="19548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FC9AA64-CDD6-408B-BC81-E6222FCE4B5A}"/>
              </a:ext>
            </a:extLst>
          </p:cNvPr>
          <p:cNvSpPr/>
          <p:nvPr/>
        </p:nvSpPr>
        <p:spPr>
          <a:xfrm>
            <a:off x="7815961" y="1939636"/>
            <a:ext cx="3350801" cy="18024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b="1" noProof="0" smtClean="0">
                <a:solidFill>
                  <a:srgbClr val="FF0000"/>
                </a:solidFill>
                <a:latin typeface=".VnAvant" pitchFamily="34" charset="0"/>
              </a:rPr>
              <a:t>©y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725930" y="448349"/>
            <a:ext cx="8740140" cy="64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2444" y="2529521"/>
            <a:ext cx="747031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THƯ GIÃN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155243" y="3022768"/>
            <a:ext cx="4483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TẬP ĐỌC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0"/>
            <a:ext cx="122396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ChangeArrowheads="1"/>
          </p:cNvSpPr>
          <p:nvPr/>
        </p:nvSpPr>
        <p:spPr bwMode="auto">
          <a:xfrm>
            <a:off x="7945438" y="325438"/>
            <a:ext cx="4002087" cy="75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SimSun"/>
            </a:endParaRPr>
          </a:p>
        </p:txBody>
      </p:sp>
      <p:sp>
        <p:nvSpPr>
          <p:cNvPr id="33795" name="Text Box 13"/>
          <p:cNvSpPr txBox="1">
            <a:spLocks noChangeArrowheads="1"/>
          </p:cNvSpPr>
          <p:nvPr/>
        </p:nvSpPr>
        <p:spPr bwMode="auto">
          <a:xfrm>
            <a:off x="3570288" y="454025"/>
            <a:ext cx="6521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Giải nghĩa từ:</a:t>
            </a:r>
          </a:p>
        </p:txBody>
      </p:sp>
      <p:sp>
        <p:nvSpPr>
          <p:cNvPr id="33796" name="Text Box 13"/>
          <p:cNvSpPr txBox="1">
            <a:spLocks noChangeArrowheads="1"/>
          </p:cNvSpPr>
          <p:nvPr/>
        </p:nvSpPr>
        <p:spPr bwMode="auto">
          <a:xfrm>
            <a:off x="298450" y="2079625"/>
            <a:ext cx="114998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9900"/>
                </a:solidFill>
                <a:cs typeface="SimSun"/>
              </a:rPr>
              <a:t>nguây nguẩy: </a:t>
            </a:r>
            <a:r>
              <a:rPr lang="en-US" sz="4000" b="1">
                <a:cs typeface="SimSun"/>
              </a:rPr>
              <a:t>tỏ ý không bằng lòng thể hiện ở     động tác vung vẩy tay chân, lắc đầu, nhún vai</a:t>
            </a:r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009900"/>
              </a:solidFill>
              <a:cs typeface="SimSun"/>
            </a:endParaRPr>
          </a:p>
        </p:txBody>
      </p:sp>
      <p:sp>
        <p:nvSpPr>
          <p:cNvPr id="33798" name="Text Box 13"/>
          <p:cNvSpPr txBox="1">
            <a:spLocks noChangeArrowheads="1"/>
          </p:cNvSpPr>
          <p:nvPr/>
        </p:nvSpPr>
        <p:spPr bwMode="auto">
          <a:xfrm>
            <a:off x="257175" y="3643313"/>
            <a:ext cx="11499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9900"/>
                </a:solidFill>
                <a:cs typeface="SimSun"/>
              </a:rPr>
              <a:t>trúng tuyển: </a:t>
            </a:r>
            <a:r>
              <a:rPr lang="en-US" sz="4000" b="1">
                <a:cs typeface="SimSun"/>
              </a:rPr>
              <a:t>thi đỗ</a:t>
            </a:r>
            <a:endParaRPr lang="en-US" sz="4000" b="1">
              <a:solidFill>
                <a:srgbClr val="009900"/>
              </a:solidFill>
              <a:cs typeface="SimSun"/>
            </a:endParaRPr>
          </a:p>
        </p:txBody>
      </p:sp>
      <p:sp>
        <p:nvSpPr>
          <p:cNvPr id="33799" name="Text Box 13"/>
          <p:cNvSpPr txBox="1">
            <a:spLocks noChangeArrowheads="1"/>
          </p:cNvSpPr>
          <p:nvPr/>
        </p:nvSpPr>
        <p:spPr bwMode="auto">
          <a:xfrm>
            <a:off x="257175" y="4924425"/>
            <a:ext cx="11499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9900"/>
                </a:solidFill>
                <a:cs typeface="SimSun"/>
              </a:rPr>
              <a:t>Buột miệng: </a:t>
            </a:r>
            <a:r>
              <a:rPr lang="en-US" sz="4000" b="1">
                <a:cs typeface="SimSun"/>
              </a:rPr>
              <a:t>tự nhiên nói ra không kịp nén lại.</a:t>
            </a:r>
            <a:endParaRPr lang="en-US" sz="4000" b="1">
              <a:solidFill>
                <a:srgbClr val="009900"/>
              </a:solidFill>
              <a:cs typeface="SimSu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771525" y="-601663"/>
            <a:ext cx="13717588" cy="7594601"/>
          </a:xfrm>
        </p:spPr>
      </p:pic>
      <p:sp>
        <p:nvSpPr>
          <p:cNvPr id="31746" name="Text Box 10"/>
          <p:cNvSpPr txBox="1">
            <a:spLocks noChangeArrowheads="1"/>
          </p:cNvSpPr>
          <p:nvPr/>
        </p:nvSpPr>
        <p:spPr bwMode="auto">
          <a:xfrm>
            <a:off x="1166813" y="2225675"/>
            <a:ext cx="51847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trúng tuyển</a:t>
            </a:r>
          </a:p>
        </p:txBody>
      </p:sp>
      <p:sp>
        <p:nvSpPr>
          <p:cNvPr id="31747" name="Text Box 13"/>
          <p:cNvSpPr txBox="1">
            <a:spLocks noChangeArrowheads="1"/>
          </p:cNvSpPr>
          <p:nvPr/>
        </p:nvSpPr>
        <p:spPr bwMode="auto">
          <a:xfrm>
            <a:off x="1006475" y="3298825"/>
            <a:ext cx="4978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nguây nguẩy</a:t>
            </a:r>
          </a:p>
        </p:txBody>
      </p:sp>
      <p:sp>
        <p:nvSpPr>
          <p:cNvPr id="31748" name="Text Box 14"/>
          <p:cNvSpPr txBox="1">
            <a:spLocks noChangeArrowheads="1"/>
          </p:cNvSpPr>
          <p:nvPr/>
        </p:nvSpPr>
        <p:spPr bwMode="auto">
          <a:xfrm>
            <a:off x="800100" y="4371975"/>
            <a:ext cx="494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loay hoay</a:t>
            </a:r>
          </a:p>
        </p:txBody>
      </p:sp>
      <p:sp>
        <p:nvSpPr>
          <p:cNvPr id="31749" name="Text Box 23"/>
          <p:cNvSpPr txBox="1">
            <a:spLocks noChangeArrowheads="1"/>
          </p:cNvSpPr>
          <p:nvPr/>
        </p:nvSpPr>
        <p:spPr bwMode="auto">
          <a:xfrm>
            <a:off x="6273800" y="2244725"/>
            <a:ext cx="494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khoái chí</a:t>
            </a:r>
          </a:p>
        </p:txBody>
      </p:sp>
      <p:sp>
        <p:nvSpPr>
          <p:cNvPr id="31750" name="Text Box 26"/>
          <p:cNvSpPr txBox="1">
            <a:spLocks noChangeArrowheads="1"/>
          </p:cNvSpPr>
          <p:nvPr/>
        </p:nvSpPr>
        <p:spPr bwMode="auto">
          <a:xfrm>
            <a:off x="6069013" y="3336925"/>
            <a:ext cx="52816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huân chương</a:t>
            </a:r>
          </a:p>
        </p:txBody>
      </p:sp>
      <p:sp>
        <p:nvSpPr>
          <p:cNvPr id="31751" name="Text Box 27"/>
          <p:cNvSpPr txBox="1">
            <a:spLocks noChangeArrowheads="1"/>
          </p:cNvSpPr>
          <p:nvPr/>
        </p:nvSpPr>
        <p:spPr bwMode="auto">
          <a:xfrm>
            <a:off x="6696075" y="4430713"/>
            <a:ext cx="4591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9900"/>
                </a:solidFill>
                <a:cs typeface="SimSun"/>
              </a:rPr>
              <a:t>buột miệng</a:t>
            </a:r>
          </a:p>
        </p:txBody>
      </p:sp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165100" y="241300"/>
            <a:ext cx="38211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000" b="1">
                <a:solidFill>
                  <a:schemeClr val="hlink"/>
                </a:solidFill>
                <a:cs typeface="SimSun"/>
              </a:rPr>
              <a:t>Đọc từ khó: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0"/>
            <a:ext cx="122396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tar: 6 Points 4"/>
          <p:cNvSpPr>
            <a:spLocks noChangeArrowheads="1"/>
          </p:cNvSpPr>
          <p:nvPr/>
        </p:nvSpPr>
        <p:spPr bwMode="auto">
          <a:xfrm>
            <a:off x="258763" y="457200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1</a:t>
            </a:r>
          </a:p>
        </p:txBody>
      </p:sp>
      <p:sp>
        <p:nvSpPr>
          <p:cNvPr id="2" name="Star: 6 Points 4"/>
          <p:cNvSpPr>
            <a:spLocks noChangeArrowheads="1"/>
          </p:cNvSpPr>
          <p:nvPr/>
        </p:nvSpPr>
        <p:spPr bwMode="auto">
          <a:xfrm>
            <a:off x="5318125" y="395288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2</a:t>
            </a:r>
          </a:p>
        </p:txBody>
      </p:sp>
      <p:sp>
        <p:nvSpPr>
          <p:cNvPr id="3" name="Star: 6 Points 4"/>
          <p:cNvSpPr>
            <a:spLocks noChangeArrowheads="1"/>
          </p:cNvSpPr>
          <p:nvPr/>
        </p:nvSpPr>
        <p:spPr bwMode="auto">
          <a:xfrm>
            <a:off x="3184525" y="1127125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3</a:t>
            </a:r>
          </a:p>
        </p:txBody>
      </p:sp>
      <p:sp>
        <p:nvSpPr>
          <p:cNvPr id="5" name="Star: 6 Points 4"/>
          <p:cNvSpPr>
            <a:spLocks noChangeArrowheads="1"/>
          </p:cNvSpPr>
          <p:nvPr/>
        </p:nvSpPr>
        <p:spPr bwMode="auto">
          <a:xfrm>
            <a:off x="360363" y="1858963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4</a:t>
            </a:r>
          </a:p>
        </p:txBody>
      </p:sp>
      <p:sp>
        <p:nvSpPr>
          <p:cNvPr id="6" name="Star: 6 Points 4"/>
          <p:cNvSpPr>
            <a:spLocks noChangeArrowheads="1"/>
          </p:cNvSpPr>
          <p:nvPr/>
        </p:nvSpPr>
        <p:spPr bwMode="auto">
          <a:xfrm>
            <a:off x="5562600" y="1757363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5</a:t>
            </a:r>
          </a:p>
        </p:txBody>
      </p:sp>
      <p:sp>
        <p:nvSpPr>
          <p:cNvPr id="8" name="Star: 6 Points 4"/>
          <p:cNvSpPr>
            <a:spLocks noChangeArrowheads="1"/>
          </p:cNvSpPr>
          <p:nvPr/>
        </p:nvSpPr>
        <p:spPr bwMode="auto">
          <a:xfrm>
            <a:off x="482600" y="3078163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6</a:t>
            </a:r>
          </a:p>
        </p:txBody>
      </p:sp>
      <p:sp>
        <p:nvSpPr>
          <p:cNvPr id="9" name="Star: 6 Points 4"/>
          <p:cNvSpPr>
            <a:spLocks noChangeArrowheads="1"/>
          </p:cNvSpPr>
          <p:nvPr/>
        </p:nvSpPr>
        <p:spPr bwMode="auto">
          <a:xfrm>
            <a:off x="9972675" y="3016250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7</a:t>
            </a:r>
          </a:p>
        </p:txBody>
      </p:sp>
      <p:sp>
        <p:nvSpPr>
          <p:cNvPr id="10" name="Star: 6 Points 4"/>
          <p:cNvSpPr>
            <a:spLocks noChangeArrowheads="1"/>
          </p:cNvSpPr>
          <p:nvPr/>
        </p:nvSpPr>
        <p:spPr bwMode="auto">
          <a:xfrm>
            <a:off x="2516188" y="3808413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8</a:t>
            </a:r>
          </a:p>
        </p:txBody>
      </p:sp>
      <p:sp>
        <p:nvSpPr>
          <p:cNvPr id="11" name="Star: 6 Points 4"/>
          <p:cNvSpPr>
            <a:spLocks noChangeArrowheads="1"/>
          </p:cNvSpPr>
          <p:nvPr/>
        </p:nvSpPr>
        <p:spPr bwMode="auto">
          <a:xfrm>
            <a:off x="6315075" y="4295775"/>
            <a:ext cx="419100" cy="514350"/>
          </a:xfrm>
          <a:custGeom>
            <a:avLst/>
            <a:gdLst>
              <a:gd name="T0" fmla="*/ 419100 w 419100"/>
              <a:gd name="T1" fmla="*/ 128588 h 514350"/>
              <a:gd name="T2" fmla="*/ 419100 w 419100"/>
              <a:gd name="T3" fmla="*/ 385763 h 514350"/>
              <a:gd name="T4" fmla="*/ 209550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209550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latin typeface=".VnAvant" pitchFamily="34" charset="0"/>
                <a:cs typeface="SimSun"/>
              </a:rPr>
              <a:t>9</a:t>
            </a:r>
          </a:p>
        </p:txBody>
      </p:sp>
      <p:sp>
        <p:nvSpPr>
          <p:cNvPr id="12" name="Star: 6 Points 4"/>
          <p:cNvSpPr>
            <a:spLocks noChangeArrowheads="1"/>
          </p:cNvSpPr>
          <p:nvPr/>
        </p:nvSpPr>
        <p:spPr bwMode="auto">
          <a:xfrm>
            <a:off x="382588" y="5006975"/>
            <a:ext cx="706624" cy="514350"/>
          </a:xfrm>
          <a:custGeom>
            <a:avLst/>
            <a:gdLst>
              <a:gd name="T0" fmla="*/ 601662 w 419100"/>
              <a:gd name="T1" fmla="*/ 128588 h 514350"/>
              <a:gd name="T2" fmla="*/ 601662 w 419100"/>
              <a:gd name="T3" fmla="*/ 385763 h 514350"/>
              <a:gd name="T4" fmla="*/ 300831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300831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>
                <a:latin typeface=".VnAvant" pitchFamily="34" charset="0"/>
                <a:cs typeface="SimSun"/>
              </a:rPr>
              <a:t>10</a:t>
            </a:r>
          </a:p>
        </p:txBody>
      </p:sp>
      <p:sp>
        <p:nvSpPr>
          <p:cNvPr id="13" name="Star: 6 Points 4"/>
          <p:cNvSpPr>
            <a:spLocks noChangeArrowheads="1"/>
          </p:cNvSpPr>
          <p:nvPr/>
        </p:nvSpPr>
        <p:spPr bwMode="auto">
          <a:xfrm>
            <a:off x="8062913" y="4945063"/>
            <a:ext cx="601662" cy="514350"/>
          </a:xfrm>
          <a:custGeom>
            <a:avLst/>
            <a:gdLst>
              <a:gd name="T0" fmla="*/ 601662 w 419100"/>
              <a:gd name="T1" fmla="*/ 128588 h 514350"/>
              <a:gd name="T2" fmla="*/ 601662 w 419100"/>
              <a:gd name="T3" fmla="*/ 385763 h 514350"/>
              <a:gd name="T4" fmla="*/ 300831 w 419100"/>
              <a:gd name="T5" fmla="*/ 514350 h 514350"/>
              <a:gd name="T6" fmla="*/ 0 w 419100"/>
              <a:gd name="T7" fmla="*/ 385763 h 514350"/>
              <a:gd name="T8" fmla="*/ 0 w 419100"/>
              <a:gd name="T9" fmla="*/ 128588 h 514350"/>
              <a:gd name="T10" fmla="*/ 300831 w 419100"/>
              <a:gd name="T11" fmla="*/ 0 h 514350"/>
              <a:gd name="T12" fmla="*/ 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17694720 60000 65536"/>
              <a:gd name="T18" fmla="*/ 69848 w 419100"/>
              <a:gd name="T19" fmla="*/ 128585 h 514350"/>
              <a:gd name="T20" fmla="*/ 349252 w 419100"/>
              <a:gd name="T21" fmla="*/ 385765 h 514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9100" h="514350">
                <a:moveTo>
                  <a:pt x="0" y="128588"/>
                </a:moveTo>
                <a:lnTo>
                  <a:pt x="139699" y="128585"/>
                </a:lnTo>
                <a:lnTo>
                  <a:pt x="209550" y="0"/>
                </a:lnTo>
                <a:lnTo>
                  <a:pt x="279401" y="128585"/>
                </a:lnTo>
                <a:lnTo>
                  <a:pt x="419100" y="128588"/>
                </a:lnTo>
                <a:lnTo>
                  <a:pt x="349252" y="257175"/>
                </a:lnTo>
                <a:lnTo>
                  <a:pt x="419100" y="385763"/>
                </a:lnTo>
                <a:lnTo>
                  <a:pt x="279401" y="385765"/>
                </a:lnTo>
                <a:lnTo>
                  <a:pt x="209550" y="514350"/>
                </a:lnTo>
                <a:lnTo>
                  <a:pt x="139699" y="385765"/>
                </a:lnTo>
                <a:lnTo>
                  <a:pt x="0" y="385763"/>
                </a:lnTo>
                <a:lnTo>
                  <a:pt x="69848" y="257175"/>
                </a:lnTo>
                <a:close/>
              </a:path>
            </a:pathLst>
          </a:custGeom>
          <a:solidFill>
            <a:srgbClr val="FFFF99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>
                <a:latin typeface=".VnAvant" pitchFamily="34" charset="0"/>
                <a:cs typeface="SimSun"/>
              </a:rPr>
              <a:t>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0"/>
            <a:ext cx="122396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19"/>
          <p:cNvSpPr/>
          <p:nvPr/>
        </p:nvSpPr>
        <p:spPr>
          <a:xfrm>
            <a:off x="0" y="744538"/>
            <a:ext cx="706438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002060"/>
                </a:solidFill>
                <a:latin typeface="Arial" charset="0"/>
                <a:ea typeface="SimSun"/>
                <a:cs typeface="SimSun"/>
              </a:rPr>
              <a:t>1</a:t>
            </a:r>
            <a:endParaRPr lang="en-US" sz="2000" b="1">
              <a:solidFill>
                <a:srgbClr val="002060"/>
              </a:solidFill>
              <a:ea typeface="SimSun"/>
              <a:cs typeface="SimSun"/>
            </a:endParaRPr>
          </a:p>
        </p:txBody>
      </p:sp>
      <p:sp>
        <p:nvSpPr>
          <p:cNvPr id="2" name="Oval 19"/>
          <p:cNvSpPr/>
          <p:nvPr/>
        </p:nvSpPr>
        <p:spPr>
          <a:xfrm>
            <a:off x="0" y="3346450"/>
            <a:ext cx="706438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002060"/>
                </a:solidFill>
                <a:latin typeface="Arial" charset="0"/>
                <a:ea typeface="SimSun"/>
                <a:cs typeface="SimSun"/>
              </a:rPr>
              <a:t>2</a:t>
            </a:r>
            <a:endParaRPr lang="en-US" sz="2000" b="1">
              <a:solidFill>
                <a:srgbClr val="002060"/>
              </a:solidFill>
              <a:ea typeface="SimSun"/>
              <a:cs typeface="SimSun"/>
            </a:endParaRPr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H="1">
            <a:off x="2681288" y="2762250"/>
            <a:ext cx="141287" cy="466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 flipH="1">
            <a:off x="2457450" y="5911850"/>
            <a:ext cx="141288" cy="466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64522" grpId="0" animBg="1"/>
      <p:bldP spid="645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0"/>
            <a:ext cx="122396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9360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19074" y="263481"/>
            <a:ext cx="11972926" cy="258532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5400" b="1">
                <a:cs typeface="SimSun"/>
              </a:rPr>
              <a:t>oanh   oach   uênh   uêch   uynh  </a:t>
            </a:r>
            <a:r>
              <a:rPr lang="en-US" sz="5400" b="1" smtClean="0">
                <a:cs typeface="SimSun"/>
              </a:rPr>
              <a:t>uych, huênh, xuềnh, tuệch, chuếch, chuệch</a:t>
            </a:r>
            <a:endParaRPr lang="en-US" sz="5400" b="1">
              <a:cs typeface="SimSun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392113" y="2871427"/>
            <a:ext cx="11917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cs typeface="SimSun"/>
              </a:rPr>
              <a:t>ngoắc </a:t>
            </a:r>
            <a:r>
              <a:rPr lang="en-US" sz="5400" b="1" smtClean="0">
                <a:solidFill>
                  <a:srgbClr val="FF0000"/>
                </a:solidFill>
                <a:cs typeface="SimSun"/>
              </a:rPr>
              <a:t>tay, loăng quăng, ngoặc đơn,  </a:t>
            </a:r>
            <a:r>
              <a:rPr lang="en-US" sz="5400" b="1">
                <a:solidFill>
                  <a:srgbClr val="FF0000"/>
                </a:solidFill>
                <a:cs typeface="SimSun"/>
              </a:rPr>
              <a:t>n</a:t>
            </a:r>
            <a:r>
              <a:rPr lang="en-US" sz="5400" b="1" smtClean="0">
                <a:solidFill>
                  <a:srgbClr val="FF0000"/>
                </a:solidFill>
                <a:cs typeface="SimSun"/>
              </a:rPr>
              <a:t>gã huỵch, luýnh quýnh, huých tay</a:t>
            </a:r>
            <a:endParaRPr lang="en-US" sz="5400" b="1">
              <a:solidFill>
                <a:srgbClr val="FF0000"/>
              </a:solidFill>
              <a:cs typeface="SimSun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392113" y="4735885"/>
            <a:ext cx="899393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cs typeface="SimSun"/>
              </a:rPr>
              <a:t>Bé vẽ nguệch ngoạc. 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06400" y="5642347"/>
            <a:ext cx="8705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cs typeface="SimSun"/>
              </a:rPr>
              <a:t>Con chuột huênh hoang.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565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3499324" y="1588268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9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SimSun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44034" name="Rectangle 6"/>
          <p:cNvGrpSpPr>
            <a:grpSpLocks/>
          </p:cNvGrpSpPr>
          <p:nvPr/>
        </p:nvGrpSpPr>
        <p:grpSpPr bwMode="auto">
          <a:xfrm>
            <a:off x="1141413" y="1109663"/>
            <a:ext cx="5603875" cy="1085850"/>
            <a:chOff x="964" y="188"/>
            <a:chExt cx="3068" cy="415"/>
          </a:xfrm>
        </p:grpSpPr>
        <p:pic>
          <p:nvPicPr>
            <p:cNvPr id="44039" name="Rectangle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4" y="188"/>
              <a:ext cx="3068" cy="41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44040" name="Text Box 6"/>
            <p:cNvSpPr txBox="1">
              <a:spLocks noChangeArrowheads="1"/>
            </p:cNvSpPr>
            <p:nvPr/>
          </p:nvSpPr>
          <p:spPr bwMode="auto">
            <a:xfrm>
              <a:off x="982" y="207"/>
              <a:ext cx="3035" cy="382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4000" b="1">
                  <a:latin typeface=".VnAvant" pitchFamily="34" charset="0"/>
                  <a:cs typeface="SimSun"/>
                </a:rPr>
                <a:t>ý nµo ®óng</a:t>
              </a:r>
              <a:r>
                <a:rPr lang="en-US" sz="4000" b="1">
                  <a:latin typeface="UTM Avo"/>
                  <a:cs typeface="SimSun"/>
                </a:rPr>
                <a:t>? </a:t>
              </a:r>
            </a:p>
          </p:txBody>
        </p:sp>
      </p:grpSp>
      <p:sp>
        <p:nvSpPr>
          <p:cNvPr id="44035" name="Oval 1"/>
          <p:cNvSpPr>
            <a:spLocks noChangeArrowheads="1"/>
          </p:cNvSpPr>
          <p:nvPr/>
        </p:nvSpPr>
        <p:spPr bwMode="auto">
          <a:xfrm>
            <a:off x="1316038" y="1298575"/>
            <a:ext cx="776287" cy="762000"/>
          </a:xfrm>
          <a:prstGeom prst="ellipse">
            <a:avLst/>
          </a:prstGeom>
          <a:solidFill>
            <a:srgbClr val="D9F4FF"/>
          </a:solidFill>
          <a:ln w="12700" algn="ctr">
            <a:solidFill>
              <a:srgbClr val="78846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  <a:cs typeface="SimSun"/>
              </a:rPr>
              <a:t>?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0" y="2822575"/>
            <a:ext cx="12093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66FF"/>
                </a:solidFill>
                <a:cs typeface="SimSun"/>
              </a:rPr>
              <a:t>a, Mèo được tuyển vào đội thám tử vì nó là mèo.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176213" y="3960813"/>
            <a:ext cx="114982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66FF"/>
                </a:solidFill>
                <a:cs typeface="SimSun"/>
              </a:rPr>
              <a:t>b,  Mèo được giữ lại ở đội thám tử vì nó có tài.</a:t>
            </a:r>
          </a:p>
        </p:txBody>
      </p:sp>
      <p:sp>
        <p:nvSpPr>
          <p:cNvPr id="65554" name="Oval 18"/>
          <p:cNvSpPr>
            <a:spLocks noChangeArrowheads="1"/>
          </p:cNvSpPr>
          <p:nvPr/>
        </p:nvSpPr>
        <p:spPr bwMode="auto">
          <a:xfrm>
            <a:off x="61913" y="3943350"/>
            <a:ext cx="750887" cy="7508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cs typeface="SimSu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788" y="85191"/>
            <a:ext cx="5126182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xmlns="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64EB4B-473A-49D6-822D-C51301BDE77D}"/>
              </a:ext>
            </a:extLst>
          </p:cNvPr>
          <p:cNvSpPr txBox="1"/>
          <p:nvPr/>
        </p:nvSpPr>
        <p:spPr>
          <a:xfrm>
            <a:off x="1836361" y="1719258"/>
            <a:ext cx="3899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7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文本框 10"/>
          <p:cNvSpPr txBox="1">
            <a:spLocks noChangeArrowheads="1"/>
          </p:cNvSpPr>
          <p:nvPr/>
        </p:nvSpPr>
        <p:spPr bwMode="auto">
          <a:xfrm>
            <a:off x="2292350" y="1782763"/>
            <a:ext cx="4138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4000">
                <a:latin typeface="UTM Avo"/>
                <a:ea typeface="Yu Gothic Light"/>
                <a:cs typeface="Yu Gothic Light"/>
              </a:rPr>
              <a:t>4. Tập viết</a:t>
            </a:r>
            <a:endParaRPr lang="zh-CN" altLang="en-US" sz="4000">
              <a:latin typeface="UTM Avo"/>
              <a:ea typeface="Yu Gothic Light"/>
              <a:cs typeface="Yu Gothic Light"/>
            </a:endParaRPr>
          </a:p>
        </p:txBody>
      </p:sp>
      <p:pic>
        <p:nvPicPr>
          <p:cNvPr id="4608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225" y="3665538"/>
            <a:ext cx="1123156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0"/>
          <p:cNvSpPr txBox="1">
            <a:spLocks noChangeArrowheads="1"/>
          </p:cNvSpPr>
          <p:nvPr/>
        </p:nvSpPr>
        <p:spPr bwMode="auto">
          <a:xfrm>
            <a:off x="-641350" y="2209800"/>
            <a:ext cx="109045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altLang="en-US" sz="3600">
                <a:latin typeface=".VnAvant" pitchFamily="34" charset="0"/>
                <a:cs typeface="SimSun"/>
              </a:rPr>
              <a:t> </a:t>
            </a:r>
          </a:p>
          <a:p>
            <a:pPr defTabSz="457200"/>
            <a:r>
              <a:rPr lang="en-US" altLang="en-US" sz="3600">
                <a:latin typeface=".VnAvant" pitchFamily="34" charset="0"/>
                <a:cs typeface="SimSun"/>
              </a:rPr>
              <a:t> </a:t>
            </a:r>
            <a:endParaRPr lang="en-US" altLang="en-US" sz="3600">
              <a:solidFill>
                <a:schemeClr val="bg1"/>
              </a:solidFill>
              <a:latin typeface="UTM Avo"/>
              <a:cs typeface="SimSun"/>
            </a:endParaRPr>
          </a:p>
          <a:p>
            <a:pPr defTabSz="457200"/>
            <a:endParaRPr lang="en-US" altLang="en-US" sz="3600">
              <a:solidFill>
                <a:schemeClr val="bg1"/>
              </a:solidFill>
              <a:latin typeface="UTM Avo"/>
              <a:cs typeface="SimSu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354842"/>
            <a:ext cx="11928143" cy="638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1307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5012"/>
            <a:ext cx="4267200" cy="5082988"/>
          </a:xfrm>
          <a:prstGeom prst="rect">
            <a:avLst/>
          </a:prstGeom>
        </p:spPr>
      </p:pic>
      <p:pic>
        <p:nvPicPr>
          <p:cNvPr id="9" name="Picture 8" descr="40f34fbaf50c2fa35bda10142d9eb1d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775012"/>
            <a:ext cx="3978978" cy="5082988"/>
          </a:xfrm>
          <a:prstGeom prst="rect">
            <a:avLst/>
          </a:prstGeom>
        </p:spPr>
      </p:pic>
      <p:pic>
        <p:nvPicPr>
          <p:cNvPr id="10" name="Picture 9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640541"/>
            <a:ext cx="4038600" cy="52174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491751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+mn-lt"/>
              </a:rPr>
              <a:t>oai</a:t>
            </a:r>
            <a:endParaRPr lang="en-US" sz="9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3491751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+mn-lt"/>
              </a:rPr>
              <a:t>oay</a:t>
            </a:r>
            <a:endParaRPr lang="en-US" sz="9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9200" y="3491751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+mn-lt"/>
              </a:rPr>
              <a:t>uây</a:t>
            </a:r>
            <a:endParaRPr lang="en-US" sz="9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372968" y="711477"/>
            <a:ext cx="419903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6000" b="1">
                <a:latin typeface="Arial" pitchFamily="34" charset="0"/>
                <a:cs typeface="Arial" pitchFamily="34" charset="0"/>
              </a:rPr>
              <a:t>Bài 136: </a:t>
            </a:r>
            <a:endParaRPr lang="en-US" altLang="en-US" sz="6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4914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962" y="378105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5374" y="2364915"/>
            <a:ext cx="3084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oa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9" name="Picture 18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109495" y="2398080"/>
            <a:ext cx="3806810" cy="2665349"/>
            <a:chOff x="1842955" y="491059"/>
            <a:chExt cx="3525082" cy="2665349"/>
          </a:xfrm>
        </p:grpSpPr>
        <p:sp>
          <p:nvSpPr>
            <p:cNvPr id="2" name="TextBox 1"/>
            <p:cNvSpPr txBox="1"/>
            <p:nvPr/>
          </p:nvSpPr>
          <p:spPr>
            <a:xfrm>
              <a:off x="1855303" y="491059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85730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78" y="3775881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240" y="378368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i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526" y="3850089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66987" y="2433948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186" y="384491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876" y="3877771"/>
            <a:ext cx="1714119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y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856" y="3872442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©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61317" y="2456301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295" y="389518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u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2206" y="3900124"/>
            <a:ext cx="1714119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y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158459" y="2424712"/>
            <a:ext cx="3805004" cy="2658148"/>
            <a:chOff x="1842665" y="491059"/>
            <a:chExt cx="3523410" cy="2658148"/>
          </a:xfrm>
        </p:grpSpPr>
        <p:sp>
          <p:nvSpPr>
            <p:cNvPr id="38" name="TextBox 37"/>
            <p:cNvSpPr txBox="1"/>
            <p:nvPr/>
          </p:nvSpPr>
          <p:spPr>
            <a:xfrm>
              <a:off x="1842665" y="491059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185730" y="1819321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11406" y="1813376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311995" y="2461244"/>
            <a:ext cx="3805004" cy="2659404"/>
            <a:chOff x="1842665" y="491059"/>
            <a:chExt cx="3523410" cy="2659404"/>
          </a:xfrm>
        </p:grpSpPr>
        <p:sp>
          <p:nvSpPr>
            <p:cNvPr id="45" name="TextBox 44"/>
            <p:cNvSpPr txBox="1"/>
            <p:nvPr/>
          </p:nvSpPr>
          <p:spPr>
            <a:xfrm>
              <a:off x="1842665" y="491059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85730" y="1819321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6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  <p:bldP spid="31" grpId="0"/>
      <p:bldP spid="32" grpId="0"/>
      <p:bldP spid="33" grpId="0"/>
      <p:bldP spid="39" grpId="0"/>
      <p:bldP spid="40" grpId="0"/>
      <p:bldP spid="21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800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7" y="1508125"/>
            <a:ext cx="29498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oai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101791" y="3087688"/>
            <a:ext cx="32322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oay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25637" y="3095754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12633" y="149178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31204" y="3090137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7483475" y="2139950"/>
            <a:ext cx="1963738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521962" y="151081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073154" y="1499973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25928" y="3090137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0150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5.54785E-8 L 0.20976 0.118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45 0.00347 L 0.22673 -0.11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4" y="-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0495E-6 L 0.33112 0.121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6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6 -0.00023 L 0.34817 -0.108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4" y="-5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5335E-6 L 0.53099 -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025E-6 L 0.52434 -0.006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7" y="1508125"/>
            <a:ext cx="29498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©y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101791" y="3087688"/>
            <a:ext cx="32322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oay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25637" y="3095754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29749" y="1505855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31204" y="3090137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 flipH="1">
            <a:off x="7674645" y="2182154"/>
            <a:ext cx="1370842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521962" y="1496749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881081" y="1499973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©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25928" y="3090137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29954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1.48011E-6 L 0.50306 0.112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46" y="5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949E-7 -4.73636E-6 L 0.50345 -0.121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2" y="-60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002E-6 3.87604E-6 L 0.20057 0.001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0794E-6 5.55042E-8 L 0.20071 -0.00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111E-6 -1.05458E-6 L 0.32748 0.01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4" y="7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373E-6 -9.3432E-7 L 0.32553 -0.0157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0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2222</TotalTime>
  <Words>328</Words>
  <Application>Microsoft Office PowerPoint</Application>
  <PresentationFormat>Custom</PresentationFormat>
  <Paragraphs>121</Paragraphs>
  <Slides>34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THOM</cp:lastModifiedBy>
  <cp:revision>177</cp:revision>
  <dcterms:created xsi:type="dcterms:W3CDTF">2017-09-16T09:15:00Z</dcterms:created>
  <dcterms:modified xsi:type="dcterms:W3CDTF">2023-03-11T01:30:56Z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