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86" r:id="rId2"/>
    <p:sldId id="497" r:id="rId3"/>
    <p:sldId id="498" r:id="rId4"/>
    <p:sldId id="499" r:id="rId5"/>
    <p:sldId id="500" r:id="rId6"/>
    <p:sldId id="502" r:id="rId7"/>
    <p:sldId id="487" r:id="rId8"/>
    <p:sldId id="491" r:id="rId9"/>
    <p:sldId id="481" r:id="rId10"/>
    <p:sldId id="509" r:id="rId11"/>
    <p:sldId id="488" r:id="rId12"/>
    <p:sldId id="493" r:id="rId13"/>
    <p:sldId id="460" r:id="rId14"/>
    <p:sldId id="494" r:id="rId15"/>
    <p:sldId id="496" r:id="rId16"/>
    <p:sldId id="495" r:id="rId17"/>
    <p:sldId id="480" r:id="rId18"/>
    <p:sldId id="455" r:id="rId19"/>
    <p:sldId id="508" r:id="rId20"/>
    <p:sldId id="503" r:id="rId21"/>
    <p:sldId id="504" r:id="rId22"/>
    <p:sldId id="505" r:id="rId23"/>
    <p:sldId id="506" r:id="rId24"/>
    <p:sldId id="507" r:id="rId25"/>
    <p:sldId id="472" r:id="rId26"/>
    <p:sldId id="459" r:id="rId27"/>
    <p:sldId id="470" r:id="rId28"/>
    <p:sldId id="484" r:id="rId29"/>
    <p:sldId id="482" r:id="rId30"/>
    <p:sldId id="492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66FF66"/>
    <a:srgbClr val="0066FF"/>
    <a:srgbClr val="008000"/>
    <a:srgbClr val="99FF33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563" autoAdjust="0"/>
  </p:normalViewPr>
  <p:slideViewPr>
    <p:cSldViewPr snapToGrid="0">
      <p:cViewPr varScale="1">
        <p:scale>
          <a:sx n="69" d="100"/>
          <a:sy n="69" d="100"/>
        </p:scale>
        <p:origin x="-7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28CF0C7-0143-4759-B929-81E09F724E68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DFB8E8-E3DD-4C8B-A274-D713C90CB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80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cách làm (GV bấm chuột cho chạy cách tính, bấm vào dấu hỏi để hiển thị kết quả). GV đặt câu hỏi: vừa rồi chúng ta làm phép tính bằng cách nào? Sau đó chốt phương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57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F8719-172F-4C10-9D62-9E7E4F1BCA10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2303-E2AC-428C-997C-CDF89A11D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599CA-67ED-48AB-A376-41DC37AF97E4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FCF1A-DE76-4004-8089-645B57FCD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02725-9596-44E8-AC41-D01ECD8A4387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71C8F-4896-4801-983B-C991ECED8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89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4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E205-C635-4BBC-9EB8-F8A08253352C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ABCC-EBBF-4624-A107-81096A332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8E0EB-D4A0-480C-9841-1EC2AD333DF7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B7B1E-8B3C-4FEE-924B-AF5F88794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FF48B-F197-42FB-B96B-B8A2FD880746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FEE21-5F25-45E7-AE0B-D53CADEC3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99B3-DCB7-4DC8-8840-B82FB8AF8E37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B5048-09AC-4661-95E9-0DD3235B1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B13B3-F635-45AB-9D05-0A3B70E8761E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BF81-A885-4FDA-B8D6-B1FBDE2BC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7D71-EB24-4F0B-9187-D2060FFF10D3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5BA5-DB09-4EA7-851A-FB8C1784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EC4E-E6DA-4565-8E32-C6206237AC13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363B-FB7B-48F6-9308-E1460DCC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0275B-F557-4586-A667-4AE037E0B962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3403F-2C31-4809-AE16-7D458437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45269E-2150-4A2B-A2BF-5C2387B703FA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0A1080-BA68-4206-B4D2-9A2A4D705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24.jpeg"/><Relationship Id="rId7" Type="http://schemas.openxmlformats.org/officeDocument/2006/relationships/slide" Target="slide22.xml"/><Relationship Id="rId12" Type="http://schemas.openxmlformats.org/officeDocument/2006/relationships/image" Target="../media/image3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12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25.png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2.gif"/><Relationship Id="rId9" Type="http://schemas.openxmlformats.org/officeDocument/2006/relationships/slide" Target="slide19.xml"/><Relationship Id="rId1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12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gif"/><Relationship Id="rId5" Type="http://schemas.openxmlformats.org/officeDocument/2006/relationships/image" Target="../media/image27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12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7.gif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image" Target="../media/image32.gif"/><Relationship Id="rId9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315" y="2828835"/>
            <a:ext cx="8053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KHỞI ĐỘNG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8E646A5-583B-481B-B84E-BDBD405899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7053910"/>
                  </p:ext>
                </p:extLst>
              </p:nvPr>
            </p:nvGraphicFramePr>
            <p:xfrm>
              <a:off x="-3113038" y="2698230"/>
              <a:ext cx="3048000" cy="1714500"/>
            </p:xfrm>
            <a:graphic>
              <a:graphicData uri="http://schemas.microsoft.com/office/powerpoint/2016/slidezoom">
                <pslz:sldZm>
                  <pslz:sldZmObj sldId="498" cId="2197257755">
                    <pslz:zmPr id="{65BC1AD9-B7C3-4D3C-9DCD-FCE67E82D25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id="{98E646A5-583B-481B-B84E-BDBD405899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113038" y="269823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38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\Desktop\chong chã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" y="195072"/>
            <a:ext cx="12094464" cy="65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5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858FCD3-C353-49A5-B6D6-78CB40CD32C3}"/>
              </a:ext>
            </a:extLst>
          </p:cNvPr>
          <p:cNvGrpSpPr/>
          <p:nvPr/>
        </p:nvGrpSpPr>
        <p:grpSpPr>
          <a:xfrm>
            <a:off x="1281988" y="2692558"/>
            <a:ext cx="8607599" cy="2109216"/>
            <a:chOff x="1521141" y="2706625"/>
            <a:chExt cx="8607599" cy="2109216"/>
          </a:xfrm>
        </p:grpSpPr>
        <p:pic>
          <p:nvPicPr>
            <p:cNvPr id="15" name="Picture 2" descr="C:\Users\HA\Desktop\chấm.png">
              <a:extLst>
                <a:ext uri="{FF2B5EF4-FFF2-40B4-BE49-F238E27FC236}">
                  <a16:creationId xmlns:a16="http://schemas.microsoft.com/office/drawing/2014/main" xmlns="" id="{A321DC52-5A02-455F-A230-87E950DD3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141" y="2706625"/>
              <a:ext cx="8607599" cy="2109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F1EFCDF-C90D-43DD-92D3-B3B343BDED8C}"/>
                </a:ext>
              </a:extLst>
            </p:cNvPr>
            <p:cNvSpPr/>
            <p:nvPr/>
          </p:nvSpPr>
          <p:spPr>
            <a:xfrm>
              <a:off x="3339321" y="3748827"/>
              <a:ext cx="1786597" cy="726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399094" y="4744474"/>
            <a:ext cx="5082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  <a:cs typeface="Arial" charset="0"/>
              </a:rPr>
              <a:t>12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248821" y="4744870"/>
            <a:ext cx="660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  <a:cs typeface="Arial" charset="0"/>
              </a:rPr>
              <a:t>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68676" y="4744474"/>
            <a:ext cx="7387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  <a:cs typeface="Arial" charset="0"/>
              </a:rPr>
              <a:t>14</a:t>
            </a:r>
          </a:p>
        </p:txBody>
      </p:sp>
      <p:pic>
        <p:nvPicPr>
          <p:cNvPr id="18" name="Picture 2" descr="C:\Users\HA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26" y="3725721"/>
            <a:ext cx="1571273" cy="6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rved Up Arrow 18"/>
          <p:cNvSpPr/>
          <p:nvPr/>
        </p:nvSpPr>
        <p:spPr>
          <a:xfrm>
            <a:off x="2858788" y="4373910"/>
            <a:ext cx="738722" cy="3997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Curved Up Arrow 19"/>
          <p:cNvSpPr/>
          <p:nvPr/>
        </p:nvSpPr>
        <p:spPr>
          <a:xfrm>
            <a:off x="3757544" y="4353497"/>
            <a:ext cx="643767" cy="3891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114358" y="5417756"/>
            <a:ext cx="293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cs typeface="Arial" charset="0"/>
              </a:rPr>
              <a:t>12 + 2 = 14 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8C6CEB72-D39A-431C-B8F7-14014A3A5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427" y="1011741"/>
            <a:ext cx="293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cs typeface="Arial" charset="0"/>
              </a:rPr>
              <a:t>12 + 2 = ? </a:t>
            </a:r>
          </a:p>
        </p:txBody>
      </p:sp>
    </p:spTree>
    <p:extLst>
      <p:ext uri="{BB962C8B-B14F-4D97-AF65-F5344CB8AC3E}">
        <p14:creationId xmlns:p14="http://schemas.microsoft.com/office/powerpoint/2010/main" val="11978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 animBg="1"/>
      <p:bldP spid="20" grpId="0" animBg="1"/>
      <p:bldP spid="21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9" name="Group 11"/>
          <p:cNvGrpSpPr>
            <a:grpSpLocks/>
          </p:cNvGrpSpPr>
          <p:nvPr/>
        </p:nvGrpSpPr>
        <p:grpSpPr bwMode="auto">
          <a:xfrm>
            <a:off x="2863850" y="1658938"/>
            <a:ext cx="984250" cy="2736850"/>
            <a:chOff x="2316" y="468"/>
            <a:chExt cx="860" cy="2420"/>
          </a:xfrm>
        </p:grpSpPr>
        <p:pic>
          <p:nvPicPr>
            <p:cNvPr id="2561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16" y="468"/>
              <a:ext cx="860" cy="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4" name="Text Box 10"/>
            <p:cNvSpPr txBox="1">
              <a:spLocks noChangeArrowheads="1"/>
            </p:cNvSpPr>
            <p:nvPr/>
          </p:nvSpPr>
          <p:spPr bwMode="auto">
            <a:xfrm>
              <a:off x="2412" y="1488"/>
              <a:ext cx="624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10</a:t>
              </a:r>
            </a:p>
          </p:txBody>
        </p:sp>
      </p:grp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5509" y="1751013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25" y="1744155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8336" y="1789113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TextBox 11"/>
          <p:cNvSpPr txBox="1">
            <a:spLocks noChangeArrowheads="1"/>
          </p:cNvSpPr>
          <p:nvPr/>
        </p:nvSpPr>
        <p:spPr bwMode="auto">
          <a:xfrm>
            <a:off x="3408363" y="5035550"/>
            <a:ext cx="293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15 + 4 = 19 </a:t>
            </a: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9385" y="1731963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447" y="1771587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0619" y="1740345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3446" y="1778445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365" y="1760919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922" y="1740345"/>
            <a:ext cx="242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0F98517E-F2F6-4433-B500-88440FB8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336" y="795338"/>
            <a:ext cx="293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15 + 4 =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4" grpId="0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6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280160" y="541337"/>
            <a:ext cx="8629903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8654" y="1871866"/>
            <a:ext cx="87447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2060"/>
                </a:solidFill>
              </a:rPr>
              <a:t>Thư</a:t>
            </a:r>
            <a:r>
              <a:rPr lang="en-US" sz="13800" b="1" dirty="0">
                <a:solidFill>
                  <a:srgbClr val="002060"/>
                </a:solidFill>
              </a:rPr>
              <a:t> </a:t>
            </a:r>
            <a:r>
              <a:rPr lang="en-US" sz="13800" b="1" dirty="0" err="1">
                <a:solidFill>
                  <a:srgbClr val="002060"/>
                </a:solidFill>
              </a:rPr>
              <a:t>giãn</a:t>
            </a:r>
            <a:endParaRPr lang="en-US" sz="13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8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CẮ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"/>
            <a:ext cx="12192000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705" y="1616109"/>
            <a:ext cx="6881820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534762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4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27"/>
          <p:cNvGrpSpPr>
            <a:grpSpLocks/>
          </p:cNvGrpSpPr>
          <p:nvPr/>
        </p:nvGrpSpPr>
        <p:grpSpPr bwMode="auto">
          <a:xfrm>
            <a:off x="298450" y="1254824"/>
            <a:ext cx="3284538" cy="914400"/>
            <a:chOff x="188" y="387"/>
            <a:chExt cx="2069" cy="576"/>
          </a:xfrm>
        </p:grpSpPr>
        <p:sp>
          <p:nvSpPr>
            <p:cNvPr id="27728" name="TextBox 11"/>
            <p:cNvSpPr txBox="1">
              <a:spLocks noChangeArrowheads="1"/>
            </p:cNvSpPr>
            <p:nvPr/>
          </p:nvSpPr>
          <p:spPr bwMode="auto">
            <a:xfrm>
              <a:off x="409" y="439"/>
              <a:ext cx="184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000" b="1" dirty="0">
                  <a:solidFill>
                    <a:srgbClr val="6600CC"/>
                  </a:solidFill>
                  <a:cs typeface="Arial" charset="0"/>
                </a:rPr>
                <a:t>1.  </a:t>
              </a:r>
              <a:r>
                <a:rPr lang="en-US" sz="4000" b="1" dirty="0" err="1">
                  <a:solidFill>
                    <a:srgbClr val="6600CC"/>
                  </a:solidFill>
                  <a:cs typeface="Arial" charset="0"/>
                </a:rPr>
                <a:t>Tính</a:t>
              </a:r>
              <a:r>
                <a:rPr lang="en-US" sz="4000" b="1" dirty="0">
                  <a:solidFill>
                    <a:srgbClr val="6600CC"/>
                  </a:solidFill>
                  <a:cs typeface="Arial" charset="0"/>
                </a:rPr>
                <a:t>: </a:t>
              </a:r>
            </a:p>
          </p:txBody>
        </p:sp>
        <p:sp>
          <p:nvSpPr>
            <p:cNvPr id="27729" name="Oval 23"/>
            <p:cNvSpPr>
              <a:spLocks noChangeArrowheads="1"/>
            </p:cNvSpPr>
            <p:nvPr/>
          </p:nvSpPr>
          <p:spPr bwMode="auto">
            <a:xfrm>
              <a:off x="188" y="387"/>
              <a:ext cx="669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5000" b="1" dirty="0"/>
                <a:t>1</a:t>
              </a:r>
              <a:r>
                <a:rPr lang="en-US" sz="5000" dirty="0"/>
                <a:t>.</a:t>
              </a:r>
            </a:p>
          </p:txBody>
        </p:sp>
      </p:grpSp>
      <p:grpSp>
        <p:nvGrpSpPr>
          <p:cNvPr id="27653" name="Group 65"/>
          <p:cNvGrpSpPr>
            <a:grpSpLocks/>
          </p:cNvGrpSpPr>
          <p:nvPr/>
        </p:nvGrpSpPr>
        <p:grpSpPr bwMode="auto">
          <a:xfrm>
            <a:off x="234157" y="2284699"/>
            <a:ext cx="3719950" cy="922301"/>
            <a:chOff x="309" y="3085"/>
            <a:chExt cx="3895" cy="922"/>
          </a:xfrm>
        </p:grpSpPr>
        <p:grpSp>
          <p:nvGrpSpPr>
            <p:cNvPr id="27709" name="Group 66"/>
            <p:cNvGrpSpPr>
              <a:grpSpLocks/>
            </p:cNvGrpSpPr>
            <p:nvPr/>
          </p:nvGrpSpPr>
          <p:grpSpPr bwMode="auto">
            <a:xfrm>
              <a:off x="309" y="3085"/>
              <a:ext cx="3895" cy="922"/>
              <a:chOff x="309" y="3085"/>
              <a:chExt cx="3895" cy="922"/>
            </a:xfrm>
          </p:grpSpPr>
          <p:grpSp>
            <p:nvGrpSpPr>
              <p:cNvPr id="27711" name="Group 67"/>
              <p:cNvGrpSpPr>
                <a:grpSpLocks/>
              </p:cNvGrpSpPr>
              <p:nvPr/>
            </p:nvGrpSpPr>
            <p:grpSpPr bwMode="auto">
              <a:xfrm>
                <a:off x="309" y="3085"/>
                <a:ext cx="3895" cy="922"/>
                <a:chOff x="285" y="3167"/>
                <a:chExt cx="3895" cy="922"/>
              </a:xfrm>
            </p:grpSpPr>
            <p:pic>
              <p:nvPicPr>
                <p:cNvPr id="27713" name="Picture 4" descr="135-1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85" y="3167"/>
                  <a:ext cx="3895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14" name="Oval 7"/>
                <p:cNvSpPr>
                  <a:spLocks noChangeArrowheads="1"/>
                </p:cNvSpPr>
                <p:nvPr/>
              </p:nvSpPr>
              <p:spPr bwMode="auto">
                <a:xfrm>
                  <a:off x="378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5" name="Oval 7"/>
                <p:cNvSpPr>
                  <a:spLocks noChangeArrowheads="1"/>
                </p:cNvSpPr>
                <p:nvPr/>
              </p:nvSpPr>
              <p:spPr bwMode="auto">
                <a:xfrm>
                  <a:off x="366" y="3694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6" name="Oval 7"/>
                <p:cNvSpPr>
                  <a:spLocks noChangeArrowheads="1"/>
                </p:cNvSpPr>
                <p:nvPr/>
              </p:nvSpPr>
              <p:spPr bwMode="auto">
                <a:xfrm>
                  <a:off x="754" y="3278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7" name="Oval 7"/>
                <p:cNvSpPr>
                  <a:spLocks noChangeArrowheads="1"/>
                </p:cNvSpPr>
                <p:nvPr/>
              </p:nvSpPr>
              <p:spPr bwMode="auto">
                <a:xfrm>
                  <a:off x="742" y="3692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8" name="Oval 7"/>
                <p:cNvSpPr>
                  <a:spLocks noChangeArrowheads="1"/>
                </p:cNvSpPr>
                <p:nvPr/>
              </p:nvSpPr>
              <p:spPr bwMode="auto">
                <a:xfrm>
                  <a:off x="1157" y="327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19" name="Oval 7"/>
                <p:cNvSpPr>
                  <a:spLocks noChangeArrowheads="1"/>
                </p:cNvSpPr>
                <p:nvPr/>
              </p:nvSpPr>
              <p:spPr bwMode="auto">
                <a:xfrm>
                  <a:off x="1145" y="3693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0" name="Oval 7"/>
                <p:cNvSpPr>
                  <a:spLocks noChangeArrowheads="1"/>
                </p:cNvSpPr>
                <p:nvPr/>
              </p:nvSpPr>
              <p:spPr bwMode="auto">
                <a:xfrm>
                  <a:off x="1516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1" name="Oval 7"/>
                <p:cNvSpPr>
                  <a:spLocks noChangeArrowheads="1"/>
                </p:cNvSpPr>
                <p:nvPr/>
              </p:nvSpPr>
              <p:spPr bwMode="auto">
                <a:xfrm>
                  <a:off x="1504" y="3707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2" name="Oval 7"/>
                <p:cNvSpPr>
                  <a:spLocks noChangeArrowheads="1"/>
                </p:cNvSpPr>
                <p:nvPr/>
              </p:nvSpPr>
              <p:spPr bwMode="auto">
                <a:xfrm>
                  <a:off x="1903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3" name="Oval 7"/>
                <p:cNvSpPr>
                  <a:spLocks noChangeArrowheads="1"/>
                </p:cNvSpPr>
                <p:nvPr/>
              </p:nvSpPr>
              <p:spPr bwMode="auto">
                <a:xfrm>
                  <a:off x="2277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4" name="Oval 7"/>
                <p:cNvSpPr>
                  <a:spLocks noChangeArrowheads="1"/>
                </p:cNvSpPr>
                <p:nvPr/>
              </p:nvSpPr>
              <p:spPr bwMode="auto">
                <a:xfrm>
                  <a:off x="2678" y="327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5" name="Oval 7"/>
                <p:cNvSpPr>
                  <a:spLocks noChangeArrowheads="1"/>
                </p:cNvSpPr>
                <p:nvPr/>
              </p:nvSpPr>
              <p:spPr bwMode="auto">
                <a:xfrm>
                  <a:off x="3064" y="329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6" name="Oval 7"/>
                <p:cNvSpPr>
                  <a:spLocks noChangeArrowheads="1"/>
                </p:cNvSpPr>
                <p:nvPr/>
              </p:nvSpPr>
              <p:spPr bwMode="auto">
                <a:xfrm>
                  <a:off x="3453" y="328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27" name="Oval 7"/>
                <p:cNvSpPr>
                  <a:spLocks noChangeArrowheads="1"/>
                </p:cNvSpPr>
                <p:nvPr/>
              </p:nvSpPr>
              <p:spPr bwMode="auto">
                <a:xfrm>
                  <a:off x="3856" y="328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712" name="Rectangle 83"/>
              <p:cNvSpPr>
                <a:spLocks noChangeArrowheads="1"/>
              </p:cNvSpPr>
              <p:nvPr/>
            </p:nvSpPr>
            <p:spPr bwMode="auto">
              <a:xfrm>
                <a:off x="1930" y="3539"/>
                <a:ext cx="1179" cy="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710" name="Oval 7"/>
            <p:cNvSpPr>
              <a:spLocks noChangeArrowheads="1"/>
            </p:cNvSpPr>
            <p:nvPr/>
          </p:nvSpPr>
          <p:spPr bwMode="auto">
            <a:xfrm>
              <a:off x="1918" y="3626"/>
              <a:ext cx="295" cy="30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4" name="Group 85"/>
          <p:cNvGrpSpPr>
            <a:grpSpLocks/>
          </p:cNvGrpSpPr>
          <p:nvPr/>
        </p:nvGrpSpPr>
        <p:grpSpPr bwMode="auto">
          <a:xfrm>
            <a:off x="4270873" y="2256616"/>
            <a:ext cx="3546923" cy="920907"/>
            <a:chOff x="818" y="2147"/>
            <a:chExt cx="3895" cy="922"/>
          </a:xfrm>
        </p:grpSpPr>
        <p:grpSp>
          <p:nvGrpSpPr>
            <p:cNvPr id="27688" name="Group 86"/>
            <p:cNvGrpSpPr>
              <a:grpSpLocks/>
            </p:cNvGrpSpPr>
            <p:nvPr/>
          </p:nvGrpSpPr>
          <p:grpSpPr bwMode="auto">
            <a:xfrm>
              <a:off x="818" y="2147"/>
              <a:ext cx="3895" cy="922"/>
              <a:chOff x="309" y="3085"/>
              <a:chExt cx="3895" cy="922"/>
            </a:xfrm>
          </p:grpSpPr>
          <p:grpSp>
            <p:nvGrpSpPr>
              <p:cNvPr id="27690" name="Group 87"/>
              <p:cNvGrpSpPr>
                <a:grpSpLocks/>
              </p:cNvGrpSpPr>
              <p:nvPr/>
            </p:nvGrpSpPr>
            <p:grpSpPr bwMode="auto">
              <a:xfrm>
                <a:off x="309" y="3085"/>
                <a:ext cx="3895" cy="922"/>
                <a:chOff x="309" y="3085"/>
                <a:chExt cx="3895" cy="922"/>
              </a:xfrm>
            </p:grpSpPr>
            <p:grpSp>
              <p:nvGrpSpPr>
                <p:cNvPr id="27692" name="Group 88"/>
                <p:cNvGrpSpPr>
                  <a:grpSpLocks/>
                </p:cNvGrpSpPr>
                <p:nvPr/>
              </p:nvGrpSpPr>
              <p:grpSpPr bwMode="auto">
                <a:xfrm>
                  <a:off x="309" y="3085"/>
                  <a:ext cx="3895" cy="922"/>
                  <a:chOff x="285" y="3167"/>
                  <a:chExt cx="3895" cy="922"/>
                </a:xfrm>
              </p:grpSpPr>
              <p:pic>
                <p:nvPicPr>
                  <p:cNvPr id="27694" name="Picture 4" descr="135-10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285" y="3167"/>
                    <a:ext cx="3895" cy="92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769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78" y="3280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9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66" y="3694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9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754" y="3278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98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742" y="3692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99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57" y="3279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0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145" y="3693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516" y="3280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2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504" y="3707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3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903" y="3280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4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2277" y="3280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2678" y="3279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064" y="3290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453" y="3289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8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856" y="3289"/>
                    <a:ext cx="295" cy="30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693" name="Rectangle 104"/>
                <p:cNvSpPr>
                  <a:spLocks noChangeArrowheads="1"/>
                </p:cNvSpPr>
                <p:nvPr/>
              </p:nvSpPr>
              <p:spPr bwMode="auto">
                <a:xfrm>
                  <a:off x="1930" y="3539"/>
                  <a:ext cx="1179" cy="41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91" name="Oval 7"/>
              <p:cNvSpPr>
                <a:spLocks noChangeArrowheads="1"/>
              </p:cNvSpPr>
              <p:nvPr/>
            </p:nvSpPr>
            <p:spPr bwMode="auto">
              <a:xfrm>
                <a:off x="1918" y="3626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89" name="Oval 7"/>
            <p:cNvSpPr>
              <a:spLocks noChangeArrowheads="1"/>
            </p:cNvSpPr>
            <p:nvPr/>
          </p:nvSpPr>
          <p:spPr bwMode="auto">
            <a:xfrm>
              <a:off x="2803" y="2674"/>
              <a:ext cx="295" cy="30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5" name="Group 107"/>
          <p:cNvGrpSpPr>
            <a:grpSpLocks/>
          </p:cNvGrpSpPr>
          <p:nvPr/>
        </p:nvGrpSpPr>
        <p:grpSpPr bwMode="auto">
          <a:xfrm>
            <a:off x="8076261" y="2219651"/>
            <a:ext cx="3550086" cy="958080"/>
            <a:chOff x="309" y="3085"/>
            <a:chExt cx="3895" cy="922"/>
          </a:xfrm>
        </p:grpSpPr>
        <p:grpSp>
          <p:nvGrpSpPr>
            <p:cNvPr id="27669" name="Group 108"/>
            <p:cNvGrpSpPr>
              <a:grpSpLocks/>
            </p:cNvGrpSpPr>
            <p:nvPr/>
          </p:nvGrpSpPr>
          <p:grpSpPr bwMode="auto">
            <a:xfrm>
              <a:off x="309" y="3085"/>
              <a:ext cx="3895" cy="922"/>
              <a:chOff x="309" y="3085"/>
              <a:chExt cx="3895" cy="922"/>
            </a:xfrm>
          </p:grpSpPr>
          <p:grpSp>
            <p:nvGrpSpPr>
              <p:cNvPr id="27671" name="Group 109"/>
              <p:cNvGrpSpPr>
                <a:grpSpLocks/>
              </p:cNvGrpSpPr>
              <p:nvPr/>
            </p:nvGrpSpPr>
            <p:grpSpPr bwMode="auto">
              <a:xfrm>
                <a:off x="309" y="3085"/>
                <a:ext cx="3895" cy="922"/>
                <a:chOff x="285" y="3167"/>
                <a:chExt cx="3895" cy="922"/>
              </a:xfrm>
            </p:grpSpPr>
            <p:pic>
              <p:nvPicPr>
                <p:cNvPr id="27673" name="Picture 4" descr="135-1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85" y="3167"/>
                  <a:ext cx="3895" cy="9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674" name="Oval 7"/>
                <p:cNvSpPr>
                  <a:spLocks noChangeArrowheads="1"/>
                </p:cNvSpPr>
                <p:nvPr/>
              </p:nvSpPr>
              <p:spPr bwMode="auto">
                <a:xfrm>
                  <a:off x="378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5" name="Oval 7"/>
                <p:cNvSpPr>
                  <a:spLocks noChangeArrowheads="1"/>
                </p:cNvSpPr>
                <p:nvPr/>
              </p:nvSpPr>
              <p:spPr bwMode="auto">
                <a:xfrm>
                  <a:off x="366" y="3694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6" name="Oval 7"/>
                <p:cNvSpPr>
                  <a:spLocks noChangeArrowheads="1"/>
                </p:cNvSpPr>
                <p:nvPr/>
              </p:nvSpPr>
              <p:spPr bwMode="auto">
                <a:xfrm>
                  <a:off x="754" y="3278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7" name="Oval 7"/>
                <p:cNvSpPr>
                  <a:spLocks noChangeArrowheads="1"/>
                </p:cNvSpPr>
                <p:nvPr/>
              </p:nvSpPr>
              <p:spPr bwMode="auto">
                <a:xfrm>
                  <a:off x="742" y="3692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8" name="Oval 7"/>
                <p:cNvSpPr>
                  <a:spLocks noChangeArrowheads="1"/>
                </p:cNvSpPr>
                <p:nvPr/>
              </p:nvSpPr>
              <p:spPr bwMode="auto">
                <a:xfrm>
                  <a:off x="1157" y="327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9" name="Oval 7"/>
                <p:cNvSpPr>
                  <a:spLocks noChangeArrowheads="1"/>
                </p:cNvSpPr>
                <p:nvPr/>
              </p:nvSpPr>
              <p:spPr bwMode="auto">
                <a:xfrm>
                  <a:off x="1145" y="3693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0" name="Oval 7"/>
                <p:cNvSpPr>
                  <a:spLocks noChangeArrowheads="1"/>
                </p:cNvSpPr>
                <p:nvPr/>
              </p:nvSpPr>
              <p:spPr bwMode="auto">
                <a:xfrm>
                  <a:off x="1516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1" name="Oval 7"/>
                <p:cNvSpPr>
                  <a:spLocks noChangeArrowheads="1"/>
                </p:cNvSpPr>
                <p:nvPr/>
              </p:nvSpPr>
              <p:spPr bwMode="auto">
                <a:xfrm>
                  <a:off x="1504" y="3707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2" name="Oval 7"/>
                <p:cNvSpPr>
                  <a:spLocks noChangeArrowheads="1"/>
                </p:cNvSpPr>
                <p:nvPr/>
              </p:nvSpPr>
              <p:spPr bwMode="auto">
                <a:xfrm>
                  <a:off x="1903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3" name="Oval 7"/>
                <p:cNvSpPr>
                  <a:spLocks noChangeArrowheads="1"/>
                </p:cNvSpPr>
                <p:nvPr/>
              </p:nvSpPr>
              <p:spPr bwMode="auto">
                <a:xfrm>
                  <a:off x="2277" y="328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4" name="Oval 7"/>
                <p:cNvSpPr>
                  <a:spLocks noChangeArrowheads="1"/>
                </p:cNvSpPr>
                <p:nvPr/>
              </p:nvSpPr>
              <p:spPr bwMode="auto">
                <a:xfrm>
                  <a:off x="2678" y="327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5" name="Oval 7"/>
                <p:cNvSpPr>
                  <a:spLocks noChangeArrowheads="1"/>
                </p:cNvSpPr>
                <p:nvPr/>
              </p:nvSpPr>
              <p:spPr bwMode="auto">
                <a:xfrm>
                  <a:off x="3064" y="3290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6" name="Oval 7"/>
                <p:cNvSpPr>
                  <a:spLocks noChangeArrowheads="1"/>
                </p:cNvSpPr>
                <p:nvPr/>
              </p:nvSpPr>
              <p:spPr bwMode="auto">
                <a:xfrm>
                  <a:off x="3453" y="328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7" name="Oval 7"/>
                <p:cNvSpPr>
                  <a:spLocks noChangeArrowheads="1"/>
                </p:cNvSpPr>
                <p:nvPr/>
              </p:nvSpPr>
              <p:spPr bwMode="auto">
                <a:xfrm>
                  <a:off x="3856" y="3289"/>
                  <a:ext cx="295" cy="30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72" name="Rectangle 125"/>
              <p:cNvSpPr>
                <a:spLocks noChangeArrowheads="1"/>
              </p:cNvSpPr>
              <p:nvPr/>
            </p:nvSpPr>
            <p:spPr bwMode="auto">
              <a:xfrm>
                <a:off x="1930" y="3539"/>
                <a:ext cx="1179" cy="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0" name="Rectangle 126"/>
            <p:cNvSpPr>
              <a:spLocks noChangeArrowheads="1"/>
            </p:cNvSpPr>
            <p:nvPr/>
          </p:nvSpPr>
          <p:spPr bwMode="auto">
            <a:xfrm>
              <a:off x="1487" y="3525"/>
              <a:ext cx="656" cy="4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2117250" y="2815556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54" name="TextBox 11"/>
          <p:cNvSpPr txBox="1">
            <a:spLocks noChangeArrowheads="1"/>
          </p:cNvSpPr>
          <p:nvPr/>
        </p:nvSpPr>
        <p:spPr bwMode="auto">
          <a:xfrm>
            <a:off x="593470" y="3319233"/>
            <a:ext cx="214559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cs typeface="Arial" charset="0"/>
              </a:rPr>
              <a:t>15 + 1 =</a:t>
            </a:r>
          </a:p>
        </p:txBody>
      </p:sp>
      <p:sp>
        <p:nvSpPr>
          <p:cNvPr id="86" name="Oval 8"/>
          <p:cNvSpPr>
            <a:spLocks noChangeArrowheads="1"/>
          </p:cNvSpPr>
          <p:nvPr/>
        </p:nvSpPr>
        <p:spPr bwMode="auto">
          <a:xfrm>
            <a:off x="6447774" y="2782200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Oval 8"/>
          <p:cNvSpPr>
            <a:spLocks noChangeArrowheads="1"/>
          </p:cNvSpPr>
          <p:nvPr/>
        </p:nvSpPr>
        <p:spPr bwMode="auto">
          <a:xfrm>
            <a:off x="6854720" y="2784626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Oval 8"/>
          <p:cNvSpPr>
            <a:spLocks noChangeArrowheads="1"/>
          </p:cNvSpPr>
          <p:nvPr/>
        </p:nvSpPr>
        <p:spPr bwMode="auto">
          <a:xfrm>
            <a:off x="9217623" y="2785843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Oval 8"/>
          <p:cNvSpPr>
            <a:spLocks noChangeArrowheads="1"/>
          </p:cNvSpPr>
          <p:nvPr/>
        </p:nvSpPr>
        <p:spPr bwMode="auto">
          <a:xfrm>
            <a:off x="9575801" y="2788269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Oval 8"/>
          <p:cNvSpPr>
            <a:spLocks noChangeArrowheads="1"/>
          </p:cNvSpPr>
          <p:nvPr/>
        </p:nvSpPr>
        <p:spPr bwMode="auto">
          <a:xfrm>
            <a:off x="9938513" y="2788636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8"/>
          <p:cNvSpPr>
            <a:spLocks noChangeArrowheads="1"/>
          </p:cNvSpPr>
          <p:nvPr/>
        </p:nvSpPr>
        <p:spPr bwMode="auto">
          <a:xfrm>
            <a:off x="10321075" y="2791062"/>
            <a:ext cx="288860" cy="308282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2493838" y="3353076"/>
            <a:ext cx="60844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4702230" y="3319233"/>
            <a:ext cx="214559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cs typeface="Arial" charset="0"/>
              </a:rPr>
              <a:t>16 + 2 =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8346923" y="3331204"/>
            <a:ext cx="214559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cs typeface="Arial" charset="0"/>
              </a:rPr>
              <a:t>13 + 4 =</a:t>
            </a:r>
          </a:p>
        </p:txBody>
      </p:sp>
      <p:sp>
        <p:nvSpPr>
          <p:cNvPr id="97" name="TextBox 11"/>
          <p:cNvSpPr txBox="1">
            <a:spLocks noChangeArrowheads="1"/>
          </p:cNvSpPr>
          <p:nvPr/>
        </p:nvSpPr>
        <p:spPr bwMode="auto">
          <a:xfrm>
            <a:off x="2418374" y="3316500"/>
            <a:ext cx="80803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16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6543602" y="3367615"/>
            <a:ext cx="60844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00" name="TextBox 11"/>
          <p:cNvSpPr txBox="1">
            <a:spLocks noChangeArrowheads="1"/>
          </p:cNvSpPr>
          <p:nvPr/>
        </p:nvSpPr>
        <p:spPr bwMode="auto">
          <a:xfrm>
            <a:off x="10257354" y="3379807"/>
            <a:ext cx="60844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?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6514168" y="3343231"/>
            <a:ext cx="80803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18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10179283" y="3357606"/>
            <a:ext cx="80803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01" grpId="0" animBg="1"/>
      <p:bldP spid="10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3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TY REDSTAR\Desktop\hoa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0" b="99270" l="9934" r="99338">
                        <a14:foregroundMark x1="50331" y1="13139" x2="52980" y2="2190"/>
                        <a14:foregroundMark x1="92053" y1="43066" x2="99338" y2="43066"/>
                        <a14:foregroundMark x1="65563" y1="80292" x2="62252" y2="96350"/>
                        <a14:foregroundMark x1="56954" y1="99270" x2="56954" y2="9927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-1"/>
            <a:ext cx="9666514" cy="724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3265717" y="1275078"/>
            <a:ext cx="5849257" cy="43789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4801" y="1524001"/>
            <a:ext cx="7286170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Rung </a:t>
            </a:r>
          </a:p>
          <a:p>
            <a:pPr algn="ctr"/>
            <a:r>
              <a:rPr lang="en-US" sz="9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Chuông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2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hlinkClick r:id="rId2" action="ppaction://hlinksldjump"/>
          </p:cNvPr>
          <p:cNvSpPr/>
          <p:nvPr/>
        </p:nvSpPr>
        <p:spPr>
          <a:xfrm>
            <a:off x="0" y="4229735"/>
            <a:ext cx="12192000" cy="11414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9573" y="3320098"/>
            <a:ext cx="19685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5123" y="2808923"/>
            <a:ext cx="20589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4210" y="3320098"/>
            <a:ext cx="19685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8173" y="2808923"/>
            <a:ext cx="20589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25423" y="3320098"/>
            <a:ext cx="19700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77798" y="2808923"/>
            <a:ext cx="2062162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364798"/>
            <a:ext cx="6096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5364798"/>
            <a:ext cx="6096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77181" y="955677"/>
            <a:ext cx="9037638" cy="862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008000"/>
                </a:solidFill>
              </a:rPr>
              <a:t>HỘP QUÀ BÍ ẨN</a:t>
            </a:r>
          </a:p>
        </p:txBody>
      </p:sp>
    </p:spTree>
    <p:extLst>
      <p:ext uri="{BB962C8B-B14F-4D97-AF65-F5344CB8AC3E}">
        <p14:creationId xmlns:p14="http://schemas.microsoft.com/office/powerpoint/2010/main" val="130526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7812" y="-50800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giỏi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quá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94582" y="5734536"/>
            <a:ext cx="1485188" cy="24213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101865" y="4461222"/>
            <a:ext cx="2309812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GO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6392" name="Picture 3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77567" y="5732462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4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17874" y="5529579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4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5265" y="3963194"/>
            <a:ext cx="779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5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976040" y="4229735"/>
            <a:ext cx="88265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463945" y="1949105"/>
            <a:ext cx="1076488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16 + 3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634996" y="3022001"/>
            <a:ext cx="100266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 17             B.  19            C. 18</a:t>
            </a:r>
          </a:p>
        </p:txBody>
      </p:sp>
      <p:sp>
        <p:nvSpPr>
          <p:cNvPr id="2" name="Oval 1"/>
          <p:cNvSpPr/>
          <p:nvPr/>
        </p:nvSpPr>
        <p:spPr>
          <a:xfrm>
            <a:off x="4779264" y="2852928"/>
            <a:ext cx="1018356" cy="969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4583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474" y="-139192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thật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giỏi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574896" y="5218974"/>
            <a:ext cx="1583105" cy="45015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82606" y="3967954"/>
            <a:ext cx="2646246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5" name="Picture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0796" y="5834590"/>
            <a:ext cx="952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74320" y="5596255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5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1537046" y="3575050"/>
            <a:ext cx="88265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463945" y="1522385"/>
            <a:ext cx="1076488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11 + 3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634996" y="2595281"/>
            <a:ext cx="100266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 14             B.  15            C. 16</a:t>
            </a:r>
          </a:p>
        </p:txBody>
      </p:sp>
      <p:sp>
        <p:nvSpPr>
          <p:cNvPr id="23" name="Oval 22"/>
          <p:cNvSpPr/>
          <p:nvPr/>
        </p:nvSpPr>
        <p:spPr>
          <a:xfrm>
            <a:off x="1323273" y="2416130"/>
            <a:ext cx="1018356" cy="969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9696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05415" y="119406"/>
            <a:ext cx="19399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50" y="4860925"/>
            <a:ext cx="19700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6613" y="4348163"/>
            <a:ext cx="20605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/>
          <p:cNvSpPr/>
          <p:nvPr/>
        </p:nvSpPr>
        <p:spPr>
          <a:xfrm>
            <a:off x="9926638" y="3919538"/>
            <a:ext cx="1470025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thật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tuyệt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charset="0"/>
              </a:rPr>
              <a:t>vời</a:t>
            </a:r>
            <a:r>
              <a:rPr lang="en-US" b="1" dirty="0">
                <a:solidFill>
                  <a:schemeClr val="tx1"/>
                </a:solidFill>
                <a:latin typeface="Arial" charset="0"/>
              </a:rPr>
              <a:t>!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89488" y="5532329"/>
            <a:ext cx="1447800" cy="2508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03017" y="4340478"/>
            <a:ext cx="2004447" cy="900113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8444" name="Picture 3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9763" y="5420056"/>
            <a:ext cx="1165225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4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610700"/>
            <a:ext cx="1163638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4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334" y="5599895"/>
            <a:ext cx="7778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5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1560203" y="4084789"/>
            <a:ext cx="87947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85363" y="391953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50588" y="3822700"/>
            <a:ext cx="714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649" y="1412657"/>
            <a:ext cx="1076488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6A2A892E-AF4C-4C96-8E16-45B069C635C4}"/>
              </a:ext>
            </a:extLst>
          </p:cNvPr>
          <p:cNvSpPr/>
          <p:nvPr/>
        </p:nvSpPr>
        <p:spPr>
          <a:xfrm>
            <a:off x="634996" y="2485553"/>
            <a:ext cx="1110774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 </a:t>
            </a:r>
            <a:r>
              <a:rPr lang="en-US" sz="4400" b="1" dirty="0" smtClean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13+4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B.  14+2            C. 14+1</a:t>
            </a:r>
          </a:p>
        </p:txBody>
      </p:sp>
      <p:sp>
        <p:nvSpPr>
          <p:cNvPr id="24" name="Oval 23"/>
          <p:cNvSpPr/>
          <p:nvPr/>
        </p:nvSpPr>
        <p:spPr>
          <a:xfrm>
            <a:off x="8785485" y="2414782"/>
            <a:ext cx="731521" cy="755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454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5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11"/>
          <p:cNvSpPr txBox="1">
            <a:spLocks noChangeArrowheads="1"/>
          </p:cNvSpPr>
          <p:nvPr/>
        </p:nvSpPr>
        <p:spPr bwMode="auto">
          <a:xfrm>
            <a:off x="688975" y="2368301"/>
            <a:ext cx="1018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Hãy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lấy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ví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dụ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trong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thực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tế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liên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quan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đến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phép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cộng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dạng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14 + 3 ?</a:t>
            </a:r>
            <a:endParaRPr lang="en-US" sz="4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688975" y="1403360"/>
            <a:ext cx="9909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Qua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tiết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hôm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nay con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đã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học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được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gì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?</a:t>
            </a:r>
            <a:endParaRPr lang="en-US" sz="4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688975" y="3942842"/>
            <a:ext cx="1018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Về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nhà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, con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hãy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tìm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những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tình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huống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trong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thực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tế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liên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quan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đến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phép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cộng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cs typeface="Arial" charset="0"/>
              </a:rPr>
              <a:t>dạng</a:t>
            </a:r>
            <a:r>
              <a:rPr lang="en-US" sz="4000" b="1" dirty="0">
                <a:solidFill>
                  <a:srgbClr val="6600CC"/>
                </a:solidFill>
                <a:cs typeface="Arial" charset="0"/>
              </a:rPr>
              <a:t> 14 + 3</a:t>
            </a:r>
            <a:endParaRPr lang="en-US" sz="4000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3" grpId="0"/>
      <p:bldP spid="3" grpId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/>
          <p:cNvGrpSpPr>
            <a:grpSpLocks/>
          </p:cNvGrpSpPr>
          <p:nvPr/>
        </p:nvGrpSpPr>
        <p:grpSpPr bwMode="auto">
          <a:xfrm>
            <a:off x="730250" y="314325"/>
            <a:ext cx="10461625" cy="4283075"/>
            <a:chOff x="460" y="198"/>
            <a:chExt cx="6590" cy="2698"/>
          </a:xfrm>
        </p:grpSpPr>
        <p:pic>
          <p:nvPicPr>
            <p:cNvPr id="31775" name="Picture 2" descr="1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" y="198"/>
              <a:ext cx="6590" cy="2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76" name="Rectangle 3"/>
            <p:cNvSpPr>
              <a:spLocks noChangeArrowheads="1"/>
            </p:cNvSpPr>
            <p:nvPr/>
          </p:nvSpPr>
          <p:spPr bwMode="auto">
            <a:xfrm>
              <a:off x="2907" y="323"/>
              <a:ext cx="1446" cy="5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2978150" y="5799138"/>
            <a:ext cx="19145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Oval 7"/>
          <p:cNvSpPr>
            <a:spLocks noChangeArrowheads="1"/>
          </p:cNvSpPr>
          <p:nvPr/>
        </p:nvSpPr>
        <p:spPr bwMode="auto">
          <a:xfrm>
            <a:off x="7766050" y="2844800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Oval 7"/>
          <p:cNvSpPr>
            <a:spLocks noChangeArrowheads="1"/>
          </p:cNvSpPr>
          <p:nvPr/>
        </p:nvSpPr>
        <p:spPr bwMode="auto">
          <a:xfrm>
            <a:off x="8275638" y="2271713"/>
            <a:ext cx="468312" cy="4778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Oval 8"/>
          <p:cNvSpPr>
            <a:spLocks noChangeArrowheads="1"/>
          </p:cNvSpPr>
          <p:nvPr/>
        </p:nvSpPr>
        <p:spPr bwMode="auto">
          <a:xfrm>
            <a:off x="8999538" y="2719388"/>
            <a:ext cx="468312" cy="4778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9"/>
          <p:cNvSpPr>
            <a:spLocks noChangeArrowheads="1"/>
          </p:cNvSpPr>
          <p:nvPr/>
        </p:nvSpPr>
        <p:spPr bwMode="auto">
          <a:xfrm>
            <a:off x="9932988" y="2570163"/>
            <a:ext cx="468312" cy="4778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1" name="Group 10"/>
          <p:cNvGrpSpPr>
            <a:grpSpLocks/>
          </p:cNvGrpSpPr>
          <p:nvPr/>
        </p:nvGrpSpPr>
        <p:grpSpPr bwMode="auto">
          <a:xfrm>
            <a:off x="490538" y="4897438"/>
            <a:ext cx="6183312" cy="1463675"/>
            <a:chOff x="309" y="3085"/>
            <a:chExt cx="3895" cy="922"/>
          </a:xfrm>
        </p:grpSpPr>
        <p:grpSp>
          <p:nvGrpSpPr>
            <p:cNvPr id="31758" name="Group 11"/>
            <p:cNvGrpSpPr>
              <a:grpSpLocks/>
            </p:cNvGrpSpPr>
            <p:nvPr/>
          </p:nvGrpSpPr>
          <p:grpSpPr bwMode="auto">
            <a:xfrm>
              <a:off x="309" y="3085"/>
              <a:ext cx="3895" cy="922"/>
              <a:chOff x="285" y="3167"/>
              <a:chExt cx="3895" cy="922"/>
            </a:xfrm>
          </p:grpSpPr>
          <p:pic>
            <p:nvPicPr>
              <p:cNvPr id="31760" name="Picture 4" descr="135-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" y="3167"/>
                <a:ext cx="3895" cy="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61" name="Oval 7"/>
              <p:cNvSpPr>
                <a:spLocks noChangeArrowheads="1"/>
              </p:cNvSpPr>
              <p:nvPr/>
            </p:nvSpPr>
            <p:spPr bwMode="auto">
              <a:xfrm>
                <a:off x="378" y="3280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Oval 7"/>
              <p:cNvSpPr>
                <a:spLocks noChangeArrowheads="1"/>
              </p:cNvSpPr>
              <p:nvPr/>
            </p:nvSpPr>
            <p:spPr bwMode="auto">
              <a:xfrm>
                <a:off x="366" y="3694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Oval 7"/>
              <p:cNvSpPr>
                <a:spLocks noChangeArrowheads="1"/>
              </p:cNvSpPr>
              <p:nvPr/>
            </p:nvSpPr>
            <p:spPr bwMode="auto">
              <a:xfrm>
                <a:off x="754" y="3278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Oval 7"/>
              <p:cNvSpPr>
                <a:spLocks noChangeArrowheads="1"/>
              </p:cNvSpPr>
              <p:nvPr/>
            </p:nvSpPr>
            <p:spPr bwMode="auto">
              <a:xfrm>
                <a:off x="742" y="3692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Oval 7"/>
              <p:cNvSpPr>
                <a:spLocks noChangeArrowheads="1"/>
              </p:cNvSpPr>
              <p:nvPr/>
            </p:nvSpPr>
            <p:spPr bwMode="auto">
              <a:xfrm>
                <a:off x="1157" y="3279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Oval 7"/>
              <p:cNvSpPr>
                <a:spLocks noChangeArrowheads="1"/>
              </p:cNvSpPr>
              <p:nvPr/>
            </p:nvSpPr>
            <p:spPr bwMode="auto">
              <a:xfrm>
                <a:off x="1145" y="3693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Oval 7"/>
              <p:cNvSpPr>
                <a:spLocks noChangeArrowheads="1"/>
              </p:cNvSpPr>
              <p:nvPr/>
            </p:nvSpPr>
            <p:spPr bwMode="auto">
              <a:xfrm>
                <a:off x="1516" y="3280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Oval 7"/>
              <p:cNvSpPr>
                <a:spLocks noChangeArrowheads="1"/>
              </p:cNvSpPr>
              <p:nvPr/>
            </p:nvSpPr>
            <p:spPr bwMode="auto">
              <a:xfrm>
                <a:off x="1504" y="3707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Oval 7"/>
              <p:cNvSpPr>
                <a:spLocks noChangeArrowheads="1"/>
              </p:cNvSpPr>
              <p:nvPr/>
            </p:nvSpPr>
            <p:spPr bwMode="auto">
              <a:xfrm>
                <a:off x="1903" y="3280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Oval 7"/>
              <p:cNvSpPr>
                <a:spLocks noChangeArrowheads="1"/>
              </p:cNvSpPr>
              <p:nvPr/>
            </p:nvSpPr>
            <p:spPr bwMode="auto">
              <a:xfrm>
                <a:off x="2277" y="3280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Oval 7"/>
              <p:cNvSpPr>
                <a:spLocks noChangeArrowheads="1"/>
              </p:cNvSpPr>
              <p:nvPr/>
            </p:nvSpPr>
            <p:spPr bwMode="auto">
              <a:xfrm>
                <a:off x="2678" y="3279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Oval 7"/>
              <p:cNvSpPr>
                <a:spLocks noChangeArrowheads="1"/>
              </p:cNvSpPr>
              <p:nvPr/>
            </p:nvSpPr>
            <p:spPr bwMode="auto">
              <a:xfrm>
                <a:off x="3064" y="3290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Oval 7"/>
              <p:cNvSpPr>
                <a:spLocks noChangeArrowheads="1"/>
              </p:cNvSpPr>
              <p:nvPr/>
            </p:nvSpPr>
            <p:spPr bwMode="auto">
              <a:xfrm>
                <a:off x="3453" y="3289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Oval 7"/>
              <p:cNvSpPr>
                <a:spLocks noChangeArrowheads="1"/>
              </p:cNvSpPr>
              <p:nvPr/>
            </p:nvSpPr>
            <p:spPr bwMode="auto">
              <a:xfrm>
                <a:off x="3856" y="3289"/>
                <a:ext cx="295" cy="3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759" name="Rectangle 27"/>
            <p:cNvSpPr>
              <a:spLocks noChangeArrowheads="1"/>
            </p:cNvSpPr>
            <p:nvPr/>
          </p:nvSpPr>
          <p:spPr bwMode="auto">
            <a:xfrm>
              <a:off x="1930" y="3539"/>
              <a:ext cx="1179" cy="4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52" name="Group 28"/>
          <p:cNvGrpSpPr>
            <a:grpSpLocks/>
          </p:cNvGrpSpPr>
          <p:nvPr/>
        </p:nvGrpSpPr>
        <p:grpSpPr bwMode="auto">
          <a:xfrm>
            <a:off x="3068638" y="5700713"/>
            <a:ext cx="1698625" cy="498475"/>
            <a:chOff x="1918" y="3695"/>
            <a:chExt cx="1070" cy="314"/>
          </a:xfrm>
        </p:grpSpPr>
        <p:sp>
          <p:nvSpPr>
            <p:cNvPr id="31755" name="Oval 7"/>
            <p:cNvSpPr>
              <a:spLocks noChangeArrowheads="1"/>
            </p:cNvSpPr>
            <p:nvPr/>
          </p:nvSpPr>
          <p:spPr bwMode="auto">
            <a:xfrm>
              <a:off x="1918" y="3708"/>
              <a:ext cx="295" cy="3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Oval 8"/>
            <p:cNvSpPr>
              <a:spLocks noChangeArrowheads="1"/>
            </p:cNvSpPr>
            <p:nvPr/>
          </p:nvSpPr>
          <p:spPr bwMode="auto">
            <a:xfrm>
              <a:off x="2293" y="3708"/>
              <a:ext cx="295" cy="3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Oval 9"/>
            <p:cNvSpPr>
              <a:spLocks noChangeArrowheads="1"/>
            </p:cNvSpPr>
            <p:nvPr/>
          </p:nvSpPr>
          <p:spPr bwMode="auto">
            <a:xfrm>
              <a:off x="2693" y="3695"/>
              <a:ext cx="295" cy="3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7581900" y="5268913"/>
            <a:ext cx="293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6600CC"/>
                </a:solidFill>
                <a:cs typeface="Arial" charset="0"/>
              </a:rPr>
              <a:t>14 + 3 = 17 </a:t>
            </a:r>
          </a:p>
        </p:txBody>
      </p:sp>
      <p:sp>
        <p:nvSpPr>
          <p:cNvPr id="31754" name="TextBox 11"/>
          <p:cNvSpPr txBox="1">
            <a:spLocks noChangeArrowheads="1"/>
          </p:cNvSpPr>
          <p:nvPr/>
        </p:nvSpPr>
        <p:spPr bwMode="auto">
          <a:xfrm>
            <a:off x="10795000" y="3403600"/>
            <a:ext cx="9985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17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8714" y="4021637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68682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08650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48618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88586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28554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68522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08490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048458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988427" y="401630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30" name="Oval 29"/>
          <p:cNvSpPr/>
          <p:nvPr/>
        </p:nvSpPr>
        <p:spPr>
          <a:xfrm>
            <a:off x="1528714" y="4127916"/>
            <a:ext cx="848448" cy="78967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36" y="1969809"/>
            <a:ext cx="885825" cy="131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31" y="1979678"/>
            <a:ext cx="1095375" cy="1190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037" y="1920870"/>
            <a:ext cx="971550" cy="127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48" y="1958970"/>
            <a:ext cx="1743075" cy="1238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37" y="2039517"/>
            <a:ext cx="1238250" cy="990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49" y="1672804"/>
            <a:ext cx="1409700" cy="172402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88746" y="4019372"/>
            <a:ext cx="848449" cy="1012898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Roboto Black" panose="02000000000000000000" pitchFamily="2" charset="0"/>
                <a:ea typeface="Roboto Black" panose="02000000000000000000" pitchFamily="2" charset="0"/>
              </a:rPr>
              <a:t>0</a:t>
            </a:r>
          </a:p>
        </p:txBody>
      </p:sp>
      <p:sp>
        <p:nvSpPr>
          <p:cNvPr id="44" name="Freeform 43"/>
          <p:cNvSpPr/>
          <p:nvPr/>
        </p:nvSpPr>
        <p:spPr>
          <a:xfrm rot="709995">
            <a:off x="2083628" y="3543694"/>
            <a:ext cx="665692" cy="467798"/>
          </a:xfrm>
          <a:custGeom>
            <a:avLst/>
            <a:gdLst>
              <a:gd name="connsiteX0" fmla="*/ 0 w 522515"/>
              <a:gd name="connsiteY0" fmla="*/ 251723 h 251723"/>
              <a:gd name="connsiteX1" fmla="*/ 190919 w 522515"/>
              <a:gd name="connsiteY1" fmla="*/ 514 h 251723"/>
              <a:gd name="connsiteX2" fmla="*/ 522515 w 522515"/>
              <a:gd name="connsiteY2" fmla="*/ 181384 h 251723"/>
              <a:gd name="connsiteX3" fmla="*/ 522515 w 522515"/>
              <a:gd name="connsiteY3" fmla="*/ 181384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5" h="251723">
                <a:moveTo>
                  <a:pt x="0" y="251723"/>
                </a:moveTo>
                <a:cubicBezTo>
                  <a:pt x="51916" y="131980"/>
                  <a:pt x="103833" y="12237"/>
                  <a:pt x="190919" y="514"/>
                </a:cubicBezTo>
                <a:cubicBezTo>
                  <a:pt x="278005" y="-11209"/>
                  <a:pt x="522515" y="181384"/>
                  <a:pt x="522515" y="181384"/>
                </a:cubicBezTo>
                <a:lnTo>
                  <a:pt x="522515" y="181384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709995">
            <a:off x="2971388" y="3543829"/>
            <a:ext cx="665692" cy="467798"/>
          </a:xfrm>
          <a:custGeom>
            <a:avLst/>
            <a:gdLst>
              <a:gd name="connsiteX0" fmla="*/ 0 w 522515"/>
              <a:gd name="connsiteY0" fmla="*/ 251723 h 251723"/>
              <a:gd name="connsiteX1" fmla="*/ 190919 w 522515"/>
              <a:gd name="connsiteY1" fmla="*/ 514 h 251723"/>
              <a:gd name="connsiteX2" fmla="*/ 522515 w 522515"/>
              <a:gd name="connsiteY2" fmla="*/ 181384 h 251723"/>
              <a:gd name="connsiteX3" fmla="*/ 522515 w 522515"/>
              <a:gd name="connsiteY3" fmla="*/ 181384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5" h="251723">
                <a:moveTo>
                  <a:pt x="0" y="251723"/>
                </a:moveTo>
                <a:cubicBezTo>
                  <a:pt x="51916" y="131980"/>
                  <a:pt x="103833" y="12237"/>
                  <a:pt x="190919" y="514"/>
                </a:cubicBezTo>
                <a:cubicBezTo>
                  <a:pt x="278005" y="-11209"/>
                  <a:pt x="522515" y="181384"/>
                  <a:pt x="522515" y="181384"/>
                </a:cubicBezTo>
                <a:lnTo>
                  <a:pt x="522515" y="181384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709995">
            <a:off x="3925150" y="3530735"/>
            <a:ext cx="665692" cy="467798"/>
          </a:xfrm>
          <a:custGeom>
            <a:avLst/>
            <a:gdLst>
              <a:gd name="connsiteX0" fmla="*/ 0 w 522515"/>
              <a:gd name="connsiteY0" fmla="*/ 251723 h 251723"/>
              <a:gd name="connsiteX1" fmla="*/ 190919 w 522515"/>
              <a:gd name="connsiteY1" fmla="*/ 514 h 251723"/>
              <a:gd name="connsiteX2" fmla="*/ 522515 w 522515"/>
              <a:gd name="connsiteY2" fmla="*/ 181384 h 251723"/>
              <a:gd name="connsiteX3" fmla="*/ 522515 w 522515"/>
              <a:gd name="connsiteY3" fmla="*/ 181384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5" h="251723">
                <a:moveTo>
                  <a:pt x="0" y="251723"/>
                </a:moveTo>
                <a:cubicBezTo>
                  <a:pt x="51916" y="131980"/>
                  <a:pt x="103833" y="12237"/>
                  <a:pt x="190919" y="514"/>
                </a:cubicBezTo>
                <a:cubicBezTo>
                  <a:pt x="278005" y="-11209"/>
                  <a:pt x="522515" y="181384"/>
                  <a:pt x="522515" y="181384"/>
                </a:cubicBezTo>
                <a:lnTo>
                  <a:pt x="522515" y="181384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709995">
            <a:off x="4827036" y="3540723"/>
            <a:ext cx="665692" cy="467798"/>
          </a:xfrm>
          <a:custGeom>
            <a:avLst/>
            <a:gdLst>
              <a:gd name="connsiteX0" fmla="*/ 0 w 522515"/>
              <a:gd name="connsiteY0" fmla="*/ 251723 h 251723"/>
              <a:gd name="connsiteX1" fmla="*/ 190919 w 522515"/>
              <a:gd name="connsiteY1" fmla="*/ 514 h 251723"/>
              <a:gd name="connsiteX2" fmla="*/ 522515 w 522515"/>
              <a:gd name="connsiteY2" fmla="*/ 181384 h 251723"/>
              <a:gd name="connsiteX3" fmla="*/ 522515 w 522515"/>
              <a:gd name="connsiteY3" fmla="*/ 181384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5" h="251723">
                <a:moveTo>
                  <a:pt x="0" y="251723"/>
                </a:moveTo>
                <a:cubicBezTo>
                  <a:pt x="51916" y="131980"/>
                  <a:pt x="103833" y="12237"/>
                  <a:pt x="190919" y="514"/>
                </a:cubicBezTo>
                <a:cubicBezTo>
                  <a:pt x="278005" y="-11209"/>
                  <a:pt x="522515" y="181384"/>
                  <a:pt x="522515" y="181384"/>
                </a:cubicBezTo>
                <a:lnTo>
                  <a:pt x="522515" y="181384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313247" y="4153389"/>
            <a:ext cx="823788" cy="7896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44" grpId="0" animBg="1"/>
      <p:bldP spid="45" grpId="0" animBg="1"/>
      <p:bldP spid="46" grpId="0" animBg="1"/>
      <p:bldP spid="47" grpId="0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+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" y="207264"/>
            <a:ext cx="11728704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xmlns="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42157D16-959B-450D-9720-2182D583105D}"/>
              </a:ext>
            </a:extLst>
          </p:cNvPr>
          <p:cNvSpPr txBox="1"/>
          <p:nvPr/>
        </p:nvSpPr>
        <p:spPr>
          <a:xfrm>
            <a:off x="3627157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   3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US" sz="54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+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= 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C150DC03-043E-4A28-A935-8D8E73A59457}"/>
              </a:ext>
            </a:extLst>
          </p:cNvPr>
          <p:cNvSpPr txBox="1"/>
          <p:nvPr/>
        </p:nvSpPr>
        <p:spPr>
          <a:xfrm>
            <a:off x="6589472" y="2210352"/>
            <a:ext cx="1004046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cs typeface="Arial" panose="020B0604020202020204" pitchFamily="34" charset="0"/>
              </a:rPr>
              <a:t>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2281111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2890711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3475927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021107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642899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215923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745196" y="220170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366988" y="220170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940012" y="220170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473696" y="2212785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2281110" y="2847881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2890710" y="2847881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3475926" y="2847881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021106" y="2847881"/>
            <a:ext cx="468313" cy="477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882327" y="4542569"/>
            <a:ext cx="468313" cy="4778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5467543" y="4542569"/>
            <a:ext cx="468313" cy="4778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012723" y="4542569"/>
            <a:ext cx="468313" cy="4778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2" descr="C:\Users\HA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86" y="4286982"/>
            <a:ext cx="160972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366988" y="3200402"/>
            <a:ext cx="2407538" cy="730125"/>
            <a:chOff x="4005454" y="3077656"/>
            <a:chExt cx="1623093" cy="490855"/>
          </a:xfrm>
        </p:grpSpPr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4005454" y="3090673"/>
              <a:ext cx="468313" cy="47783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4578478" y="3077656"/>
              <a:ext cx="468313" cy="47783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7"/>
            <p:cNvSpPr>
              <a:spLocks noChangeArrowheads="1"/>
            </p:cNvSpPr>
            <p:nvPr/>
          </p:nvSpPr>
          <p:spPr bwMode="auto">
            <a:xfrm>
              <a:off x="5160234" y="3077656"/>
              <a:ext cx="468313" cy="47783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E23CF10-0B14-4644-8CA8-8A8C1D568772}"/>
              </a:ext>
            </a:extLst>
          </p:cNvPr>
          <p:cNvGrpSpPr/>
          <p:nvPr/>
        </p:nvGrpSpPr>
        <p:grpSpPr>
          <a:xfrm>
            <a:off x="1675885" y="2664422"/>
            <a:ext cx="8375904" cy="2109216"/>
            <a:chOff x="1464870" y="2706625"/>
            <a:chExt cx="8375904" cy="2109216"/>
          </a:xfrm>
        </p:grpSpPr>
        <p:pic>
          <p:nvPicPr>
            <p:cNvPr id="28" name="Picture 2" descr="C:\Users\HA\Desktop\chấm.png">
              <a:extLst>
                <a:ext uri="{FF2B5EF4-FFF2-40B4-BE49-F238E27FC236}">
                  <a16:creationId xmlns:a16="http://schemas.microsoft.com/office/drawing/2014/main" xmlns="" id="{79E2ECED-7CED-40E2-BC94-2C414DE41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870" y="2706625"/>
              <a:ext cx="8375904" cy="2109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719B184-08D1-422F-95E3-292F696E40AB}"/>
                </a:ext>
              </a:extLst>
            </p:cNvPr>
            <p:cNvSpPr/>
            <p:nvPr/>
          </p:nvSpPr>
          <p:spPr>
            <a:xfrm>
              <a:off x="3207434" y="3733096"/>
              <a:ext cx="1786597" cy="726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88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xmlns="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42157D16-959B-450D-9720-2182D583105D}"/>
              </a:ext>
            </a:extLst>
          </p:cNvPr>
          <p:cNvSpPr txBox="1"/>
          <p:nvPr/>
        </p:nvSpPr>
        <p:spPr>
          <a:xfrm>
            <a:off x="3672114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cs typeface="Arial" panose="020B0604020202020204" pitchFamily="34" charset="0"/>
              </a:rPr>
              <a:t>   8</a:t>
            </a: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 + 2 </a:t>
            </a:r>
            <a:r>
              <a:rPr lang="en-US" sz="5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= ?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C150DC03-043E-4A28-A935-8D8E73A59457}"/>
              </a:ext>
            </a:extLst>
          </p:cNvPr>
          <p:cNvSpPr txBox="1"/>
          <p:nvPr/>
        </p:nvSpPr>
        <p:spPr>
          <a:xfrm>
            <a:off x="6471335" y="2199823"/>
            <a:ext cx="1277973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cs typeface="Arial" panose="020B0604020202020204" pitchFamily="34" charset="0"/>
              </a:rPr>
              <a:t>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xmlns="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42157D16-959B-450D-9720-2182D583105D}"/>
              </a:ext>
            </a:extLst>
          </p:cNvPr>
          <p:cNvSpPr txBox="1"/>
          <p:nvPr/>
        </p:nvSpPr>
        <p:spPr>
          <a:xfrm>
            <a:off x="3672114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… + 3 = 8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C150DC03-043E-4A28-A935-8D8E73A59457}"/>
              </a:ext>
            </a:extLst>
          </p:cNvPr>
          <p:cNvSpPr txBox="1"/>
          <p:nvPr/>
        </p:nvSpPr>
        <p:spPr>
          <a:xfrm>
            <a:off x="4494473" y="2210352"/>
            <a:ext cx="818741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cs typeface="Arial" panose="020B0604020202020204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C219B7-E918-42EC-937B-254B71CA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-298349"/>
            <a:ext cx="12192000" cy="6864061"/>
          </a:xfrm>
          <a:prstGeom prst="rect">
            <a:avLst/>
          </a:prstGeom>
        </p:spPr>
      </p:pic>
      <p:pic>
        <p:nvPicPr>
          <p:cNvPr id="7" name="Picture 4" descr="C:\Users\ADMIN\Desktop\453552345 (3).jpg">
            <a:extLst>
              <a:ext uri="{FF2B5EF4-FFF2-40B4-BE49-F238E27FC236}">
                <a16:creationId xmlns:a16="http://schemas.microsoft.com/office/drawing/2014/main" xmlns="" id="{EBCDA701-8482-4EF5-B417-0EB6A9FB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06" y="1502578"/>
            <a:ext cx="5212080" cy="19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42157D16-959B-450D-9720-2182D583105D}"/>
              </a:ext>
            </a:extLst>
          </p:cNvPr>
          <p:cNvSpPr txBox="1"/>
          <p:nvPr/>
        </p:nvSpPr>
        <p:spPr>
          <a:xfrm>
            <a:off x="3672114" y="2210352"/>
            <a:ext cx="465908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4 + … = 7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C150DC03-043E-4A28-A935-8D8E73A59457}"/>
              </a:ext>
            </a:extLst>
          </p:cNvPr>
          <p:cNvSpPr txBox="1"/>
          <p:nvPr/>
        </p:nvSpPr>
        <p:spPr>
          <a:xfrm>
            <a:off x="5609346" y="2208792"/>
            <a:ext cx="818741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cs typeface="Arial" panose="020B0604020202020204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D8AE6A-BA5E-4D19-8F4A-A5578FD1F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" y="41838"/>
            <a:ext cx="877950" cy="380704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751943" y="5116285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4243614" y="4878481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243614" y="486954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235044" y="484219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258128" y="484051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4269017" y="484945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5" name="Picture 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0742">
            <a:off x="9187785" y="217536"/>
            <a:ext cx="3046192" cy="34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0" grpId="0" animBg="1"/>
      <p:bldP spid="21" grpId="0" animBg="1"/>
      <p:bldP spid="22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\Desktop\chong chã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" y="195072"/>
            <a:ext cx="12094464" cy="65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315</Words>
  <Application>Microsoft Office PowerPoint</Application>
  <PresentationFormat>Custom</PresentationFormat>
  <Paragraphs>89</Paragraphs>
  <Slides>30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514</cp:revision>
  <dcterms:created xsi:type="dcterms:W3CDTF">2020-08-09T12:11:41Z</dcterms:created>
  <dcterms:modified xsi:type="dcterms:W3CDTF">2025-03-12T14:44:59Z</dcterms:modified>
</cp:coreProperties>
</file>