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94" r:id="rId2"/>
    <p:sldId id="288" r:id="rId3"/>
    <p:sldId id="287" r:id="rId4"/>
    <p:sldId id="291" r:id="rId5"/>
    <p:sldId id="293" r:id="rId6"/>
    <p:sldId id="289" r:id="rId7"/>
    <p:sldId id="29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236" y="1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4402B8-046A-4D3D-BE31-3529840E8235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832E4B-0682-4B05-8E7D-60DE92CEB0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247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832E4B-0682-4B05-8E7D-60DE92CEB0B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1990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371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6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30090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91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077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21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8692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5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114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39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767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2FCBA-9BCE-4FA0-B012-93F381619F99}" type="datetimeFigureOut">
              <a:rPr lang="en-US" smtClean="0"/>
              <a:t>3/3/2022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20175B-D659-4F08-BB35-3FBB0B5B46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86880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457200"/>
            <a:ext cx="6096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>
                <a:solidFill>
                  <a:srgbClr val="002060"/>
                </a:solidFill>
              </a:rPr>
              <a:t>Thứ </a:t>
            </a:r>
            <a:r>
              <a:rPr lang="vi-VN" sz="2800" smtClean="0">
                <a:solidFill>
                  <a:srgbClr val="002060"/>
                </a:solidFill>
              </a:rPr>
              <a:t>sáu </a:t>
            </a:r>
            <a:r>
              <a:rPr lang="vi-VN" sz="2800" smtClean="0">
                <a:solidFill>
                  <a:srgbClr val="002060"/>
                </a:solidFill>
              </a:rPr>
              <a:t>ngày 4 </a:t>
            </a:r>
            <a:r>
              <a:rPr lang="vi-VN" sz="2800">
                <a:solidFill>
                  <a:srgbClr val="002060"/>
                </a:solidFill>
              </a:rPr>
              <a:t>tháng </a:t>
            </a:r>
            <a:r>
              <a:rPr lang="vi-VN" sz="2800" smtClean="0">
                <a:solidFill>
                  <a:srgbClr val="002060"/>
                </a:solidFill>
              </a:rPr>
              <a:t>3 </a:t>
            </a:r>
            <a:r>
              <a:rPr lang="vi-VN" sz="2800">
                <a:solidFill>
                  <a:srgbClr val="002060"/>
                </a:solidFill>
              </a:rPr>
              <a:t>năm </a:t>
            </a:r>
            <a:r>
              <a:rPr lang="vi-VN" sz="2800" smtClean="0">
                <a:solidFill>
                  <a:srgbClr val="002060"/>
                </a:solidFill>
              </a:rPr>
              <a:t>2022</a:t>
            </a:r>
            <a:endParaRPr lang="vi-VN" sz="2800">
              <a:solidFill>
                <a:srgbClr val="002060"/>
              </a:solidFill>
            </a:endParaRPr>
          </a:p>
          <a:p>
            <a:pPr algn="ctr"/>
            <a:r>
              <a:rPr lang="vi-VN" sz="2800" u="sng" smtClean="0">
                <a:solidFill>
                  <a:srgbClr val="002060"/>
                </a:solidFill>
              </a:rPr>
              <a:t>Tập viết</a:t>
            </a:r>
            <a:endParaRPr lang="vi-VN" sz="2800" u="sng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24300" y="1514115"/>
            <a:ext cx="2286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b="1" smtClean="0">
                <a:solidFill>
                  <a:srgbClr val="C00000"/>
                </a:solidFill>
              </a:rPr>
              <a:t>Bài 126, 127</a:t>
            </a:r>
            <a:endParaRPr lang="vi-VN" sz="2800" b="1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643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Pham Thi Minh Phuong\Desktop\tv1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0"/>
            <a:ext cx="533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19976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 Box 1"/>
          <p:cNvSpPr txBox="1">
            <a:spLocks noChangeArrowheads="1"/>
          </p:cNvSpPr>
          <p:nvPr/>
        </p:nvSpPr>
        <p:spPr bwMode="auto">
          <a:xfrm>
            <a:off x="401480" y="3620652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ng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7" name="Text Box 3"/>
          <p:cNvSpPr txBox="1">
            <a:spLocks noChangeArrowheads="1"/>
          </p:cNvSpPr>
          <p:nvPr/>
        </p:nvSpPr>
        <p:spPr bwMode="auto">
          <a:xfrm>
            <a:off x="-50034" y="5402365"/>
            <a:ext cx="25714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9000" b="1" smtClean="0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c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19" name="TextBox 3"/>
          <p:cNvSpPr txBox="1">
            <a:spLocks noChangeArrowheads="1"/>
          </p:cNvSpPr>
          <p:nvPr/>
        </p:nvSpPr>
        <p:spPr bwMode="auto">
          <a:xfrm>
            <a:off x="3570773" y="3613996"/>
            <a:ext cx="396681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kh</a:t>
            </a:r>
            <a:r>
              <a:rPr lang="el-GR" sz="9000" b="1" smtClean="0">
                <a:latin typeface="HP001 4 hàng" pitchFamily="34" charset="-93"/>
                <a:ea typeface="HP001 4H"/>
              </a:rPr>
              <a:t>Ξ</a:t>
            </a:r>
            <a:r>
              <a:rPr lang="en-US" sz="9000" b="1" smtClean="0">
                <a:latin typeface="HP001 4 hàng" pitchFamily="34" charset="-93"/>
                <a:ea typeface="HP001 4H"/>
              </a:rPr>
              <a:t>ng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3847976" y="5420038"/>
            <a:ext cx="589893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áo khǨc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37" name="Text Box 1"/>
          <p:cNvSpPr txBox="1">
            <a:spLocks noChangeArrowheads="1"/>
          </p:cNvSpPr>
          <p:nvPr/>
        </p:nvSpPr>
        <p:spPr bwMode="auto">
          <a:xfrm>
            <a:off x="-39168" y="47270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88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8800" b="1" smtClean="0">
                <a:solidFill>
                  <a:srgbClr val="000000"/>
                </a:solidFill>
                <a:latin typeface="HP001 4 hàng" pitchFamily="34" charset="-93"/>
              </a:rPr>
              <a:t>Ďyn</a:t>
            </a:r>
            <a:endParaRPr lang="el-GR" sz="88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38" name="TextBox 3"/>
          <p:cNvSpPr txBox="1">
            <a:spLocks noChangeArrowheads="1"/>
          </p:cNvSpPr>
          <p:nvPr/>
        </p:nvSpPr>
        <p:spPr bwMode="auto">
          <a:xfrm>
            <a:off x="3705871" y="48762"/>
            <a:ext cx="55439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màn Ǉuyn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9239" y="1839226"/>
            <a:ext cx="21546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Ďyt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59394" y="1839301"/>
            <a:ext cx="57626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x</a:t>
            </a:r>
            <a:r>
              <a:rPr lang="el-GR" sz="9000" b="1" smtClean="0">
                <a:latin typeface="HP001 4 hàng" pitchFamily="34" charset="-93"/>
                <a:ea typeface="HP001 4H" pitchFamily="34" charset="-127"/>
              </a:rPr>
              <a:t>ψ</a:t>
            </a:r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 ‗</a:t>
            </a:r>
            <a:r>
              <a:rPr lang="el-GR" sz="9000" b="1" smtClean="0">
                <a:latin typeface="HP001 4 hàng" pitchFamily="34" charset="-93"/>
                <a:ea typeface="HP001 4H" pitchFamily="34" charset="-127"/>
              </a:rPr>
              <a:t>ί</a:t>
            </a:r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ýt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599138" y="3613996"/>
            <a:ext cx="27034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latin typeface="HP001 4 hàng" pitchFamily="34" charset="-93"/>
                <a:ea typeface="HP001 4H"/>
              </a:rPr>
              <a:t>Ǉàu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2146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9" grpId="0"/>
      <p:bldP spid="9" grpId="0"/>
      <p:bldP spid="37" grpId="0"/>
      <p:bldP spid="38" grpId="0"/>
      <p:bldP spid="6" grpId="0"/>
      <p:bldP spid="8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7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 Box 1"/>
          <p:cNvSpPr txBox="1">
            <a:spLocks noChangeArrowheads="1"/>
          </p:cNvSpPr>
          <p:nvPr/>
        </p:nvSpPr>
        <p:spPr bwMode="auto">
          <a:xfrm>
            <a:off x="-39168" y="15371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9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Ďyn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2" name="TextBox 3"/>
          <p:cNvSpPr txBox="1">
            <a:spLocks noChangeArrowheads="1"/>
          </p:cNvSpPr>
          <p:nvPr/>
        </p:nvSpPr>
        <p:spPr bwMode="auto">
          <a:xfrm>
            <a:off x="374727" y="1816855"/>
            <a:ext cx="554395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màn Ǉuyn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390306" y="3615049"/>
            <a:ext cx="2154697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Ďyt</a:t>
            </a:r>
            <a:endParaRPr lang="el-GR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1587" y="5419607"/>
            <a:ext cx="57626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x</a:t>
            </a:r>
            <a:r>
              <a:rPr lang="el-GR" sz="9000" b="1" smtClean="0">
                <a:latin typeface="HP001 4 hàng" pitchFamily="34" charset="-93"/>
                <a:ea typeface="HP001 4H" pitchFamily="34" charset="-127"/>
              </a:rPr>
              <a:t>ψ</a:t>
            </a:r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 ‗</a:t>
            </a:r>
            <a:r>
              <a:rPr lang="el-GR" sz="9000" b="1" smtClean="0">
                <a:latin typeface="HP001 4 hàng" pitchFamily="34" charset="-93"/>
                <a:ea typeface="HP001 4H" pitchFamily="34" charset="-127"/>
              </a:rPr>
              <a:t>ί</a:t>
            </a:r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ýt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422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807694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 Box 1"/>
          <p:cNvSpPr txBox="1">
            <a:spLocks noChangeArrowheads="1"/>
          </p:cNvSpPr>
          <p:nvPr/>
        </p:nvSpPr>
        <p:spPr bwMode="auto">
          <a:xfrm>
            <a:off x="351929" y="11594"/>
            <a:ext cx="3141242" cy="2038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ng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22" name="Text Box 3"/>
          <p:cNvSpPr txBox="1">
            <a:spLocks noChangeArrowheads="1"/>
          </p:cNvSpPr>
          <p:nvPr/>
        </p:nvSpPr>
        <p:spPr bwMode="auto">
          <a:xfrm>
            <a:off x="-92108" y="3604446"/>
            <a:ext cx="2571462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vi-VN" sz="9000" b="1" smtClean="0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l-GR" sz="90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9000" b="1" smtClean="0">
                <a:solidFill>
                  <a:srgbClr val="000000"/>
                </a:solidFill>
                <a:latin typeface="HP001 4 hàng" pitchFamily="34" charset="-93"/>
              </a:rPr>
              <a:t>c</a:t>
            </a:r>
            <a:endParaRPr lang="el-GR" sz="90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/>
        </p:nvSpPr>
        <p:spPr bwMode="auto">
          <a:xfrm>
            <a:off x="444251" y="1843373"/>
            <a:ext cx="396681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/>
              </a:rPr>
              <a:t>kh</a:t>
            </a:r>
            <a:r>
              <a:rPr lang="el-GR" sz="9000" b="1" smtClean="0">
                <a:latin typeface="HP001 4 hàng" pitchFamily="34" charset="-93"/>
                <a:ea typeface="HP001 4H"/>
              </a:rPr>
              <a:t>Ξ</a:t>
            </a:r>
            <a:r>
              <a:rPr lang="en-US" sz="9000" b="1" smtClean="0">
                <a:latin typeface="HP001 4 hàng" pitchFamily="34" charset="-93"/>
                <a:ea typeface="HP001 4H"/>
              </a:rPr>
              <a:t>ng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4" name="TextBox 3"/>
          <p:cNvSpPr txBox="1">
            <a:spLocks noChangeArrowheads="1"/>
          </p:cNvSpPr>
          <p:nvPr/>
        </p:nvSpPr>
        <p:spPr bwMode="auto">
          <a:xfrm>
            <a:off x="503086" y="5423655"/>
            <a:ext cx="5898932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9000" b="1" smtClean="0">
                <a:latin typeface="HP001 4 hàng" pitchFamily="34" charset="-93"/>
                <a:ea typeface="HP001 4H" pitchFamily="34" charset="-127"/>
              </a:rPr>
              <a:t>áo khǨc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4472616" y="1843373"/>
            <a:ext cx="270344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9000" b="1" smtClean="0">
                <a:latin typeface="HP001 4 hàng" pitchFamily="34" charset="-93"/>
                <a:ea typeface="HP001 4H"/>
              </a:rPr>
              <a:t>Ǉàu</a:t>
            </a:r>
            <a:endParaRPr lang="vi-VN" sz="9000" b="1" dirty="0">
              <a:latin typeface="HP001 4 hàng" pitchFamily="34" charset="-93"/>
              <a:ea typeface="HP001 4H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84367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3" grpId="0"/>
      <p:bldP spid="24" grpId="0"/>
      <p:bldP spid="2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657566"/>
            <a:ext cx="10069286" cy="55837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-13647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Box 1"/>
          <p:cNvSpPr txBox="1">
            <a:spLocks noChangeArrowheads="1"/>
          </p:cNvSpPr>
          <p:nvPr/>
        </p:nvSpPr>
        <p:spPr bwMode="auto">
          <a:xfrm>
            <a:off x="4410741" y="2243409"/>
            <a:ext cx="3141242" cy="6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44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áo khǨc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338448" y="2234077"/>
            <a:ext cx="3444256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kh</a:t>
            </a:r>
            <a:r>
              <a:rPr lang="el-GR" sz="44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ng Ǉàu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9" name="TextBox 3"/>
          <p:cNvSpPr txBox="1">
            <a:spLocks noChangeArrowheads="1"/>
          </p:cNvSpPr>
          <p:nvPr/>
        </p:nvSpPr>
        <p:spPr bwMode="auto">
          <a:xfrm>
            <a:off x="503363" y="1356864"/>
            <a:ext cx="313958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/>
              </a:rPr>
              <a:t>màn Ǉuyn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1" name="TextBox 3"/>
          <p:cNvSpPr txBox="1">
            <a:spLocks noChangeArrowheads="1"/>
          </p:cNvSpPr>
          <p:nvPr/>
        </p:nvSpPr>
        <p:spPr bwMode="auto">
          <a:xfrm>
            <a:off x="4588165" y="1364784"/>
            <a:ext cx="2922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x</a:t>
            </a:r>
            <a:r>
              <a:rPr lang="el-GR" sz="4400" b="1" smtClean="0">
                <a:latin typeface="HP001 4 hàng" pitchFamily="34" charset="-93"/>
                <a:ea typeface="HP001 4H" pitchFamily="34" charset="-127"/>
              </a:rPr>
              <a:t>ψ</a:t>
            </a:r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 buýt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29540" y="4480606"/>
            <a:ext cx="328587" cy="97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2" name="Rectangle 1"/>
          <p:cNvSpPr/>
          <p:nvPr/>
        </p:nvSpPr>
        <p:spPr>
          <a:xfrm>
            <a:off x="533290" y="3153475"/>
            <a:ext cx="13372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/>
              </a:rPr>
              <a:t>huýt</a:t>
            </a:r>
            <a:r>
              <a:rPr lang="en-US" b="1" smtClean="0">
                <a:latin typeface="HP001 4 hàng" pitchFamily="34" charset="-93"/>
                <a:ea typeface="HP001 4H"/>
              </a:rPr>
              <a:t> </a:t>
            </a:r>
            <a:endParaRPr lang="vi-VN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362806" y="3148798"/>
            <a:ext cx="15504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khǨc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783203" y="4339361"/>
            <a:ext cx="146734" cy="13188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7" name="Rectangle 16"/>
          <p:cNvSpPr/>
          <p:nvPr/>
        </p:nvSpPr>
        <p:spPr>
          <a:xfrm>
            <a:off x="2022769" y="2616953"/>
            <a:ext cx="52580" cy="71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6278" y="3144049"/>
            <a:ext cx="18549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smtClean="0">
                <a:latin typeface="HP001 4 hàng" pitchFamily="34" charset="-93"/>
              </a:rPr>
              <a:t>ch♦ng</a:t>
            </a:r>
            <a:endParaRPr lang="vi-VN" sz="4400" b="1">
              <a:latin typeface="HP001 4 hàng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36377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787253" y="889000"/>
            <a:ext cx="37504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endParaRPr lang="vi-VN" sz="3200" dirty="0">
              <a:solidFill>
                <a:srgbClr val="FF0000"/>
              </a:solidFill>
            </a:endParaRPr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1657566"/>
            <a:ext cx="10069286" cy="5583706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91886" y="-13647"/>
            <a:ext cx="10069286" cy="5459537"/>
          </a:xfrm>
          <a:prstGeom prst="rect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429540" y="4480606"/>
            <a:ext cx="328587" cy="9789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vi-VN"/>
          </a:p>
        </p:txBody>
      </p:sp>
      <p:sp>
        <p:nvSpPr>
          <p:cNvPr id="18" name="Rectangle 17"/>
          <p:cNvSpPr/>
          <p:nvPr/>
        </p:nvSpPr>
        <p:spPr>
          <a:xfrm>
            <a:off x="6064849" y="3506345"/>
            <a:ext cx="52580" cy="7107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/>
          </a:p>
        </p:txBody>
      </p:sp>
      <p:sp>
        <p:nvSpPr>
          <p:cNvPr id="14" name="Text Box 1"/>
          <p:cNvSpPr txBox="1">
            <a:spLocks noChangeArrowheads="1"/>
          </p:cNvSpPr>
          <p:nvPr/>
        </p:nvSpPr>
        <p:spPr bwMode="auto">
          <a:xfrm>
            <a:off x="276609" y="4011304"/>
            <a:ext cx="3141242" cy="6129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l-GR" sz="44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áo khǨc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itchFamily="34" charset="-127"/>
              <a:cs typeface="HP001 4H" panose="020B0603050302020204" pitchFamily="34" charset="0"/>
            </a:endParaRPr>
          </a:p>
        </p:txBody>
      </p:sp>
      <p:sp>
        <p:nvSpPr>
          <p:cNvPr id="15" name="Text Box 3"/>
          <p:cNvSpPr txBox="1">
            <a:spLocks noChangeArrowheads="1"/>
          </p:cNvSpPr>
          <p:nvPr/>
        </p:nvSpPr>
        <p:spPr bwMode="auto">
          <a:xfrm>
            <a:off x="340008" y="3104864"/>
            <a:ext cx="3444256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82296" tIns="68580" rIns="0" bIns="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000" b="1">
                <a:solidFill>
                  <a:srgbClr val="000000"/>
                </a:solidFill>
                <a:latin typeface="HP001 4 hàng" pitchFamily="34" charset="-93"/>
              </a:rPr>
              <a:t> 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kh</a:t>
            </a:r>
            <a:r>
              <a:rPr lang="el-GR" sz="4400" b="1" smtClean="0">
                <a:solidFill>
                  <a:srgbClr val="000000"/>
                </a:solidFill>
                <a:latin typeface="HP001 4 hàng" pitchFamily="34" charset="-93"/>
              </a:rPr>
              <a:t>Ξ</a:t>
            </a:r>
            <a:r>
              <a:rPr lang="en-US" sz="4400" b="1" smtClean="0">
                <a:solidFill>
                  <a:srgbClr val="000000"/>
                </a:solidFill>
                <a:latin typeface="HP001 4 hàng" pitchFamily="34" charset="-93"/>
              </a:rPr>
              <a:t>ng Ǉàu</a:t>
            </a:r>
            <a:endParaRPr lang="el-GR" sz="4400" b="1" dirty="0">
              <a:solidFill>
                <a:srgbClr val="000000"/>
              </a:solidFill>
              <a:latin typeface="HP001 4 hàng" pitchFamily="34" charset="-93"/>
              <a:ea typeface="HP001 4H" panose="020B0603050302020204" pitchFamily="34" charset="0"/>
              <a:cs typeface="HP001 4H" panose="020B0603050302020204" pitchFamily="34" charset="0"/>
            </a:endParaRPr>
          </a:p>
        </p:txBody>
      </p:sp>
      <p:sp>
        <p:nvSpPr>
          <p:cNvPr id="16" name="TextBox 3"/>
          <p:cNvSpPr txBox="1">
            <a:spLocks noChangeArrowheads="1"/>
          </p:cNvSpPr>
          <p:nvPr/>
        </p:nvSpPr>
        <p:spPr bwMode="auto">
          <a:xfrm>
            <a:off x="437754" y="1356863"/>
            <a:ext cx="3139581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/>
              </a:rPr>
              <a:t>màn Ǉuyn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7" name="TextBox 3"/>
          <p:cNvSpPr txBox="1">
            <a:spLocks noChangeArrowheads="1"/>
          </p:cNvSpPr>
          <p:nvPr/>
        </p:nvSpPr>
        <p:spPr bwMode="auto">
          <a:xfrm>
            <a:off x="424106" y="2251556"/>
            <a:ext cx="2922874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x</a:t>
            </a:r>
            <a:r>
              <a:rPr lang="el-GR" sz="4400" b="1" smtClean="0">
                <a:latin typeface="HP001 4 hàng" pitchFamily="34" charset="-93"/>
                <a:ea typeface="HP001 4H" pitchFamily="34" charset="-127"/>
              </a:rPr>
              <a:t>ψ</a:t>
            </a:r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 buýt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522273" y="4941362"/>
            <a:ext cx="1337226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/>
              </a:rPr>
              <a:t>huýt</a:t>
            </a:r>
            <a:r>
              <a:rPr lang="en-US" b="1" smtClean="0">
                <a:latin typeface="HP001 4 hàng" pitchFamily="34" charset="-93"/>
                <a:ea typeface="HP001 4H"/>
              </a:rPr>
              <a:t> </a:t>
            </a:r>
            <a:endParaRPr lang="vi-VN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6365437" y="4923037"/>
            <a:ext cx="1550424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400" b="1" smtClean="0">
                <a:latin typeface="HP001 4 hàng" pitchFamily="34" charset="-93"/>
                <a:ea typeface="HP001 4H" pitchFamily="34" charset="-127"/>
              </a:rPr>
              <a:t>khǨc</a:t>
            </a:r>
            <a:endParaRPr lang="vi-VN" sz="4400" b="1" dirty="0">
              <a:latin typeface="HP001 4 hàng" pitchFamily="34" charset="-93"/>
              <a:ea typeface="HP001 4H" pitchFamily="34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048909" y="4918288"/>
            <a:ext cx="185499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4400" b="1" smtClean="0">
                <a:latin typeface="HP001 4 hàng" pitchFamily="34" charset="-93"/>
              </a:rPr>
              <a:t>ch♦ng</a:t>
            </a:r>
            <a:endParaRPr lang="vi-VN" sz="4400" b="1">
              <a:latin typeface="HP001 4 hàng" pitchFamily="34" charset="-93"/>
            </a:endParaRPr>
          </a:p>
        </p:txBody>
      </p:sp>
    </p:spTree>
    <p:extLst>
      <p:ext uri="{BB962C8B-B14F-4D97-AF65-F5344CB8AC3E}">
        <p14:creationId xmlns:p14="http://schemas.microsoft.com/office/powerpoint/2010/main" val="2775654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9" grpId="0"/>
      <p:bldP spid="23" grpId="0"/>
      <p:bldP spid="2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976</TotalTime>
  <Words>93</Words>
  <Application>Microsoft Office PowerPoint</Application>
  <PresentationFormat>On-screen Show (4:3)</PresentationFormat>
  <Paragraphs>36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HP001 4 hàng</vt:lpstr>
      <vt:lpstr>HP001 4H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Pham Thi Minh Phuong</cp:lastModifiedBy>
  <cp:revision>128</cp:revision>
  <dcterms:created xsi:type="dcterms:W3CDTF">2020-10-21T22:23:20Z</dcterms:created>
  <dcterms:modified xsi:type="dcterms:W3CDTF">2022-03-03T13:58:00Z</dcterms:modified>
</cp:coreProperties>
</file>