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9" r:id="rId2"/>
    <p:sldId id="267" r:id="rId3"/>
    <p:sldId id="268" r:id="rId4"/>
    <p:sldId id="256" r:id="rId5"/>
    <p:sldId id="260" r:id="rId6"/>
    <p:sldId id="269" r:id="rId7"/>
    <p:sldId id="257" r:id="rId8"/>
    <p:sldId id="263" r:id="rId9"/>
    <p:sldId id="270" r:id="rId10"/>
    <p:sldId id="271" r:id="rId11"/>
    <p:sldId id="273" r:id="rId12"/>
    <p:sldId id="272" r:id="rId13"/>
    <p:sldId id="274" r:id="rId14"/>
    <p:sldId id="275" r:id="rId15"/>
    <p:sldId id="276" r:id="rId16"/>
    <p:sldId id="277" r:id="rId17"/>
    <p:sldId id="278" r:id="rId18"/>
    <p:sldId id="279" r:id="rId19"/>
    <p:sldId id="280" r:id="rId20"/>
    <p:sldId id="281" r:id="rId21"/>
    <p:sldId id="285" r:id="rId22"/>
    <p:sldId id="283" r:id="rId23"/>
    <p:sldId id="284" r:id="rId24"/>
    <p:sldId id="286" r:id="rId25"/>
    <p:sldId id="287" r:id="rId26"/>
    <p:sldId id="288" r:id="rId27"/>
    <p:sldId id="289" r:id="rId28"/>
  </p:sldIdLst>
  <p:sldSz cx="18288000" cy="10287000"/>
  <p:notesSz cx="6858000" cy="9144000"/>
  <p:embeddedFontLst>
    <p:embeddedFont>
      <p:font typeface="Calibri"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6F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autoAdjust="0"/>
    <p:restoredTop sz="91340" autoAdjust="0"/>
  </p:normalViewPr>
  <p:slideViewPr>
    <p:cSldViewPr>
      <p:cViewPr varScale="1">
        <p:scale>
          <a:sx n="44" d="100"/>
          <a:sy n="44" d="100"/>
        </p:scale>
        <p:origin x="-95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split orient="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8.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8.pn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8.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8.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8.png"/><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4.png"/><Relationship Id="rId4" Type="http://schemas.openxmlformats.org/officeDocument/2006/relationships/image" Target="../media/image22.svg"/><Relationship Id="rId9"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4.png"/><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8.png"/><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4.png"/><Relationship Id="rId4" Type="http://schemas.openxmlformats.org/officeDocument/2006/relationships/image" Target="../media/image22.svg"/><Relationship Id="rId9"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2.sv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17.svg"/><Relationship Id="rId4" Type="http://schemas.openxmlformats.org/officeDocument/2006/relationships/image" Target="../media/image8.jpe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4.png"/><Relationship Id="rId4" Type="http://schemas.openxmlformats.org/officeDocument/2006/relationships/image" Target="../media/image22.sv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9.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8.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8.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sp>
      <p:sp>
        <p:nvSpPr>
          <p:cNvPr id="3" name="Freeform 3"/>
          <p:cNvSpPr/>
          <p:nvPr/>
        </p:nvSpPr>
        <p:spPr>
          <a:xfrm rot="-5400000">
            <a:off x="4094636" y="-2456825"/>
            <a:ext cx="11077748" cy="17308981"/>
          </a:xfrm>
          <a:custGeom>
            <a:avLst/>
            <a:gdLst/>
            <a:ahLst/>
            <a:cxnLst/>
            <a:rect l="l" t="t" r="r" b="b"/>
            <a:pathLst>
              <a:path w="11077748" h="17308981">
                <a:moveTo>
                  <a:pt x="0" y="0"/>
                </a:moveTo>
                <a:lnTo>
                  <a:pt x="11077747" y="0"/>
                </a:lnTo>
                <a:lnTo>
                  <a:pt x="11077747" y="17308981"/>
                </a:lnTo>
                <a:lnTo>
                  <a:pt x="0" y="17308981"/>
                </a:lnTo>
                <a:lnTo>
                  <a:pt x="0" y="0"/>
                </a:lnTo>
                <a:close/>
              </a:path>
            </a:pathLst>
          </a:custGeom>
          <a:blipFill>
            <a:blip r:embed="rId3">
              <a:alphaModFix amt="49000"/>
              <a:extLst>
                <a:ext uri="{96DAC541-7B7A-43D3-8B79-37D633B846F1}">
                  <asvg:svgBlip xmlns:asvg="http://schemas.microsoft.com/office/drawing/2016/SVG/main" xmlns="" r:embed="rId4"/>
                </a:ext>
              </a:extLst>
            </a:blip>
            <a:stretch>
              <a:fillRect/>
            </a:stretch>
          </a:blipFill>
        </p:spPr>
      </p:sp>
      <p:sp>
        <p:nvSpPr>
          <p:cNvPr id="24" name="TextBox 24"/>
          <p:cNvSpPr txBox="1"/>
          <p:nvPr/>
        </p:nvSpPr>
        <p:spPr>
          <a:xfrm>
            <a:off x="2895600" y="2487580"/>
            <a:ext cx="12496800" cy="5311839"/>
          </a:xfrm>
          <a:prstGeom prst="rect">
            <a:avLst/>
          </a:prstGeom>
        </p:spPr>
        <p:txBody>
          <a:bodyPr wrap="square" lIns="0" tIns="0" rIns="0" bIns="0" rtlCol="0" anchor="t">
            <a:spAutoFit/>
          </a:bodyPr>
          <a:lstStyle/>
          <a:p>
            <a:pPr algn="ctr">
              <a:lnSpc>
                <a:spcPct val="150000"/>
              </a:lnSpc>
            </a:pPr>
            <a:r>
              <a:rPr lang="vi-VN" sz="8000" b="1" dirty="0">
                <a:solidFill>
                  <a:srgbClr val="221716"/>
                </a:solidFill>
                <a:latin typeface="Arial"/>
              </a:rPr>
              <a:t>NHIỆT LIỆT CHÀO MỪNG CÁC EM ĐẾN VỚI </a:t>
            </a:r>
          </a:p>
          <a:p>
            <a:pPr algn="ctr">
              <a:lnSpc>
                <a:spcPct val="150000"/>
              </a:lnSpc>
            </a:pPr>
            <a:r>
              <a:rPr lang="vi-VN" sz="8000" b="1" dirty="0">
                <a:solidFill>
                  <a:srgbClr val="221716"/>
                </a:solidFill>
                <a:latin typeface="Arial"/>
              </a:rPr>
              <a:t>TIẾT HỌC MỚI!</a:t>
            </a:r>
            <a:endParaRPr lang="en-US" sz="8000" b="1" dirty="0">
              <a:solidFill>
                <a:srgbClr val="221716"/>
              </a:solidFill>
              <a:latin typeface="Arial"/>
            </a:endParaRPr>
          </a:p>
        </p:txBody>
      </p:sp>
      <p:sp>
        <p:nvSpPr>
          <p:cNvPr id="27" name="Freeform 27"/>
          <p:cNvSpPr/>
          <p:nvPr/>
        </p:nvSpPr>
        <p:spPr>
          <a:xfrm>
            <a:off x="13569697" y="7654990"/>
            <a:ext cx="5565988" cy="9193073"/>
          </a:xfrm>
          <a:custGeom>
            <a:avLst/>
            <a:gdLst/>
            <a:ahLst/>
            <a:cxnLst/>
            <a:rect l="l" t="t" r="r" b="b"/>
            <a:pathLst>
              <a:path w="5565988" h="9193073">
                <a:moveTo>
                  <a:pt x="0" y="0"/>
                </a:moveTo>
                <a:lnTo>
                  <a:pt x="5565988" y="0"/>
                </a:lnTo>
                <a:lnTo>
                  <a:pt x="5565988" y="9193074"/>
                </a:lnTo>
                <a:lnTo>
                  <a:pt x="0" y="91930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8" name="Freeform 28"/>
          <p:cNvSpPr/>
          <p:nvPr/>
        </p:nvSpPr>
        <p:spPr>
          <a:xfrm flipH="1">
            <a:off x="-711689" y="7702615"/>
            <a:ext cx="5565988" cy="9193073"/>
          </a:xfrm>
          <a:custGeom>
            <a:avLst/>
            <a:gdLst/>
            <a:ahLst/>
            <a:cxnLst/>
            <a:rect l="l" t="t" r="r" b="b"/>
            <a:pathLst>
              <a:path w="5565988" h="9193073">
                <a:moveTo>
                  <a:pt x="5565989" y="0"/>
                </a:moveTo>
                <a:lnTo>
                  <a:pt x="0" y="0"/>
                </a:lnTo>
                <a:lnTo>
                  <a:pt x="0" y="9193074"/>
                </a:lnTo>
                <a:lnTo>
                  <a:pt x="5565989" y="9193074"/>
                </a:lnTo>
                <a:lnTo>
                  <a:pt x="5565989"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Rectangle: Folded Corner 18">
            <a:extLst>
              <a:ext uri="{FF2B5EF4-FFF2-40B4-BE49-F238E27FC236}">
                <a16:creationId xmlns:a16="http://schemas.microsoft.com/office/drawing/2014/main" xmlns="" id="{473EC7B6-78EB-A767-5DD9-8794C15904E5}"/>
              </a:ext>
            </a:extLst>
          </p:cNvPr>
          <p:cNvSpPr/>
          <p:nvPr/>
        </p:nvSpPr>
        <p:spPr>
          <a:xfrm>
            <a:off x="2971800" y="2159358"/>
            <a:ext cx="12344400" cy="5968284"/>
          </a:xfrm>
          <a:prstGeom prst="foldedCorner">
            <a:avLst>
              <a:gd name="adj" fmla="val 7532"/>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3. Quách Quỷ cho quân đóng bè lớn để vượt sông lần thứ hai. Lý Thường Kiệt đợi bè tới giữa dòng, cho lính bắn tên và quăng đá khiến nhiều bè bị vỡ, hàng ngàn tên giặc bị vùi dưới sông. Số quân Tống lên được bờ thì bị quân Đại Việt từ các chiến luỹ tràn xuống tiêu diệt.</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174857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Rectangle: Folded Corner 18">
            <a:extLst>
              <a:ext uri="{FF2B5EF4-FFF2-40B4-BE49-F238E27FC236}">
                <a16:creationId xmlns:a16="http://schemas.microsoft.com/office/drawing/2014/main" xmlns="" id="{473EC7B6-78EB-A767-5DD9-8794C15904E5}"/>
              </a:ext>
            </a:extLst>
          </p:cNvPr>
          <p:cNvSpPr/>
          <p:nvPr/>
        </p:nvSpPr>
        <p:spPr>
          <a:xfrm>
            <a:off x="990600" y="1143000"/>
            <a:ext cx="16306800" cy="8001000"/>
          </a:xfrm>
          <a:prstGeom prst="foldedCorner">
            <a:avLst>
              <a:gd name="adj" fmla="val 7532"/>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4. Lý Thường Kiệt quyết định cho quân đánh thẳng vào trại địch. Đêm ấy, trước khi xuất quân, ông cho người vào đền thờ thần bên bờ sông, bắc loa đọc vang một bài thơ:</a:t>
            </a:r>
            <a:endParaRPr lang="vi-VN" sz="3600" dirty="0">
              <a:effectLst/>
              <a:latin typeface="Arial" panose="020B0604020202020204" pitchFamily="34" charset="0"/>
              <a:cs typeface="Arial" panose="020B0604020202020204" pitchFamily="34" charset="0"/>
            </a:endParaRPr>
          </a:p>
          <a:p>
            <a:pPr lvl="8" algn="just">
              <a:lnSpc>
                <a:spcPct val="150000"/>
              </a:lnSpc>
            </a:pPr>
            <a:r>
              <a:rPr lang="vi-VN"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Sông núi nước Nam vua Nam ở </a:t>
            </a:r>
            <a:endParaRPr lang="vi-VN" sz="3600" i="1" dirty="0">
              <a:effectLst/>
              <a:latin typeface="Arial" panose="020B0604020202020204" pitchFamily="34" charset="0"/>
              <a:cs typeface="Arial" panose="020B0604020202020204" pitchFamily="34" charset="0"/>
            </a:endParaRPr>
          </a:p>
          <a:p>
            <a:pPr lvl="8" algn="just">
              <a:lnSpc>
                <a:spcPct val="150000"/>
              </a:lnSpc>
            </a:pPr>
            <a:r>
              <a:rPr lang="vi-VN"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Rành rành định phận tại sách trời </a:t>
            </a:r>
            <a:endParaRPr lang="vi-VN" sz="3600" i="1" dirty="0">
              <a:effectLst/>
              <a:latin typeface="Arial" panose="020B0604020202020204" pitchFamily="34" charset="0"/>
              <a:cs typeface="Arial" panose="020B0604020202020204" pitchFamily="34" charset="0"/>
            </a:endParaRPr>
          </a:p>
          <a:p>
            <a:pPr lvl="8" algn="just">
              <a:lnSpc>
                <a:spcPct val="150000"/>
              </a:lnSpc>
            </a:pPr>
            <a:r>
              <a:rPr lang="vi-VN"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Cớ sao lũ giặc sang xâm phạm </a:t>
            </a:r>
            <a:endParaRPr lang="vi-VN" sz="3600" i="1" dirty="0">
              <a:effectLst/>
              <a:latin typeface="Arial" panose="020B0604020202020204" pitchFamily="34" charset="0"/>
              <a:cs typeface="Arial" panose="020B0604020202020204" pitchFamily="34" charset="0"/>
            </a:endParaRPr>
          </a:p>
          <a:p>
            <a:pPr lvl="8" algn="just">
              <a:lnSpc>
                <a:spcPct val="150000"/>
              </a:lnSpc>
            </a:pPr>
            <a:r>
              <a:rPr lang="vi-VN"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Chúng bay sẽ bị đánh tơi bời.</a:t>
            </a:r>
            <a:endParaRPr lang="vi-VN" sz="3600" i="1" dirty="0">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Quân sĩ Đại Việt tin đó là lời thần dạy nên hăng hái xông thẳng vào trại địch. Quân giặc sợ mất mật, giẫm đạp lên nhau mà chạy, chết đến quá nửa.</a:t>
            </a:r>
            <a:endParaRPr lang="vi-VN"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121221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Rectangle: Folded Corner 18">
            <a:extLst>
              <a:ext uri="{FF2B5EF4-FFF2-40B4-BE49-F238E27FC236}">
                <a16:creationId xmlns:a16="http://schemas.microsoft.com/office/drawing/2014/main" xmlns="" id="{473EC7B6-78EB-A767-5DD9-8794C15904E5}"/>
              </a:ext>
            </a:extLst>
          </p:cNvPr>
          <p:cNvSpPr/>
          <p:nvPr/>
        </p:nvSpPr>
        <p:spPr>
          <a:xfrm>
            <a:off x="2133600" y="2159358"/>
            <a:ext cx="14020800" cy="5968284"/>
          </a:xfrm>
          <a:prstGeom prst="foldedCorner">
            <a:avLst>
              <a:gd name="adj" fmla="val 7532"/>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5. Đến lúc ấy, Lý Thường Kiệt mới cử người sang nghị hoà, mở đường cho quân xâm lược rút lui để sớm kết thúc chiến tranh. Quách Quỷ mừng rỡ, lập tức đồng ý và nhanh chóng rút quân. Đất nước sạch bóng quân thù, cuộc sống nhân dân trở lại thanh bình.</a:t>
            </a:r>
          </a:p>
          <a:p>
            <a:pPr algn="r">
              <a:lnSpc>
                <a:spcPct val="150000"/>
              </a:lnSpc>
            </a:pPr>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sách Lịch sử Việt Nam bằng tranh</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00272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TextBox 17"/>
          <p:cNvSpPr txBox="1"/>
          <p:nvPr/>
        </p:nvSpPr>
        <p:spPr>
          <a:xfrm>
            <a:off x="5715000" y="1650635"/>
            <a:ext cx="6858000" cy="923330"/>
          </a:xfrm>
          <a:prstGeom prst="rect">
            <a:avLst/>
          </a:prstGeom>
        </p:spPr>
        <p:txBody>
          <a:bodyPr wrap="square" lIns="0" tIns="0" rIns="0" bIns="0" rtlCol="0" anchor="t">
            <a:spAutoFit/>
          </a:bodyPr>
          <a:lstStyle/>
          <a:p>
            <a:pPr algn="ctr"/>
            <a:r>
              <a:rPr lang="vi-VN" sz="6000" b="1" dirty="0">
                <a:solidFill>
                  <a:srgbClr val="221716"/>
                </a:solidFill>
                <a:latin typeface="Arial" panose="020B0604020202020204" pitchFamily="34" charset="0"/>
                <a:cs typeface="Arial" panose="020B0604020202020204" pitchFamily="34" charset="0"/>
              </a:rPr>
              <a:t>Giải nghĩa từ khó</a:t>
            </a:r>
            <a:endParaRPr lang="en-US" sz="6000" b="1" dirty="0">
              <a:solidFill>
                <a:srgbClr val="221716"/>
              </a:solidFill>
              <a:latin typeface="Arial" panose="020B0604020202020204" pitchFamily="34" charset="0"/>
              <a:cs typeface="Arial" panose="020B0604020202020204" pitchFamily="34" charset="0"/>
            </a:endParaRPr>
          </a:p>
        </p:txBody>
      </p:sp>
      <p:sp>
        <p:nvSpPr>
          <p:cNvPr id="19" name="Rectangle: Folded Corner 18">
            <a:extLst>
              <a:ext uri="{FF2B5EF4-FFF2-40B4-BE49-F238E27FC236}">
                <a16:creationId xmlns:a16="http://schemas.microsoft.com/office/drawing/2014/main" xmlns="" id="{473EC7B6-78EB-A767-5DD9-8794C15904E5}"/>
              </a:ext>
            </a:extLst>
          </p:cNvPr>
          <p:cNvSpPr/>
          <p:nvPr/>
        </p:nvSpPr>
        <p:spPr>
          <a:xfrm>
            <a:off x="986559" y="3458728"/>
            <a:ext cx="8065623" cy="5138726"/>
          </a:xfrm>
          <a:prstGeom prst="foldedCorner">
            <a:avLst>
              <a:gd name="adj" fmla="val 7149"/>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Lý Thường Kiệt (1019 – 1105):</a:t>
            </a:r>
          </a:p>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Vị Anh hùng dân tộc có nhiều công lao to lớn trong đấu tranh chống xâm lược và xây dựng đất nước thời nhà Lý.</a:t>
            </a:r>
            <a:endParaRPr lang="vi-VN" sz="4000" dirty="0">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84607903-5341-F7A1-E6DC-8A967CBE45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9322" y="3340551"/>
            <a:ext cx="7848600" cy="5232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20746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Rectangle: Folded Corner 18">
            <a:extLst>
              <a:ext uri="{FF2B5EF4-FFF2-40B4-BE49-F238E27FC236}">
                <a16:creationId xmlns:a16="http://schemas.microsoft.com/office/drawing/2014/main" xmlns="" id="{473EC7B6-78EB-A767-5DD9-8794C15904E5}"/>
              </a:ext>
            </a:extLst>
          </p:cNvPr>
          <p:cNvSpPr/>
          <p:nvPr/>
        </p:nvSpPr>
        <p:spPr>
          <a:xfrm>
            <a:off x="986560" y="2734415"/>
            <a:ext cx="7319240" cy="5040798"/>
          </a:xfrm>
          <a:prstGeom prst="foldedCorner">
            <a:avLst>
              <a:gd name="adj" fmla="val 7149"/>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Đại Việt: </a:t>
            </a:r>
          </a:p>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Tên nước ta từ thời nhà Lý, bắt đầu từ năm 1054, khi vua Lý Thánh Tông lên ngôi.</a:t>
            </a:r>
            <a:endParaRPr lang="vi-VN" sz="4000" dirty="0">
              <a:effectLst/>
              <a:latin typeface="Arial" panose="020B0604020202020204" pitchFamily="34" charset="0"/>
              <a:cs typeface="Arial" panose="020B0604020202020204" pitchFamily="34" charset="0"/>
            </a:endParaRPr>
          </a:p>
        </p:txBody>
      </p:sp>
      <p:pic>
        <p:nvPicPr>
          <p:cNvPr id="3074" name="Picture 2" descr="Nhìn lại sự hưng thịnh của kỷ nguyên Đại Việt | Báo Đấu thầu">
            <a:extLst>
              <a:ext uri="{FF2B5EF4-FFF2-40B4-BE49-F238E27FC236}">
                <a16:creationId xmlns:a16="http://schemas.microsoft.com/office/drawing/2014/main" xmlns="" id="{3ECB59C2-459B-58C7-9DDE-497B068FD4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21196" y="2740983"/>
            <a:ext cx="8476726" cy="5034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48607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Rectangle: Folded Corner 3">
            <a:extLst>
              <a:ext uri="{FF2B5EF4-FFF2-40B4-BE49-F238E27FC236}">
                <a16:creationId xmlns:a16="http://schemas.microsoft.com/office/drawing/2014/main" xmlns="" id="{012D1244-D5F2-B562-D26B-9223C953CD70}"/>
              </a:ext>
            </a:extLst>
          </p:cNvPr>
          <p:cNvSpPr/>
          <p:nvPr/>
        </p:nvSpPr>
        <p:spPr>
          <a:xfrm>
            <a:off x="1672211" y="782178"/>
            <a:ext cx="7319240" cy="3749112"/>
          </a:xfrm>
          <a:prstGeom prst="foldedCorner">
            <a:avLst>
              <a:gd name="adj" fmla="val 14430"/>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Nhà Tống:</a:t>
            </a:r>
          </a:p>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Một triều đại ở Trung Quốc ngày xưa (960 – 1279).</a:t>
            </a:r>
            <a:endParaRPr lang="vi-VN" sz="4000" dirty="0">
              <a:effectLst/>
              <a:latin typeface="Arial" panose="020B0604020202020204" pitchFamily="34" charset="0"/>
              <a:cs typeface="Arial" panose="020B0604020202020204" pitchFamily="34" charset="0"/>
            </a:endParaRPr>
          </a:p>
        </p:txBody>
      </p:sp>
      <p:sp>
        <p:nvSpPr>
          <p:cNvPr id="6" name="Rectangle: Folded Corner 5">
            <a:extLst>
              <a:ext uri="{FF2B5EF4-FFF2-40B4-BE49-F238E27FC236}">
                <a16:creationId xmlns:a16="http://schemas.microsoft.com/office/drawing/2014/main" xmlns="" id="{F7943D4C-592C-5F02-00E9-2878740468B7}"/>
              </a:ext>
            </a:extLst>
          </p:cNvPr>
          <p:cNvSpPr/>
          <p:nvPr/>
        </p:nvSpPr>
        <p:spPr>
          <a:xfrm>
            <a:off x="1672211" y="5313468"/>
            <a:ext cx="7319240" cy="4191354"/>
          </a:xfrm>
          <a:prstGeom prst="foldedCorner">
            <a:avLst>
              <a:gd name="adj" fmla="val 14430"/>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Như Nguyệt: </a:t>
            </a:r>
          </a:p>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Một khúc sông Cầu, chảy qua các tỉnh Bắc Ninh, Hải Dương ngày nay.</a:t>
            </a:r>
            <a:endParaRPr lang="vi-VN" sz="4000" dirty="0">
              <a:effectLst/>
              <a:latin typeface="Arial" panose="020B0604020202020204" pitchFamily="34" charset="0"/>
              <a:cs typeface="Arial" panose="020B0604020202020204" pitchFamily="34" charset="0"/>
            </a:endParaRPr>
          </a:p>
        </p:txBody>
      </p:sp>
      <p:pic>
        <p:nvPicPr>
          <p:cNvPr id="4098" name="Picture 2" descr="Tại sao nhà Tống lại không có chuyện tranh quyền đoạt vị giữa các Hoàng tử?">
            <a:extLst>
              <a:ext uri="{FF2B5EF4-FFF2-40B4-BE49-F238E27FC236}">
                <a16:creationId xmlns:a16="http://schemas.microsoft.com/office/drawing/2014/main" xmlns="" id="{977E89E1-8F5E-8239-DDCA-6AC1E724DF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1551" y="782178"/>
            <a:ext cx="6689983" cy="3749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Sông Như Nguyệt - Di Tích Phòng Tuyến Sông Như Nguyệt Xưa">
            <a:extLst>
              <a:ext uri="{FF2B5EF4-FFF2-40B4-BE49-F238E27FC236}">
                <a16:creationId xmlns:a16="http://schemas.microsoft.com/office/drawing/2014/main" xmlns="" id="{6E71F186-82F3-B2D0-E84E-5A49651AF5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8827" y="5313467"/>
            <a:ext cx="6792707" cy="4191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02664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ppt_x"/>
                                          </p:val>
                                        </p:tav>
                                        <p:tav tm="100000">
                                          <p:val>
                                            <p:strVal val="#ppt_x"/>
                                          </p:val>
                                        </p:tav>
                                      </p:tavLst>
                                    </p:anim>
                                    <p:anim calcmode="lin" valueType="num">
                                      <p:cBhvr additive="base">
                                        <p:cTn id="20"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61894">
            <a:off x="8507675" y="2471802"/>
            <a:ext cx="8099544" cy="6067294"/>
          </a:xfrm>
          <a:custGeom>
            <a:avLst/>
            <a:gdLst/>
            <a:ahLst/>
            <a:cxnLst/>
            <a:rect l="l" t="t" r="r" b="b"/>
            <a:pathLst>
              <a:path w="9554678" h="7157322">
                <a:moveTo>
                  <a:pt x="0" y="0"/>
                </a:moveTo>
                <a:lnTo>
                  <a:pt x="9554678" y="0"/>
                </a:lnTo>
                <a:lnTo>
                  <a:pt x="9554678" y="7157323"/>
                </a:lnTo>
                <a:lnTo>
                  <a:pt x="0" y="71573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1533226">
            <a:off x="15852051" y="-1056117"/>
            <a:ext cx="3965574" cy="4025963"/>
          </a:xfrm>
          <a:custGeom>
            <a:avLst/>
            <a:gdLst/>
            <a:ahLst/>
            <a:cxnLst/>
            <a:rect l="l" t="t" r="r" b="b"/>
            <a:pathLst>
              <a:path w="6297233" h="6393130">
                <a:moveTo>
                  <a:pt x="0" y="0"/>
                </a:moveTo>
                <a:lnTo>
                  <a:pt x="6297233" y="0"/>
                </a:lnTo>
                <a:lnTo>
                  <a:pt x="6297233" y="6393130"/>
                </a:lnTo>
                <a:lnTo>
                  <a:pt x="0" y="63931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TextBox 12"/>
          <p:cNvSpPr txBox="1"/>
          <p:nvPr/>
        </p:nvSpPr>
        <p:spPr>
          <a:xfrm>
            <a:off x="2840990" y="3835619"/>
            <a:ext cx="4278185" cy="2858731"/>
          </a:xfrm>
          <a:prstGeom prst="rect">
            <a:avLst/>
          </a:prstGeom>
        </p:spPr>
        <p:txBody>
          <a:bodyPr wrap="square" lIns="0" tIns="0" rIns="0" bIns="0" rtlCol="0" anchor="t">
            <a:spAutoFit/>
          </a:bodyPr>
          <a:lstStyle/>
          <a:p>
            <a:pPr algn="ctr">
              <a:lnSpc>
                <a:spcPct val="150000"/>
              </a:lnSpc>
            </a:pPr>
            <a:r>
              <a:rPr lang="vi-VN" sz="6600" b="1" dirty="0">
                <a:solidFill>
                  <a:srgbClr val="221716"/>
                </a:solidFill>
                <a:latin typeface="Arial"/>
              </a:rPr>
              <a:t>02. </a:t>
            </a:r>
          </a:p>
          <a:p>
            <a:pPr algn="ctr">
              <a:lnSpc>
                <a:spcPct val="150000"/>
              </a:lnSpc>
            </a:pPr>
            <a:r>
              <a:rPr lang="vi-VN" sz="6600" b="1" dirty="0">
                <a:solidFill>
                  <a:srgbClr val="221716"/>
                </a:solidFill>
                <a:latin typeface="Arial"/>
              </a:rPr>
              <a:t>Kể chuyện</a:t>
            </a:r>
            <a:endParaRPr lang="en-US" sz="6600" b="1" dirty="0">
              <a:solidFill>
                <a:srgbClr val="221716"/>
              </a:solidFill>
              <a:latin typeface="Arial"/>
            </a:endParaRPr>
          </a:p>
        </p:txBody>
      </p:sp>
      <p:sp>
        <p:nvSpPr>
          <p:cNvPr id="14" name="Freeform 14"/>
          <p:cNvSpPr/>
          <p:nvPr/>
        </p:nvSpPr>
        <p:spPr>
          <a:xfrm>
            <a:off x="-811718" y="-6091371"/>
            <a:ext cx="5565988" cy="9193073"/>
          </a:xfrm>
          <a:custGeom>
            <a:avLst/>
            <a:gdLst/>
            <a:ahLst/>
            <a:cxnLst/>
            <a:rect l="l" t="t" r="r" b="b"/>
            <a:pathLst>
              <a:path w="5565988" h="9193073">
                <a:moveTo>
                  <a:pt x="0" y="0"/>
                </a:moveTo>
                <a:lnTo>
                  <a:pt x="5565988" y="0"/>
                </a:lnTo>
                <a:lnTo>
                  <a:pt x="5565988" y="9193073"/>
                </a:lnTo>
                <a:lnTo>
                  <a:pt x="0" y="91930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2050" name="Picture 2" descr="Lịch Sử Việt Nam Bằng Tranh Màu, Bìa Cứng - Lý Thường Kiệt">
            <a:extLst>
              <a:ext uri="{FF2B5EF4-FFF2-40B4-BE49-F238E27FC236}">
                <a16:creationId xmlns:a16="http://schemas.microsoft.com/office/drawing/2014/main" xmlns="" id="{B770E84B-8727-5481-9E7E-704422A8A0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88475" y="1638300"/>
            <a:ext cx="6058535" cy="773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683473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sp>
        <p:nvSpPr>
          <p:cNvPr id="5" name="Freeform 5"/>
          <p:cNvSpPr/>
          <p:nvPr/>
        </p:nvSpPr>
        <p:spPr>
          <a:xfrm>
            <a:off x="-1155742" y="8724900"/>
            <a:ext cx="2311484" cy="2485466"/>
          </a:xfrm>
          <a:custGeom>
            <a:avLst/>
            <a:gdLst/>
            <a:ahLst/>
            <a:cxnLst/>
            <a:rect l="l" t="t" r="r" b="b"/>
            <a:pathLst>
              <a:path w="3867941" h="4159076">
                <a:moveTo>
                  <a:pt x="0" y="0"/>
                </a:moveTo>
                <a:lnTo>
                  <a:pt x="3867941" y="0"/>
                </a:lnTo>
                <a:lnTo>
                  <a:pt x="3867941" y="4159076"/>
                </a:lnTo>
                <a:lnTo>
                  <a:pt x="0" y="41590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flipH="1">
            <a:off x="15325330" y="-769264"/>
            <a:ext cx="3867941" cy="4159076"/>
          </a:xfrm>
          <a:custGeom>
            <a:avLst/>
            <a:gdLst/>
            <a:ahLst/>
            <a:cxnLst/>
            <a:rect l="l" t="t" r="r" b="b"/>
            <a:pathLst>
              <a:path w="3867941" h="4159076">
                <a:moveTo>
                  <a:pt x="3867940" y="0"/>
                </a:moveTo>
                <a:lnTo>
                  <a:pt x="0" y="0"/>
                </a:lnTo>
                <a:lnTo>
                  <a:pt x="0" y="4159076"/>
                </a:lnTo>
                <a:lnTo>
                  <a:pt x="3867940" y="4159076"/>
                </a:lnTo>
                <a:lnTo>
                  <a:pt x="386794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9">
            <a:extLst>
              <a:ext uri="{FF2B5EF4-FFF2-40B4-BE49-F238E27FC236}">
                <a16:creationId xmlns:a16="http://schemas.microsoft.com/office/drawing/2014/main" xmlns="" id="{D3492467-2610-B115-70C3-5F483DAC99E9}"/>
              </a:ext>
            </a:extLst>
          </p:cNvPr>
          <p:cNvSpPr txBox="1"/>
          <p:nvPr/>
        </p:nvSpPr>
        <p:spPr>
          <a:xfrm>
            <a:off x="1318779" y="1086326"/>
            <a:ext cx="12573000" cy="769441"/>
          </a:xfrm>
          <a:prstGeom prst="rect">
            <a:avLst/>
          </a:prstGeom>
        </p:spPr>
        <p:txBody>
          <a:bodyPr wrap="square" lIns="0" tIns="0" rIns="0" bIns="0" rtlCol="0" anchor="t">
            <a:spAutoFit/>
          </a:bodyPr>
          <a:lstStyle/>
          <a:p>
            <a:pPr algn="l"/>
            <a:r>
              <a:rPr lang="vi-VN" sz="5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Em hãy tập đọc thơ trước khi kể chuyện</a:t>
            </a:r>
            <a:endParaRPr lang="vi-VN" sz="5000" b="1" dirty="0">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2A80C05C-40B8-B273-7769-FE62C780EF76}"/>
              </a:ext>
            </a:extLst>
          </p:cNvPr>
          <p:cNvPicPr>
            <a:picLocks noChangeAspect="1"/>
          </p:cNvPicPr>
          <p:nvPr/>
        </p:nvPicPr>
        <p:blipFill rotWithShape="1">
          <a:blip r:embed="rId6">
            <a:extLst>
              <a:ext uri="{28A0092B-C50C-407E-A947-70E740481C1C}">
                <a14:useLocalDpi xmlns:a14="http://schemas.microsoft.com/office/drawing/2010/main" val="0"/>
              </a:ext>
            </a:extLst>
          </a:blip>
          <a:srcRect r="4370"/>
          <a:stretch/>
        </p:blipFill>
        <p:spPr>
          <a:xfrm>
            <a:off x="1318779" y="2552700"/>
            <a:ext cx="15650441" cy="6429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79004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5" name="Freeform 5"/>
          <p:cNvSpPr/>
          <p:nvPr/>
        </p:nvSpPr>
        <p:spPr>
          <a:xfrm>
            <a:off x="15335852" y="2948398"/>
            <a:ext cx="4706441" cy="7773401"/>
          </a:xfrm>
          <a:custGeom>
            <a:avLst/>
            <a:gdLst/>
            <a:ahLst/>
            <a:cxnLst/>
            <a:rect l="l" t="t" r="r" b="b"/>
            <a:pathLst>
              <a:path w="5565988" h="9193073">
                <a:moveTo>
                  <a:pt x="0" y="0"/>
                </a:moveTo>
                <a:lnTo>
                  <a:pt x="5565988" y="0"/>
                </a:lnTo>
                <a:lnTo>
                  <a:pt x="5565988" y="9193074"/>
                </a:lnTo>
                <a:lnTo>
                  <a:pt x="0" y="919307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rot="4183175">
            <a:off x="13225030" y="67185"/>
            <a:ext cx="5712582" cy="6418632"/>
          </a:xfrm>
          <a:custGeom>
            <a:avLst/>
            <a:gdLst/>
            <a:ahLst/>
            <a:cxnLst/>
            <a:rect l="l" t="t" r="r" b="b"/>
            <a:pathLst>
              <a:path w="6755883" h="7590880">
                <a:moveTo>
                  <a:pt x="0" y="0"/>
                </a:moveTo>
                <a:lnTo>
                  <a:pt x="6755884" y="0"/>
                </a:lnTo>
                <a:lnTo>
                  <a:pt x="6755884" y="7590880"/>
                </a:lnTo>
                <a:lnTo>
                  <a:pt x="0" y="75908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5">
            <a:extLst>
              <a:ext uri="{FF2B5EF4-FFF2-40B4-BE49-F238E27FC236}">
                <a16:creationId xmlns:a16="http://schemas.microsoft.com/office/drawing/2014/main" xmlns="" id="{BD798E98-AE98-DD47-375D-4BB9BBD9DB6A}"/>
              </a:ext>
            </a:extLst>
          </p:cNvPr>
          <p:cNvSpPr txBox="1"/>
          <p:nvPr/>
        </p:nvSpPr>
        <p:spPr>
          <a:xfrm>
            <a:off x="2194618" y="1485900"/>
            <a:ext cx="9571010" cy="923330"/>
          </a:xfrm>
          <a:prstGeom prst="rect">
            <a:avLst/>
          </a:prstGeom>
        </p:spPr>
        <p:txBody>
          <a:bodyPr wrap="square" lIns="0" tIns="0" rIns="0" bIns="0" rtlCol="0" anchor="t">
            <a:spAutoFit/>
          </a:bodyPr>
          <a:lstStyle/>
          <a:p>
            <a:r>
              <a:rPr lang="vi-VN" sz="6000" b="1" dirty="0">
                <a:latin typeface="Arial" panose="020B0604020202020204" pitchFamily="34" charset="0"/>
                <a:cs typeface="Arial" panose="020B0604020202020204" pitchFamily="34" charset="0"/>
              </a:rPr>
              <a:t>1. Kể chuyện trong nhóm</a:t>
            </a:r>
            <a:endParaRPr lang="en-US" sz="6000" b="1" dirty="0">
              <a:latin typeface="Arial" panose="020B0604020202020204" pitchFamily="34" charset="0"/>
              <a:cs typeface="Arial" panose="020B0604020202020204" pitchFamily="34" charset="0"/>
            </a:endParaRPr>
          </a:p>
        </p:txBody>
      </p:sp>
      <p:sp>
        <p:nvSpPr>
          <p:cNvPr id="10" name="Freeform 3">
            <a:extLst>
              <a:ext uri="{FF2B5EF4-FFF2-40B4-BE49-F238E27FC236}">
                <a16:creationId xmlns:a16="http://schemas.microsoft.com/office/drawing/2014/main" xmlns="" id="{DB270841-49E5-5791-C58C-667AE678582D}"/>
              </a:ext>
            </a:extLst>
          </p:cNvPr>
          <p:cNvSpPr/>
          <p:nvPr/>
        </p:nvSpPr>
        <p:spPr>
          <a:xfrm>
            <a:off x="1855673" y="3481798"/>
            <a:ext cx="10248900" cy="5181600"/>
          </a:xfrm>
          <a:prstGeom prst="foldedCorner">
            <a:avLst>
              <a:gd name="adj" fmla="val 10582"/>
            </a:avLst>
          </a:prstGeom>
          <a:solidFill>
            <a:schemeClr val="bg1"/>
          </a:solidFill>
          <a:ln>
            <a:solidFill>
              <a:srgbClr val="986F56"/>
            </a:solidFill>
          </a:ln>
        </p:spPr>
        <p:txBody>
          <a:bodyPr lIns="360000" rIns="360000" bIns="216000" anchor="ctr"/>
          <a:lstStyle/>
          <a:p>
            <a:pPr algn="just">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Dựa theo gợi ý SGK tr. </a:t>
            </a:r>
            <a:r>
              <a:rPr lang="vi-VN" sz="4400" dirty="0">
                <a:solidFill>
                  <a:srgbClr val="000000"/>
                </a:solidFill>
                <a:latin typeface="Arial" panose="020B0604020202020204" pitchFamily="34" charset="0"/>
                <a:ea typeface="Calibri" panose="020F0502020204030204" pitchFamily="34" charset="0"/>
                <a:cs typeface="Arial" panose="020B0604020202020204" pitchFamily="34" charset="0"/>
              </a:rPr>
              <a:t>52</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em hãy kể lại đầy đủ câu chuyện</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Danh </a:t>
            </a:r>
            <a:r>
              <a:rPr lang="vi-VN" sz="44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tướng Lý Thường Kiệt </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5 phần sau. </a:t>
            </a:r>
            <a:endParaRPr lang="vi-VN" sz="4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033962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TextBox 17"/>
          <p:cNvSpPr txBox="1"/>
          <p:nvPr/>
        </p:nvSpPr>
        <p:spPr>
          <a:xfrm>
            <a:off x="7467600" y="547539"/>
            <a:ext cx="3352800" cy="923330"/>
          </a:xfrm>
          <a:prstGeom prst="rect">
            <a:avLst/>
          </a:prstGeom>
        </p:spPr>
        <p:txBody>
          <a:bodyPr wrap="square" lIns="0" tIns="0" rIns="0" bIns="0" rtlCol="0" anchor="t">
            <a:spAutoFit/>
          </a:bodyPr>
          <a:lstStyle/>
          <a:p>
            <a:pPr algn="ctr"/>
            <a:r>
              <a:rPr lang="vi-VN" sz="6000" b="1" dirty="0">
                <a:solidFill>
                  <a:srgbClr val="221716"/>
                </a:solidFill>
                <a:latin typeface="Arial" panose="020B0604020202020204" pitchFamily="34" charset="0"/>
                <a:cs typeface="Arial" panose="020B0604020202020204" pitchFamily="34" charset="0"/>
              </a:rPr>
              <a:t>Gợi ý</a:t>
            </a:r>
            <a:endParaRPr lang="en-US" sz="6000" b="1" dirty="0">
              <a:solidFill>
                <a:srgbClr val="221716"/>
              </a:solidFill>
              <a:latin typeface="Arial" panose="020B0604020202020204" pitchFamily="34" charset="0"/>
              <a:cs typeface="Arial" panose="020B0604020202020204" pitchFamily="34" charset="0"/>
            </a:endParaRPr>
          </a:p>
        </p:txBody>
      </p:sp>
      <p:sp>
        <p:nvSpPr>
          <p:cNvPr id="19" name="Rectangle: Folded Corner 18">
            <a:extLst>
              <a:ext uri="{FF2B5EF4-FFF2-40B4-BE49-F238E27FC236}">
                <a16:creationId xmlns:a16="http://schemas.microsoft.com/office/drawing/2014/main" xmlns="" id="{473EC7B6-78EB-A767-5DD9-8794C15904E5}"/>
              </a:ext>
            </a:extLst>
          </p:cNvPr>
          <p:cNvSpPr/>
          <p:nvPr/>
        </p:nvSpPr>
        <p:spPr>
          <a:xfrm>
            <a:off x="838878" y="2018408"/>
            <a:ext cx="4864423" cy="4267200"/>
          </a:xfrm>
          <a:prstGeom prst="foldedCorner">
            <a:avLst>
              <a:gd name="adj" fmla="val 16434"/>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Lý Thường Kiệt đã làm gì để chủ động phá âm mưu xâm lược của địch?</a:t>
            </a:r>
            <a:endParaRPr lang="vi-VN" sz="3600" dirty="0">
              <a:effectLst/>
              <a:latin typeface="Arial" panose="020B0604020202020204" pitchFamily="34" charset="0"/>
              <a:cs typeface="Arial" panose="020B0604020202020204" pitchFamily="34" charset="0"/>
            </a:endParaRPr>
          </a:p>
        </p:txBody>
      </p:sp>
      <p:sp>
        <p:nvSpPr>
          <p:cNvPr id="4" name="Rectangle: Folded Corner 3">
            <a:extLst>
              <a:ext uri="{FF2B5EF4-FFF2-40B4-BE49-F238E27FC236}">
                <a16:creationId xmlns:a16="http://schemas.microsoft.com/office/drawing/2014/main" xmlns="" id="{0914F7FE-1083-860F-90E4-DE8CEA3E058B}"/>
              </a:ext>
            </a:extLst>
          </p:cNvPr>
          <p:cNvSpPr/>
          <p:nvPr/>
        </p:nvSpPr>
        <p:spPr>
          <a:xfrm>
            <a:off x="6833374" y="2018408"/>
            <a:ext cx="4542662" cy="4267200"/>
          </a:xfrm>
          <a:prstGeom prst="foldedCorner">
            <a:avLst>
              <a:gd name="adj" fmla="val 16434"/>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Lần thứ nhất vượt sông, quân địch bị đánh bại như thế nào?</a:t>
            </a:r>
            <a:endParaRPr lang="vi-VN" sz="3600" dirty="0">
              <a:effectLst/>
              <a:latin typeface="Arial" panose="020B0604020202020204" pitchFamily="34" charset="0"/>
              <a:cs typeface="Arial" panose="020B0604020202020204" pitchFamily="34" charset="0"/>
            </a:endParaRPr>
          </a:p>
        </p:txBody>
      </p:sp>
      <p:sp>
        <p:nvSpPr>
          <p:cNvPr id="6" name="Rectangle: Folded Corner 5">
            <a:extLst>
              <a:ext uri="{FF2B5EF4-FFF2-40B4-BE49-F238E27FC236}">
                <a16:creationId xmlns:a16="http://schemas.microsoft.com/office/drawing/2014/main" xmlns="" id="{BD612303-EF44-26F1-5543-E2999F65F275}"/>
              </a:ext>
            </a:extLst>
          </p:cNvPr>
          <p:cNvSpPr/>
          <p:nvPr/>
        </p:nvSpPr>
        <p:spPr>
          <a:xfrm>
            <a:off x="12540268" y="2018408"/>
            <a:ext cx="4757654" cy="4267200"/>
          </a:xfrm>
          <a:prstGeom prst="foldedCorner">
            <a:avLst>
              <a:gd name="adj" fmla="val 16434"/>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 Quân địch tiếp tục thảm bại như thế nào trong lần thứ hai vượt sông?</a:t>
            </a:r>
            <a:endParaRPr lang="vi-VN" sz="3600" dirty="0">
              <a:effectLst/>
              <a:latin typeface="Arial" panose="020B0604020202020204" pitchFamily="34" charset="0"/>
              <a:cs typeface="Arial" panose="020B0604020202020204" pitchFamily="34" charset="0"/>
            </a:endParaRPr>
          </a:p>
        </p:txBody>
      </p:sp>
      <p:sp>
        <p:nvSpPr>
          <p:cNvPr id="7" name="Rectangle: Folded Corner 6">
            <a:extLst>
              <a:ext uri="{FF2B5EF4-FFF2-40B4-BE49-F238E27FC236}">
                <a16:creationId xmlns:a16="http://schemas.microsoft.com/office/drawing/2014/main" xmlns="" id="{1C2E833D-8346-52AF-ACFF-691F58F58216}"/>
              </a:ext>
            </a:extLst>
          </p:cNvPr>
          <p:cNvSpPr/>
          <p:nvPr/>
        </p:nvSpPr>
        <p:spPr>
          <a:xfrm>
            <a:off x="9220488" y="6057900"/>
            <a:ext cx="5008995" cy="3925192"/>
          </a:xfrm>
          <a:prstGeom prst="foldedCorner">
            <a:avLst>
              <a:gd name="adj" fmla="val 16434"/>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e. Lý Thường Kiệt đã làm gì để sớm kết thúc chiến tranh?</a:t>
            </a:r>
            <a:endParaRPr lang="vi-VN" sz="3600" dirty="0">
              <a:effectLst/>
              <a:latin typeface="Arial" panose="020B0604020202020204" pitchFamily="34" charset="0"/>
              <a:cs typeface="Arial" panose="020B0604020202020204" pitchFamily="34" charset="0"/>
            </a:endParaRPr>
          </a:p>
        </p:txBody>
      </p:sp>
      <p:sp>
        <p:nvSpPr>
          <p:cNvPr id="10" name="Rectangle: Folded Corner 9">
            <a:extLst>
              <a:ext uri="{FF2B5EF4-FFF2-40B4-BE49-F238E27FC236}">
                <a16:creationId xmlns:a16="http://schemas.microsoft.com/office/drawing/2014/main" xmlns="" id="{720808DB-C586-B819-237D-F3ABA9D41ED0}"/>
              </a:ext>
            </a:extLst>
          </p:cNvPr>
          <p:cNvSpPr/>
          <p:nvPr/>
        </p:nvSpPr>
        <p:spPr>
          <a:xfrm>
            <a:off x="3680106" y="6057900"/>
            <a:ext cx="4757654" cy="3925192"/>
          </a:xfrm>
          <a:prstGeom prst="foldedCorner">
            <a:avLst>
              <a:gd name="adj" fmla="val 16434"/>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d. "Bài thơ thần" đã khích lệ quân sĩ như thế nào?</a:t>
            </a:r>
            <a:endParaRPr lang="vi-VN"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428159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p:tgtEl>
                                          <p:spTgt spid="19"/>
                                        </p:tgtEl>
                                        <p:attrNameLst>
                                          <p:attrName>ppt_y</p:attrName>
                                        </p:attrNameLst>
                                      </p:cBhvr>
                                      <p:tavLst>
                                        <p:tav tm="0">
                                          <p:val>
                                            <p:strVal val="#ppt_y+#ppt_h*1.125000"/>
                                          </p:val>
                                        </p:tav>
                                        <p:tav tm="100000">
                                          <p:val>
                                            <p:strVal val="#ppt_y"/>
                                          </p:val>
                                        </p:tav>
                                      </p:tavLst>
                                    </p:anim>
                                    <p:animEffect transition="in" filter="wipe(up)">
                                      <p:cBhvr>
                                        <p:cTn id="13" dur="500"/>
                                        <p:tgtEl>
                                          <p:spTgt spid="1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p:tgtEl>
                                          <p:spTgt spid="4"/>
                                        </p:tgtEl>
                                        <p:attrNameLst>
                                          <p:attrName>ppt_y</p:attrName>
                                        </p:attrNameLst>
                                      </p:cBhvr>
                                      <p:tavLst>
                                        <p:tav tm="0">
                                          <p:val>
                                            <p:strVal val="#ppt_y+#ppt_h*1.125000"/>
                                          </p:val>
                                        </p:tav>
                                        <p:tav tm="100000">
                                          <p:val>
                                            <p:strVal val="#ppt_y"/>
                                          </p:val>
                                        </p:tav>
                                      </p:tavLst>
                                    </p:anim>
                                    <p:animEffect transition="in" filter="wipe(up)">
                                      <p:cBhvr>
                                        <p:cTn id="17" dur="500"/>
                                        <p:tgtEl>
                                          <p:spTgt spid="4"/>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p:tgtEl>
                                          <p:spTgt spid="6"/>
                                        </p:tgtEl>
                                        <p:attrNameLst>
                                          <p:attrName>ppt_y</p:attrName>
                                        </p:attrNameLst>
                                      </p:cBhvr>
                                      <p:tavLst>
                                        <p:tav tm="0">
                                          <p:val>
                                            <p:strVal val="#ppt_y+#ppt_h*1.125000"/>
                                          </p:val>
                                        </p:tav>
                                        <p:tav tm="100000">
                                          <p:val>
                                            <p:strVal val="#ppt_y"/>
                                          </p:val>
                                        </p:tav>
                                      </p:tavLst>
                                    </p:anim>
                                    <p:animEffect transition="in" filter="wipe(up)">
                                      <p:cBhvr>
                                        <p:cTn id="21" dur="500"/>
                                        <p:tgtEl>
                                          <p:spTgt spid="6"/>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p:tgtEl>
                                          <p:spTgt spid="7"/>
                                        </p:tgtEl>
                                        <p:attrNameLst>
                                          <p:attrName>ppt_y</p:attrName>
                                        </p:attrNameLst>
                                      </p:cBhvr>
                                      <p:tavLst>
                                        <p:tav tm="0">
                                          <p:val>
                                            <p:strVal val="#ppt_y+#ppt_h*1.125000"/>
                                          </p:val>
                                        </p:tav>
                                        <p:tav tm="100000">
                                          <p:val>
                                            <p:strVal val="#ppt_y"/>
                                          </p:val>
                                        </p:tav>
                                      </p:tavLst>
                                    </p:anim>
                                    <p:animEffect transition="in" filter="wipe(up)">
                                      <p:cBhvr>
                                        <p:cTn id="25" dur="500"/>
                                        <p:tgtEl>
                                          <p:spTgt spid="7"/>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p:tgtEl>
                                          <p:spTgt spid="10"/>
                                        </p:tgtEl>
                                        <p:attrNameLst>
                                          <p:attrName>ppt_y</p:attrName>
                                        </p:attrNameLst>
                                      </p:cBhvr>
                                      <p:tavLst>
                                        <p:tav tm="0">
                                          <p:val>
                                            <p:strVal val="#ppt_y+#ppt_h*1.125000"/>
                                          </p:val>
                                        </p:tav>
                                        <p:tav tm="100000">
                                          <p:val>
                                            <p:strVal val="#ppt_y"/>
                                          </p:val>
                                        </p:tav>
                                      </p:tavLst>
                                    </p:anim>
                                    <p:animEffect transition="in" filter="wipe(up)">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4" grpId="0" animBg="1"/>
      <p:bldP spid="6" grpId="0" animBg="1"/>
      <p:bldP spid="7"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sp>
        <p:nvSpPr>
          <p:cNvPr id="11" name="Rectangle: Folded Corner 10">
            <a:extLst>
              <a:ext uri="{FF2B5EF4-FFF2-40B4-BE49-F238E27FC236}">
                <a16:creationId xmlns:a16="http://schemas.microsoft.com/office/drawing/2014/main" xmlns="" id="{930F1329-4A90-F392-C7C5-3F6A90397DBE}"/>
              </a:ext>
            </a:extLst>
          </p:cNvPr>
          <p:cNvSpPr/>
          <p:nvPr/>
        </p:nvSpPr>
        <p:spPr>
          <a:xfrm>
            <a:off x="11049000" y="2580798"/>
            <a:ext cx="5791200" cy="6619875"/>
          </a:xfrm>
          <a:prstGeom prst="foldedCorner">
            <a:avLst>
              <a:gd name="adj" fmla="val 12856"/>
            </a:avLst>
          </a:prstGeom>
          <a:solidFill>
            <a:srgbClr val="986F5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4400" dirty="0">
                <a:effectLst/>
                <a:latin typeface="Arial" panose="020B0604020202020204" pitchFamily="34" charset="0"/>
                <a:ea typeface="Calibri" panose="020F0502020204030204" pitchFamily="34" charset="0"/>
                <a:cs typeface="Arial" panose="020B0604020202020204" pitchFamily="34" charset="0"/>
              </a:rPr>
              <a:t>Em hãy cho biết chiến thắng Bạch Đằng có ý nghĩa như thế nào đối với lịch sử nước ta.</a:t>
            </a:r>
            <a:endParaRPr lang="vi-VN" sz="4400" dirty="0">
              <a:effectLst/>
              <a:latin typeface="Arial" panose="020B0604020202020204" pitchFamily="34" charset="0"/>
              <a:cs typeface="Arial" panose="020B0604020202020204" pitchFamily="34" charset="0"/>
            </a:endParaRPr>
          </a:p>
        </p:txBody>
      </p:sp>
      <p:sp>
        <p:nvSpPr>
          <p:cNvPr id="5" name="Freeform 5"/>
          <p:cNvSpPr/>
          <p:nvPr/>
        </p:nvSpPr>
        <p:spPr>
          <a:xfrm>
            <a:off x="-1155742" y="8724900"/>
            <a:ext cx="2311484" cy="2485466"/>
          </a:xfrm>
          <a:custGeom>
            <a:avLst/>
            <a:gdLst/>
            <a:ahLst/>
            <a:cxnLst/>
            <a:rect l="l" t="t" r="r" b="b"/>
            <a:pathLst>
              <a:path w="3867941" h="4159076">
                <a:moveTo>
                  <a:pt x="0" y="0"/>
                </a:moveTo>
                <a:lnTo>
                  <a:pt x="3867941" y="0"/>
                </a:lnTo>
                <a:lnTo>
                  <a:pt x="3867941" y="4159076"/>
                </a:lnTo>
                <a:lnTo>
                  <a:pt x="0" y="41590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flipH="1">
            <a:off x="15325330" y="-769264"/>
            <a:ext cx="3867941" cy="4159076"/>
          </a:xfrm>
          <a:custGeom>
            <a:avLst/>
            <a:gdLst/>
            <a:ahLst/>
            <a:cxnLst/>
            <a:rect l="l" t="t" r="r" b="b"/>
            <a:pathLst>
              <a:path w="3867941" h="4159076">
                <a:moveTo>
                  <a:pt x="3867940" y="0"/>
                </a:moveTo>
                <a:lnTo>
                  <a:pt x="0" y="0"/>
                </a:lnTo>
                <a:lnTo>
                  <a:pt x="0" y="4159076"/>
                </a:lnTo>
                <a:lnTo>
                  <a:pt x="3867940" y="4159076"/>
                </a:lnTo>
                <a:lnTo>
                  <a:pt x="386794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9">
            <a:extLst>
              <a:ext uri="{FF2B5EF4-FFF2-40B4-BE49-F238E27FC236}">
                <a16:creationId xmlns:a16="http://schemas.microsoft.com/office/drawing/2014/main" xmlns="" id="{D3492467-2610-B115-70C3-5F483DAC99E9}"/>
              </a:ext>
            </a:extLst>
          </p:cNvPr>
          <p:cNvSpPr txBox="1"/>
          <p:nvPr/>
        </p:nvSpPr>
        <p:spPr>
          <a:xfrm>
            <a:off x="6400799" y="802442"/>
            <a:ext cx="5486402" cy="1015663"/>
          </a:xfrm>
          <a:prstGeom prst="rect">
            <a:avLst/>
          </a:prstGeom>
        </p:spPr>
        <p:txBody>
          <a:bodyPr wrap="square" lIns="0" tIns="0" rIns="0" bIns="0" rtlCol="0" anchor="t">
            <a:spAutoFit/>
          </a:bodyPr>
          <a:lstStyle/>
          <a:p>
            <a:pPr algn="ctr"/>
            <a:r>
              <a:rPr lang="vi-VN" sz="6600" b="1" dirty="0">
                <a:solidFill>
                  <a:srgbClr val="221716"/>
                </a:solidFill>
                <a:latin typeface="Arial"/>
              </a:rPr>
              <a:t>KHỞI ĐỘNG</a:t>
            </a:r>
            <a:endParaRPr lang="en-US" sz="6600" b="1" dirty="0">
              <a:solidFill>
                <a:srgbClr val="221716"/>
              </a:solidFill>
              <a:latin typeface="Arial"/>
            </a:endParaRPr>
          </a:p>
        </p:txBody>
      </p:sp>
      <p:pic>
        <p:nvPicPr>
          <p:cNvPr id="1026" name="Picture 2" descr="Bạch Đằng năm 1288 - Trận thuỷ chiến chấn động thế giới">
            <a:extLst>
              <a:ext uri="{FF2B5EF4-FFF2-40B4-BE49-F238E27FC236}">
                <a16:creationId xmlns:a16="http://schemas.microsoft.com/office/drawing/2014/main" xmlns="" id="{528F5F4D-E705-C4DF-DD75-3041265112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008" y="2580799"/>
            <a:ext cx="8848725" cy="6619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88836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sp>
        <p:nvSpPr>
          <p:cNvPr id="5" name="TextBox 5"/>
          <p:cNvSpPr txBox="1"/>
          <p:nvPr/>
        </p:nvSpPr>
        <p:spPr>
          <a:xfrm>
            <a:off x="4358495" y="795635"/>
            <a:ext cx="9571010" cy="923330"/>
          </a:xfrm>
          <a:prstGeom prst="rect">
            <a:avLst/>
          </a:prstGeom>
        </p:spPr>
        <p:txBody>
          <a:bodyPr wrap="square" lIns="0" tIns="0" rIns="0" bIns="0" rtlCol="0" anchor="t">
            <a:spAutoFit/>
          </a:bodyPr>
          <a:lstStyle/>
          <a:p>
            <a:pPr algn="ctr"/>
            <a:r>
              <a:rPr lang="vi-VN" sz="6000" b="1" dirty="0">
                <a:latin typeface="Arial" panose="020B0604020202020204" pitchFamily="34" charset="0"/>
                <a:cs typeface="Arial" panose="020B0604020202020204" pitchFamily="34" charset="0"/>
              </a:rPr>
              <a:t>Kể chuyện trong nhóm</a:t>
            </a:r>
            <a:endParaRPr lang="en-US" sz="6000" b="1" dirty="0">
              <a:latin typeface="Arial" panose="020B0604020202020204" pitchFamily="34" charset="0"/>
              <a:cs typeface="Arial" panose="020B0604020202020204" pitchFamily="34" charset="0"/>
            </a:endParaRPr>
          </a:p>
        </p:txBody>
      </p:sp>
      <p:sp>
        <p:nvSpPr>
          <p:cNvPr id="2" name="Freeform 3">
            <a:extLst>
              <a:ext uri="{FF2B5EF4-FFF2-40B4-BE49-F238E27FC236}">
                <a16:creationId xmlns:a16="http://schemas.microsoft.com/office/drawing/2014/main" xmlns="" id="{BB983BD0-1447-40F3-1514-2C731295A5D6}"/>
              </a:ext>
            </a:extLst>
          </p:cNvPr>
          <p:cNvSpPr/>
          <p:nvPr/>
        </p:nvSpPr>
        <p:spPr>
          <a:xfrm>
            <a:off x="1028700" y="2247900"/>
            <a:ext cx="6286500" cy="6781800"/>
          </a:xfrm>
          <a:prstGeom prst="foldedCorner">
            <a:avLst>
              <a:gd name="adj" fmla="val 6493"/>
            </a:avLst>
          </a:prstGeom>
          <a:solidFill>
            <a:schemeClr val="bg1"/>
          </a:solidFill>
          <a:ln>
            <a:solidFill>
              <a:srgbClr val="986F56"/>
            </a:solidFill>
          </a:ln>
        </p:spPr>
        <p:txBody>
          <a:bodyPr lIns="360000" rIns="360000" bIns="216000" anchor="ctr"/>
          <a:lstStyle/>
          <a:p>
            <a:pPr algn="just">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Dựa theo gợi ý SGK tr. 37, em hãy kể lại đầy đủ câu chuyện</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4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Danh tướng Lý Thường Kiệt" </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5 phần sau. </a:t>
            </a:r>
            <a:endParaRPr lang="vi-VN" sz="4400" dirty="0">
              <a:effectLst/>
              <a:latin typeface="Arial" panose="020B0604020202020204" pitchFamily="34" charset="0"/>
              <a:cs typeface="Arial" panose="020B0604020202020204" pitchFamily="34" charset="0"/>
            </a:endParaRPr>
          </a:p>
        </p:txBody>
      </p:sp>
      <p:pic>
        <p:nvPicPr>
          <p:cNvPr id="5122" name="Picture 2" descr="Câu chuyện lịch sử danh tướng Lý Thường Kiệt, sự nghiệp và binh quyền">
            <a:extLst>
              <a:ext uri="{FF2B5EF4-FFF2-40B4-BE49-F238E27FC236}">
                <a16:creationId xmlns:a16="http://schemas.microsoft.com/office/drawing/2014/main" xmlns="" id="{27B3BD64-0ABC-D1C6-F170-12C67B5F7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3608" y="2705100"/>
            <a:ext cx="9425182" cy="5895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26439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122"/>
                                        </p:tgtEl>
                                        <p:attrNameLst>
                                          <p:attrName>style.visibility</p:attrName>
                                        </p:attrNameLst>
                                      </p:cBhvr>
                                      <p:to>
                                        <p:strVal val="visible"/>
                                      </p:to>
                                    </p:set>
                                    <p:anim calcmode="lin" valueType="num">
                                      <p:cBhvr additive="base">
                                        <p:cTn id="16" dur="500" fill="hold"/>
                                        <p:tgtEl>
                                          <p:spTgt spid="5122"/>
                                        </p:tgtEl>
                                        <p:attrNameLst>
                                          <p:attrName>ppt_x</p:attrName>
                                        </p:attrNameLst>
                                      </p:cBhvr>
                                      <p:tavLst>
                                        <p:tav tm="0">
                                          <p:val>
                                            <p:strVal val="#ppt_x"/>
                                          </p:val>
                                        </p:tav>
                                        <p:tav tm="100000">
                                          <p:val>
                                            <p:strVal val="#ppt_x"/>
                                          </p:val>
                                        </p:tav>
                                      </p:tavLst>
                                    </p:anim>
                                    <p:anim calcmode="lin" valueType="num">
                                      <p:cBhvr additive="base">
                                        <p:cTn id="17"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3C718D28-4AEB-B830-1D64-7C0FCBE6BC05}"/>
              </a:ext>
            </a:extLst>
          </p:cNvPr>
          <p:cNvSpPr/>
          <p:nvPr/>
        </p:nvSpPr>
        <p:spPr>
          <a:xfrm>
            <a:off x="2425377" y="1028700"/>
            <a:ext cx="13437245" cy="8229600"/>
          </a:xfrm>
          <a:custGeom>
            <a:avLst/>
            <a:gdLst/>
            <a:ahLst/>
            <a:cxnLst/>
            <a:rect l="l" t="t" r="r" b="b"/>
            <a:pathLst>
              <a:path w="13437245" h="8229600">
                <a:moveTo>
                  <a:pt x="0" y="0"/>
                </a:moveTo>
                <a:lnTo>
                  <a:pt x="13437246" y="0"/>
                </a:lnTo>
                <a:lnTo>
                  <a:pt x="13437246" y="8229600"/>
                </a:lnTo>
                <a:lnTo>
                  <a:pt x="0" y="82296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a:extLst>
              <a:ext uri="{FF2B5EF4-FFF2-40B4-BE49-F238E27FC236}">
                <a16:creationId xmlns:a16="http://schemas.microsoft.com/office/drawing/2014/main" xmlns="" id="{052204A5-0592-899C-0500-CB2DC89B821A}"/>
              </a:ext>
            </a:extLst>
          </p:cNvPr>
          <p:cNvSpPr txBox="1"/>
          <p:nvPr/>
        </p:nvSpPr>
        <p:spPr>
          <a:xfrm>
            <a:off x="5175462" y="3162300"/>
            <a:ext cx="7937073" cy="3554948"/>
          </a:xfrm>
          <a:prstGeom prst="rect">
            <a:avLst/>
          </a:prstGeom>
        </p:spPr>
        <p:txBody>
          <a:bodyPr wrap="square" lIns="0" tIns="0" rIns="0" bIns="0" rtlCol="0" anchor="t">
            <a:spAutoFit/>
          </a:bodyPr>
          <a:lstStyle/>
          <a:p>
            <a:pPr algn="ctr">
              <a:lnSpc>
                <a:spcPts val="14773"/>
              </a:lnSpc>
            </a:pPr>
            <a:r>
              <a:rPr lang="vi-VN" sz="8000" b="1" dirty="0">
                <a:latin typeface="Arial" panose="020B0604020202020204" pitchFamily="34" charset="0"/>
                <a:cs typeface="Arial" panose="020B0604020202020204" pitchFamily="34" charset="0"/>
              </a:rPr>
              <a:t>KỂ TOÀN BỘ </a:t>
            </a:r>
          </a:p>
          <a:p>
            <a:pPr algn="ctr">
              <a:lnSpc>
                <a:spcPts val="14773"/>
              </a:lnSpc>
            </a:pPr>
            <a:r>
              <a:rPr lang="vi-VN" sz="8000" b="1" dirty="0">
                <a:latin typeface="Arial" panose="020B0604020202020204" pitchFamily="34" charset="0"/>
                <a:cs typeface="Arial" panose="020B0604020202020204" pitchFamily="34" charset="0"/>
              </a:rPr>
              <a:t>CÂU CHUYỆN</a:t>
            </a:r>
            <a:endParaRPr lang="en-US" sz="8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658229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133600" y="1409700"/>
            <a:ext cx="14301566" cy="7192829"/>
          </a:xfrm>
          <a:custGeom>
            <a:avLst/>
            <a:gdLst/>
            <a:ahLst/>
            <a:cxnLst/>
            <a:rect l="l" t="t" r="r" b="b"/>
            <a:pathLst>
              <a:path w="3766667" h="1894408">
                <a:moveTo>
                  <a:pt x="27608" y="0"/>
                </a:moveTo>
                <a:lnTo>
                  <a:pt x="3739059" y="0"/>
                </a:lnTo>
                <a:cubicBezTo>
                  <a:pt x="3754307" y="0"/>
                  <a:pt x="3766667" y="12361"/>
                  <a:pt x="3766667" y="27608"/>
                </a:cubicBezTo>
                <a:lnTo>
                  <a:pt x="3766667" y="1866800"/>
                </a:lnTo>
                <a:cubicBezTo>
                  <a:pt x="3766667" y="1882047"/>
                  <a:pt x="3754307" y="1894408"/>
                  <a:pt x="3739059" y="1894408"/>
                </a:cubicBezTo>
                <a:lnTo>
                  <a:pt x="27608" y="1894408"/>
                </a:lnTo>
                <a:cubicBezTo>
                  <a:pt x="12361" y="1894408"/>
                  <a:pt x="0" y="1882047"/>
                  <a:pt x="0" y="1866800"/>
                </a:cubicBezTo>
                <a:lnTo>
                  <a:pt x="0" y="27608"/>
                </a:lnTo>
                <a:cubicBezTo>
                  <a:pt x="0" y="12361"/>
                  <a:pt x="12361" y="0"/>
                  <a:pt x="27608" y="0"/>
                </a:cubicBezTo>
                <a:close/>
              </a:path>
            </a:pathLst>
          </a:custGeom>
          <a:solidFill>
            <a:srgbClr val="986F56"/>
          </a:solidFill>
          <a:ln>
            <a:solidFill>
              <a:srgbClr val="244941"/>
            </a:solidFill>
          </a:ln>
        </p:spPr>
      </p:sp>
      <p:sp>
        <p:nvSpPr>
          <p:cNvPr id="7" name="Freeform 7"/>
          <p:cNvSpPr/>
          <p:nvPr/>
        </p:nvSpPr>
        <p:spPr>
          <a:xfrm>
            <a:off x="3132717" y="3574203"/>
            <a:ext cx="5161066" cy="4007127"/>
          </a:xfrm>
          <a:prstGeom prst="roundRect">
            <a:avLst>
              <a:gd name="adj" fmla="val 5733"/>
            </a:avLst>
          </a:prstGeom>
          <a:solidFill>
            <a:schemeClr val="bg1"/>
          </a:solidFill>
          <a:ln>
            <a:solidFill>
              <a:srgbClr val="986F56"/>
            </a:solidFill>
          </a:ln>
        </p:spPr>
        <p:txBody>
          <a:bodyPr anchor="ctr"/>
          <a:lstStyle/>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Kể nối tiếp </a:t>
            </a:r>
          </a:p>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từng đoạn </a:t>
            </a:r>
          </a:p>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(mỗi HS kể 1 đoạn)</a:t>
            </a:r>
            <a:endParaRPr lang="vi-VN" sz="4400" dirty="0">
              <a:effectLst/>
              <a:latin typeface="Arial" panose="020B0604020202020204" pitchFamily="34" charset="0"/>
              <a:cs typeface="Arial" panose="020B0604020202020204" pitchFamily="34" charset="0"/>
            </a:endParaRPr>
          </a:p>
        </p:txBody>
      </p:sp>
      <p:sp>
        <p:nvSpPr>
          <p:cNvPr id="9" name="TextBox 9"/>
          <p:cNvSpPr txBox="1"/>
          <p:nvPr/>
        </p:nvSpPr>
        <p:spPr>
          <a:xfrm>
            <a:off x="5003997" y="1792604"/>
            <a:ext cx="8560770" cy="923330"/>
          </a:xfrm>
          <a:prstGeom prst="rect">
            <a:avLst/>
          </a:prstGeom>
        </p:spPr>
        <p:txBody>
          <a:bodyPr lIns="0" tIns="0" rIns="0" bIns="0" rtlCol="0" anchor="t">
            <a:spAutoFit/>
          </a:bodyPr>
          <a:lstStyle/>
          <a:p>
            <a:pPr algn="ctr"/>
            <a:r>
              <a:rPr lang="vi-VN" sz="6000" b="1" dirty="0">
                <a:solidFill>
                  <a:schemeClr val="bg1"/>
                </a:solidFill>
                <a:latin typeface="Arial" panose="020B0604020202020204" pitchFamily="34" charset="0"/>
                <a:cs typeface="Arial" panose="020B0604020202020204" pitchFamily="34" charset="0"/>
              </a:rPr>
              <a:t>KỂ THEO NHÓM ĐÔI</a:t>
            </a:r>
            <a:endParaRPr lang="en-US" sz="6000" b="1" dirty="0">
              <a:solidFill>
                <a:schemeClr val="bg1"/>
              </a:solidFill>
              <a:latin typeface="Arial" panose="020B0604020202020204" pitchFamily="34" charset="0"/>
              <a:cs typeface="Arial" panose="020B0604020202020204" pitchFamily="34" charset="0"/>
            </a:endParaRPr>
          </a:p>
        </p:txBody>
      </p:sp>
      <p:sp>
        <p:nvSpPr>
          <p:cNvPr id="12" name="Freeform 7">
            <a:extLst>
              <a:ext uri="{FF2B5EF4-FFF2-40B4-BE49-F238E27FC236}">
                <a16:creationId xmlns:a16="http://schemas.microsoft.com/office/drawing/2014/main" xmlns="" id="{7535B380-8F4A-BA41-B811-BCD28FC92964}"/>
              </a:ext>
            </a:extLst>
          </p:cNvPr>
          <p:cNvSpPr/>
          <p:nvPr/>
        </p:nvSpPr>
        <p:spPr>
          <a:xfrm>
            <a:off x="10274985" y="3574203"/>
            <a:ext cx="5161065" cy="4007127"/>
          </a:xfrm>
          <a:prstGeom prst="roundRect">
            <a:avLst>
              <a:gd name="adj" fmla="val 6208"/>
            </a:avLst>
          </a:prstGeom>
          <a:solidFill>
            <a:schemeClr val="bg1"/>
          </a:solidFill>
          <a:ln>
            <a:solidFill>
              <a:srgbClr val="986F56"/>
            </a:solidFill>
          </a:ln>
        </p:spPr>
        <p:txBody>
          <a:bodyPr anchor="ctr"/>
          <a:lstStyle/>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Kể nối tiếp 2 đoạn (mỗi HS kể 2 đoạn)</a:t>
            </a:r>
            <a:endParaRPr lang="vi-VN" sz="4400" dirty="0">
              <a:effectLst/>
              <a:latin typeface="Arial" panose="020B0604020202020204" pitchFamily="34" charset="0"/>
              <a:cs typeface="Arial" panose="020B0604020202020204" pitchFamily="34" charset="0"/>
            </a:endParaRPr>
          </a:p>
        </p:txBody>
      </p:sp>
      <p:sp>
        <p:nvSpPr>
          <p:cNvPr id="14" name="Arrow: Right 13">
            <a:extLst>
              <a:ext uri="{FF2B5EF4-FFF2-40B4-BE49-F238E27FC236}">
                <a16:creationId xmlns:a16="http://schemas.microsoft.com/office/drawing/2014/main" xmlns="" id="{DEFA7EEC-DAF3-0A47-6EE1-D990957E41AF}"/>
              </a:ext>
            </a:extLst>
          </p:cNvPr>
          <p:cNvSpPr/>
          <p:nvPr/>
        </p:nvSpPr>
        <p:spPr>
          <a:xfrm>
            <a:off x="8522383" y="5157030"/>
            <a:ext cx="1524000" cy="923330"/>
          </a:xfrm>
          <a:prstGeom prst="rightArrow">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Arial" panose="020B0604020202020204" pitchFamily="34" charset="0"/>
              <a:cs typeface="Arial" panose="020B0604020202020204" pitchFamily="34" charset="0"/>
            </a:endParaRPr>
          </a:p>
        </p:txBody>
      </p:sp>
      <p:sp>
        <p:nvSpPr>
          <p:cNvPr id="15" name="Freeform 67">
            <a:extLst>
              <a:ext uri="{FF2B5EF4-FFF2-40B4-BE49-F238E27FC236}">
                <a16:creationId xmlns:a16="http://schemas.microsoft.com/office/drawing/2014/main" xmlns="" id="{BBA0BD25-306D-094F-D2E6-965723AC818D}"/>
              </a:ext>
            </a:extLst>
          </p:cNvPr>
          <p:cNvSpPr/>
          <p:nvPr/>
        </p:nvSpPr>
        <p:spPr>
          <a:xfrm>
            <a:off x="421334" y="3864025"/>
            <a:ext cx="2482781" cy="6124021"/>
          </a:xfrm>
          <a:custGeom>
            <a:avLst/>
            <a:gdLst/>
            <a:ahLst/>
            <a:cxnLst/>
            <a:rect l="l" t="t" r="r" b="b"/>
            <a:pathLst>
              <a:path w="486744" h="1200602">
                <a:moveTo>
                  <a:pt x="0" y="0"/>
                </a:moveTo>
                <a:lnTo>
                  <a:pt x="486743" y="0"/>
                </a:lnTo>
                <a:lnTo>
                  <a:pt x="486743" y="1200602"/>
                </a:lnTo>
                <a:lnTo>
                  <a:pt x="0" y="1200602"/>
                </a:lnTo>
                <a:lnTo>
                  <a:pt x="0" y="0"/>
                </a:lnTo>
                <a:close/>
              </a:path>
            </a:pathLst>
          </a:custGeom>
          <a:blipFill>
            <a:blip r:embed="rId2"/>
            <a:stretch>
              <a:fillRect/>
            </a:stretch>
          </a:blipFill>
        </p:spPr>
      </p:sp>
      <p:sp>
        <p:nvSpPr>
          <p:cNvPr id="16" name="Freeform 68">
            <a:extLst>
              <a:ext uri="{FF2B5EF4-FFF2-40B4-BE49-F238E27FC236}">
                <a16:creationId xmlns:a16="http://schemas.microsoft.com/office/drawing/2014/main" xmlns="" id="{2FBBF3F1-0110-979D-97C7-785E155DA546}"/>
              </a:ext>
            </a:extLst>
          </p:cNvPr>
          <p:cNvSpPr/>
          <p:nvPr/>
        </p:nvSpPr>
        <p:spPr>
          <a:xfrm>
            <a:off x="15664652" y="3864025"/>
            <a:ext cx="2304167" cy="6124021"/>
          </a:xfrm>
          <a:custGeom>
            <a:avLst/>
            <a:gdLst/>
            <a:ahLst/>
            <a:cxnLst/>
            <a:rect l="l" t="t" r="r" b="b"/>
            <a:pathLst>
              <a:path w="437239" h="1162097">
                <a:moveTo>
                  <a:pt x="0" y="0"/>
                </a:moveTo>
                <a:lnTo>
                  <a:pt x="437239" y="0"/>
                </a:lnTo>
                <a:lnTo>
                  <a:pt x="437239" y="1162097"/>
                </a:lnTo>
                <a:lnTo>
                  <a:pt x="0" y="1162097"/>
                </a:lnTo>
                <a:lnTo>
                  <a:pt x="0" y="0"/>
                </a:lnTo>
                <a:close/>
              </a:path>
            </a:pathLst>
          </a:custGeom>
          <a:blipFill>
            <a:blip r:embed="rId3"/>
            <a:stretch>
              <a:fillRect/>
            </a:stretch>
          </a:blipFill>
        </p:spPr>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2"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133600" y="1409700"/>
            <a:ext cx="14301566" cy="7192829"/>
          </a:xfrm>
          <a:prstGeom prst="roundRect">
            <a:avLst>
              <a:gd name="adj" fmla="val 7900"/>
            </a:avLst>
          </a:prstGeom>
          <a:solidFill>
            <a:srgbClr val="986F56"/>
          </a:solidFill>
          <a:ln>
            <a:noFill/>
          </a:ln>
        </p:spPr>
      </p:sp>
      <p:sp>
        <p:nvSpPr>
          <p:cNvPr id="7" name="Freeform 7"/>
          <p:cNvSpPr/>
          <p:nvPr/>
        </p:nvSpPr>
        <p:spPr>
          <a:xfrm>
            <a:off x="3611738" y="2967196"/>
            <a:ext cx="11345283" cy="1579560"/>
          </a:xfrm>
          <a:prstGeom prst="roundRect">
            <a:avLst/>
          </a:prstGeom>
          <a:solidFill>
            <a:schemeClr val="bg1"/>
          </a:solidFill>
          <a:ln>
            <a:solidFill>
              <a:srgbClr val="244941"/>
            </a:solidFill>
          </a:ln>
        </p:spPr>
        <p:txBody>
          <a:bodyPr anchor="ctr"/>
          <a:lstStyle/>
          <a:p>
            <a:pPr algn="ctr">
              <a:lnSpc>
                <a:spcPct val="114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Kể toàn bộ (một đoạn) của câu chuyện.</a:t>
            </a:r>
            <a:endParaRPr lang="vi-VN" sz="4400" dirty="0">
              <a:effectLst/>
              <a:latin typeface="Arial" panose="020B0604020202020204" pitchFamily="34" charset="0"/>
              <a:cs typeface="Arial" panose="020B0604020202020204" pitchFamily="34" charset="0"/>
            </a:endParaRPr>
          </a:p>
        </p:txBody>
      </p:sp>
      <p:sp>
        <p:nvSpPr>
          <p:cNvPr id="9" name="TextBox 9"/>
          <p:cNvSpPr txBox="1"/>
          <p:nvPr/>
        </p:nvSpPr>
        <p:spPr>
          <a:xfrm>
            <a:off x="5003995" y="1754544"/>
            <a:ext cx="8560770" cy="923330"/>
          </a:xfrm>
          <a:prstGeom prst="rect">
            <a:avLst/>
          </a:prstGeom>
        </p:spPr>
        <p:txBody>
          <a:bodyPr lIns="0" tIns="0" rIns="0" bIns="0" rtlCol="0" anchor="t">
            <a:spAutoFit/>
          </a:bodyPr>
          <a:lstStyle/>
          <a:p>
            <a:pPr algn="ctr"/>
            <a:r>
              <a:rPr lang="vi-VN" sz="6000" b="1" dirty="0">
                <a:solidFill>
                  <a:schemeClr val="bg1"/>
                </a:solidFill>
                <a:latin typeface="Arial" panose="020B0604020202020204" pitchFamily="34" charset="0"/>
                <a:cs typeface="Arial" panose="020B0604020202020204" pitchFamily="34" charset="0"/>
              </a:rPr>
              <a:t>KỂ TRƯỚC LỚP</a:t>
            </a:r>
            <a:endParaRPr lang="en-US" sz="6000" b="1" dirty="0">
              <a:solidFill>
                <a:schemeClr val="bg1"/>
              </a:solidFill>
              <a:latin typeface="Arial" panose="020B0604020202020204" pitchFamily="34" charset="0"/>
              <a:cs typeface="Arial" panose="020B0604020202020204" pitchFamily="34" charset="0"/>
            </a:endParaRPr>
          </a:p>
        </p:txBody>
      </p:sp>
      <p:sp>
        <p:nvSpPr>
          <p:cNvPr id="8" name="Freeform 15">
            <a:extLst>
              <a:ext uri="{FF2B5EF4-FFF2-40B4-BE49-F238E27FC236}">
                <a16:creationId xmlns:a16="http://schemas.microsoft.com/office/drawing/2014/main" xmlns="" id="{B32A5A42-D0FF-4FC5-A853-3630CDCA7273}"/>
              </a:ext>
            </a:extLst>
          </p:cNvPr>
          <p:cNvSpPr/>
          <p:nvPr/>
        </p:nvSpPr>
        <p:spPr>
          <a:xfrm>
            <a:off x="5436976" y="4836078"/>
            <a:ext cx="7694806" cy="5415223"/>
          </a:xfrm>
          <a:custGeom>
            <a:avLst/>
            <a:gdLst/>
            <a:ahLst/>
            <a:cxnLst/>
            <a:rect l="l" t="t" r="r" b="b"/>
            <a:pathLst>
              <a:path w="1385001" h="974695">
                <a:moveTo>
                  <a:pt x="0" y="0"/>
                </a:moveTo>
                <a:lnTo>
                  <a:pt x="1385001" y="0"/>
                </a:lnTo>
                <a:lnTo>
                  <a:pt x="1385001" y="974695"/>
                </a:lnTo>
                <a:lnTo>
                  <a:pt x="0" y="9746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110916269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61894">
            <a:off x="8507675" y="2471802"/>
            <a:ext cx="8099544" cy="6067294"/>
          </a:xfrm>
          <a:custGeom>
            <a:avLst/>
            <a:gdLst/>
            <a:ahLst/>
            <a:cxnLst/>
            <a:rect l="l" t="t" r="r" b="b"/>
            <a:pathLst>
              <a:path w="9554678" h="7157322">
                <a:moveTo>
                  <a:pt x="0" y="0"/>
                </a:moveTo>
                <a:lnTo>
                  <a:pt x="9554678" y="0"/>
                </a:lnTo>
                <a:lnTo>
                  <a:pt x="9554678" y="7157323"/>
                </a:lnTo>
                <a:lnTo>
                  <a:pt x="0" y="71573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1533226">
            <a:off x="15852051" y="-1056117"/>
            <a:ext cx="3965574" cy="4025963"/>
          </a:xfrm>
          <a:custGeom>
            <a:avLst/>
            <a:gdLst/>
            <a:ahLst/>
            <a:cxnLst/>
            <a:rect l="l" t="t" r="r" b="b"/>
            <a:pathLst>
              <a:path w="6297233" h="6393130">
                <a:moveTo>
                  <a:pt x="0" y="0"/>
                </a:moveTo>
                <a:lnTo>
                  <a:pt x="6297233" y="0"/>
                </a:lnTo>
                <a:lnTo>
                  <a:pt x="6297233" y="6393130"/>
                </a:lnTo>
                <a:lnTo>
                  <a:pt x="0" y="63931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TextBox 12"/>
          <p:cNvSpPr txBox="1"/>
          <p:nvPr/>
        </p:nvSpPr>
        <p:spPr>
          <a:xfrm>
            <a:off x="1749520" y="3314336"/>
            <a:ext cx="5889436" cy="4382225"/>
          </a:xfrm>
          <a:prstGeom prst="rect">
            <a:avLst/>
          </a:prstGeom>
        </p:spPr>
        <p:txBody>
          <a:bodyPr wrap="square" lIns="0" tIns="0" rIns="0" bIns="0" rtlCol="0" anchor="t">
            <a:spAutoFit/>
          </a:bodyPr>
          <a:lstStyle/>
          <a:p>
            <a:pPr algn="ctr">
              <a:lnSpc>
                <a:spcPct val="150000"/>
              </a:lnSpc>
            </a:pPr>
            <a:r>
              <a:rPr lang="vi-VN" sz="6600" b="1" dirty="0">
                <a:solidFill>
                  <a:srgbClr val="221716"/>
                </a:solidFill>
                <a:latin typeface="Arial"/>
              </a:rPr>
              <a:t>03. </a:t>
            </a:r>
          </a:p>
          <a:p>
            <a:pPr algn="ctr">
              <a:lnSpc>
                <a:spcPct val="150000"/>
              </a:lnSpc>
            </a:pPr>
            <a:r>
              <a:rPr lang="vi-VN" sz="6600" b="1" dirty="0">
                <a:solidFill>
                  <a:srgbClr val="221716"/>
                </a:solidFill>
                <a:latin typeface="Arial"/>
              </a:rPr>
              <a:t>Trao đổi về câu chuyện</a:t>
            </a:r>
            <a:endParaRPr lang="en-US" sz="6600" b="1" dirty="0">
              <a:solidFill>
                <a:srgbClr val="221716"/>
              </a:solidFill>
              <a:latin typeface="Arial"/>
            </a:endParaRPr>
          </a:p>
        </p:txBody>
      </p:sp>
      <p:sp>
        <p:nvSpPr>
          <p:cNvPr id="14" name="Freeform 14"/>
          <p:cNvSpPr/>
          <p:nvPr/>
        </p:nvSpPr>
        <p:spPr>
          <a:xfrm>
            <a:off x="-811718" y="-6091371"/>
            <a:ext cx="5565988" cy="9193073"/>
          </a:xfrm>
          <a:custGeom>
            <a:avLst/>
            <a:gdLst/>
            <a:ahLst/>
            <a:cxnLst/>
            <a:rect l="l" t="t" r="r" b="b"/>
            <a:pathLst>
              <a:path w="5565988" h="9193073">
                <a:moveTo>
                  <a:pt x="0" y="0"/>
                </a:moveTo>
                <a:lnTo>
                  <a:pt x="5565988" y="0"/>
                </a:lnTo>
                <a:lnTo>
                  <a:pt x="5565988" y="9193073"/>
                </a:lnTo>
                <a:lnTo>
                  <a:pt x="0" y="91930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2050" name="Picture 2" descr="Lịch Sử Việt Nam Bằng Tranh Màu, Bìa Cứng - Lý Thường Kiệt">
            <a:extLst>
              <a:ext uri="{FF2B5EF4-FFF2-40B4-BE49-F238E27FC236}">
                <a16:creationId xmlns:a16="http://schemas.microsoft.com/office/drawing/2014/main" xmlns="" id="{B770E84B-8727-5481-9E7E-704422A8A0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88475" y="1638300"/>
            <a:ext cx="6058535" cy="773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815712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4CE98720-D3AA-8CFD-A0AD-33B1C5F15D70}"/>
              </a:ext>
            </a:extLst>
          </p:cNvPr>
          <p:cNvGrpSpPr/>
          <p:nvPr/>
        </p:nvGrpSpPr>
        <p:grpSpPr>
          <a:xfrm>
            <a:off x="750148" y="2628900"/>
            <a:ext cx="6949463" cy="5879237"/>
            <a:chOff x="1295399" y="1781809"/>
            <a:chExt cx="7774095" cy="6576875"/>
          </a:xfrm>
        </p:grpSpPr>
        <p:sp>
          <p:nvSpPr>
            <p:cNvPr id="3" name="Freeform 3"/>
            <p:cNvSpPr/>
            <p:nvPr/>
          </p:nvSpPr>
          <p:spPr>
            <a:xfrm>
              <a:off x="2058247" y="6980735"/>
              <a:ext cx="6248400" cy="1377949"/>
            </a:xfrm>
            <a:prstGeom prst="roundRect">
              <a:avLst/>
            </a:prstGeom>
            <a:solidFill>
              <a:srgbClr val="FFFFFF"/>
            </a:solidFill>
            <a:ln>
              <a:solidFill>
                <a:srgbClr val="244941"/>
              </a:solidFill>
            </a:ln>
          </p:spPr>
          <p:txBody>
            <a:bodyPr anchor="ctr"/>
            <a:lstStyle/>
            <a:p>
              <a:pPr algn="ctr"/>
              <a:r>
                <a:rPr lang="vi-VN" sz="4400" b="1" dirty="0">
                  <a:latin typeface="Arial" panose="020B0604020202020204" pitchFamily="34" charset="0"/>
                  <a:cs typeface="Arial" panose="020B0604020202020204" pitchFamily="34" charset="0"/>
                </a:rPr>
                <a:t>THẢO LUẬN NHÓM</a:t>
              </a:r>
            </a:p>
          </p:txBody>
        </p:sp>
        <p:sp>
          <p:nvSpPr>
            <p:cNvPr id="7" name="Freeform 104">
              <a:extLst>
                <a:ext uri="{FF2B5EF4-FFF2-40B4-BE49-F238E27FC236}">
                  <a16:creationId xmlns:a16="http://schemas.microsoft.com/office/drawing/2014/main" xmlns="" id="{84B8DA6D-AFB4-0601-4A50-E10C9EB0C836}"/>
                </a:ext>
              </a:extLst>
            </p:cNvPr>
            <p:cNvSpPr/>
            <p:nvPr/>
          </p:nvSpPr>
          <p:spPr>
            <a:xfrm>
              <a:off x="1295399" y="1781809"/>
              <a:ext cx="7774095" cy="5198926"/>
            </a:xfrm>
            <a:custGeom>
              <a:avLst/>
              <a:gdLst/>
              <a:ahLst/>
              <a:cxnLst/>
              <a:rect l="l" t="t" r="r" b="b"/>
              <a:pathLst>
                <a:path w="1376685" h="920658">
                  <a:moveTo>
                    <a:pt x="0" y="0"/>
                  </a:moveTo>
                  <a:lnTo>
                    <a:pt x="1376685" y="0"/>
                  </a:lnTo>
                  <a:lnTo>
                    <a:pt x="1376685" y="920658"/>
                  </a:lnTo>
                  <a:lnTo>
                    <a:pt x="0" y="9206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9" name="Speech Bubble: Rectangle with Corners Rounded 8">
            <a:extLst>
              <a:ext uri="{FF2B5EF4-FFF2-40B4-BE49-F238E27FC236}">
                <a16:creationId xmlns:a16="http://schemas.microsoft.com/office/drawing/2014/main" xmlns="" id="{44227BDE-0977-B550-300C-1B5A363C0AB2}"/>
              </a:ext>
            </a:extLst>
          </p:cNvPr>
          <p:cNvSpPr/>
          <p:nvPr/>
        </p:nvSpPr>
        <p:spPr>
          <a:xfrm>
            <a:off x="8410443" y="1079321"/>
            <a:ext cx="8519137" cy="2926105"/>
          </a:xfrm>
          <a:prstGeom prst="wedgeRoundRectCallout">
            <a:avLst/>
          </a:prstGeom>
          <a:solidFill>
            <a:schemeClr val="bg1"/>
          </a:solidFill>
          <a:ln>
            <a:solidFill>
              <a:srgbClr val="986F56"/>
            </a:solidFill>
          </a:ln>
        </p:spPr>
        <p:style>
          <a:lnRef idx="2">
            <a:schemeClr val="accent1">
              <a:shade val="15000"/>
            </a:schemeClr>
          </a:lnRef>
          <a:fillRef idx="1">
            <a:schemeClr val="accent1"/>
          </a:fillRef>
          <a:effectRef idx="0">
            <a:schemeClr val="accent1"/>
          </a:effectRef>
          <a:fontRef idx="minor">
            <a:schemeClr val="lt1"/>
          </a:fontRef>
        </p:style>
        <p:txBody>
          <a:bodyPr bIns="216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Câu chuyện trên cho thấy điều gì về tài năng của Lý Thường Kiệt? </a:t>
            </a:r>
            <a:endParaRPr lang="vi-VN" sz="4000" dirty="0">
              <a:effectLst/>
              <a:latin typeface="Arial" panose="020B0604020202020204" pitchFamily="34" charset="0"/>
              <a:cs typeface="Arial" panose="020B0604020202020204" pitchFamily="34" charset="0"/>
            </a:endParaRPr>
          </a:p>
        </p:txBody>
      </p:sp>
      <p:sp>
        <p:nvSpPr>
          <p:cNvPr id="2" name="Speech Bubble: Rectangle with Corners Rounded 1">
            <a:extLst>
              <a:ext uri="{FF2B5EF4-FFF2-40B4-BE49-F238E27FC236}">
                <a16:creationId xmlns:a16="http://schemas.microsoft.com/office/drawing/2014/main" xmlns="" id="{E0792677-ED78-C604-7FFA-57350588CBE9}"/>
              </a:ext>
            </a:extLst>
          </p:cNvPr>
          <p:cNvSpPr/>
          <p:nvPr/>
        </p:nvSpPr>
        <p:spPr>
          <a:xfrm>
            <a:off x="8420953" y="4946057"/>
            <a:ext cx="8519137" cy="3850031"/>
          </a:xfrm>
          <a:prstGeom prst="wedgeRoundRectCallout">
            <a:avLst/>
          </a:prstGeom>
          <a:solidFill>
            <a:schemeClr val="bg1"/>
          </a:solidFill>
          <a:ln>
            <a:solidFill>
              <a:srgbClr val="986F56"/>
            </a:solidFill>
          </a:ln>
        </p:spPr>
        <p:style>
          <a:lnRef idx="2">
            <a:schemeClr val="accent1">
              <a:shade val="15000"/>
            </a:schemeClr>
          </a:lnRef>
          <a:fillRef idx="1">
            <a:schemeClr val="accent1"/>
          </a:fillRef>
          <a:effectRef idx="0">
            <a:schemeClr val="accent1"/>
          </a:effectRef>
          <a:fontRef idx="minor">
            <a:schemeClr val="lt1"/>
          </a:fontRef>
        </p:style>
        <p:txBody>
          <a:bodyPr bIns="216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Chi tiết nào trong câu chuyện gây ấn tượng mạnh nhất đối với em? Vì sao?</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868875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xmlns="" id="{44227BDE-0977-B550-300C-1B5A363C0AB2}"/>
              </a:ext>
            </a:extLst>
          </p:cNvPr>
          <p:cNvSpPr/>
          <p:nvPr/>
        </p:nvSpPr>
        <p:spPr>
          <a:xfrm>
            <a:off x="609097" y="647701"/>
            <a:ext cx="16459703" cy="1371600"/>
          </a:xfrm>
          <a:prstGeom prst="wedgeRoundRectCallout">
            <a:avLst/>
          </a:prstGeom>
          <a:solidFill>
            <a:schemeClr val="bg1"/>
          </a:solidFill>
          <a:ln>
            <a:solidFill>
              <a:srgbClr val="986F56"/>
            </a:solidFill>
          </a:ln>
        </p:spPr>
        <p:style>
          <a:lnRef idx="2">
            <a:schemeClr val="accent1">
              <a:shade val="15000"/>
            </a:schemeClr>
          </a:lnRef>
          <a:fillRef idx="1">
            <a:schemeClr val="accent1"/>
          </a:fillRef>
          <a:effectRef idx="0">
            <a:schemeClr val="accent1"/>
          </a:effectRef>
          <a:fontRef idx="minor">
            <a:schemeClr val="lt1"/>
          </a:fontRef>
        </p:style>
        <p:txBody>
          <a:bodyPr bIns="216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Câu chuyện trên cho thấy điều gì về tài năng của Lý Thường Kiệt? </a:t>
            </a:r>
            <a:endParaRPr lang="vi-VN" sz="4000" dirty="0">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90A12E75-3011-4E00-463F-DA721DF907AC}"/>
              </a:ext>
            </a:extLst>
          </p:cNvPr>
          <p:cNvSpPr txBox="1"/>
          <p:nvPr/>
        </p:nvSpPr>
        <p:spPr>
          <a:xfrm>
            <a:off x="1066800" y="2705100"/>
            <a:ext cx="15849600" cy="6637651"/>
          </a:xfrm>
          <a:prstGeom prst="rect">
            <a:avLst/>
          </a:prstGeom>
          <a:noFill/>
        </p:spPr>
        <p:txBody>
          <a:bodyPr wrap="square">
            <a:spAutoFit/>
          </a:bodyPr>
          <a:lstStyle/>
          <a:p>
            <a:pPr algn="ctr">
              <a:lnSpc>
                <a:spcPct val="150000"/>
              </a:lnSpc>
            </a:pPr>
            <a:r>
              <a:rPr lang="vi-VN" sz="3600" b="1" dirty="0">
                <a:solidFill>
                  <a:srgbClr val="000000"/>
                </a:solidFill>
                <a:latin typeface="Arial" panose="020B0604020202020204" pitchFamily="34" charset="0"/>
                <a:ea typeface="Calibri" panose="020F0502020204030204" pitchFamily="34" charset="0"/>
                <a:cs typeface="Arial" panose="020B0604020202020204" pitchFamily="34" charset="0"/>
              </a:rPr>
              <a:t>Lý Thường Kiệt là người:</a:t>
            </a:r>
          </a:p>
          <a:p>
            <a:pPr marL="571500" indent="-571500" algn="just">
              <a:lnSpc>
                <a:spcPct val="150000"/>
              </a:lnSpc>
              <a:buFont typeface="Arial" panose="020B0604020202020204" pitchFamily="34" charset="0"/>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Có tài quân sự: biết chủ động chặn đứng âm mưu xâm lược của địch; </a:t>
            </a:r>
          </a:p>
          <a:p>
            <a:pPr marL="571500" indent="-571500" algn="just">
              <a:lnSpc>
                <a:spcPct val="150000"/>
              </a:lnSpc>
              <a:buFont typeface="Arial" panose="020B0604020202020204" pitchFamily="34" charset="0"/>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Lập mưu đánh thắng địch; </a:t>
            </a:r>
          </a:p>
          <a:p>
            <a:pPr marL="571500" indent="-571500" algn="just">
              <a:lnSpc>
                <a:spcPct val="150000"/>
              </a:lnSpc>
              <a:buFont typeface="Arial" panose="020B0604020202020204" pitchFamily="34" charset="0"/>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Chọn lúc địch yếu nhất để tấn công; biết cách động viên quân sĩ đánh giặc giữ nước. </a:t>
            </a:r>
          </a:p>
          <a:p>
            <a:pPr marL="571500" indent="-571500" algn="just">
              <a:lnSpc>
                <a:spcPct val="150000"/>
              </a:lnSpc>
              <a:buFont typeface="Arial" panose="020B0604020202020204" pitchFamily="34" charset="0"/>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Ông là người cứng rắn, quyết tâm nhưng cũng rất mềm dẻo: sẵn sàng cho người nghị hoà mở lối rút cho giặc để sớm kết thúc chiến tranh, để cuộc sống của người dân được trở lại yên bình.</a:t>
            </a:r>
            <a:endParaRPr lang="vi-V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66861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xmlns="" id="{BB669F39-9DB3-A9B9-F47D-3EE564F83C31}"/>
              </a:ext>
            </a:extLst>
          </p:cNvPr>
          <p:cNvSpPr txBox="1"/>
          <p:nvPr/>
        </p:nvSpPr>
        <p:spPr>
          <a:xfrm>
            <a:off x="4648200" y="1185547"/>
            <a:ext cx="8991600" cy="1015663"/>
          </a:xfrm>
          <a:prstGeom prst="rect">
            <a:avLst/>
          </a:prstGeom>
        </p:spPr>
        <p:txBody>
          <a:bodyPr wrap="square" lIns="0" tIns="0" rIns="0" bIns="0" rtlCol="0" anchor="t">
            <a:spAutoFit/>
          </a:bodyPr>
          <a:lstStyle/>
          <a:p>
            <a:pPr algn="ctr"/>
            <a:r>
              <a:rPr lang="vi-VN" sz="6600" b="1" dirty="0">
                <a:solidFill>
                  <a:srgbClr val="221716"/>
                </a:solidFill>
                <a:latin typeface="Arial"/>
              </a:rPr>
              <a:t>CỦNG CỐ, DẶN DÒ</a:t>
            </a:r>
            <a:endParaRPr lang="en-US" sz="6600" b="1" dirty="0">
              <a:solidFill>
                <a:srgbClr val="221716"/>
              </a:solidFill>
              <a:latin typeface="Arial"/>
            </a:endParaRPr>
          </a:p>
        </p:txBody>
      </p:sp>
      <p:sp>
        <p:nvSpPr>
          <p:cNvPr id="6" name="Freeform 2">
            <a:extLst>
              <a:ext uri="{FF2B5EF4-FFF2-40B4-BE49-F238E27FC236}">
                <a16:creationId xmlns:a16="http://schemas.microsoft.com/office/drawing/2014/main" xmlns="" id="{01E3AA16-D68E-20F5-3FF6-C6984F622153}"/>
              </a:ext>
            </a:extLst>
          </p:cNvPr>
          <p:cNvSpPr/>
          <p:nvPr/>
        </p:nvSpPr>
        <p:spPr>
          <a:xfrm>
            <a:off x="12039600" y="5035678"/>
            <a:ext cx="5673848" cy="5397244"/>
          </a:xfrm>
          <a:custGeom>
            <a:avLst/>
            <a:gdLst/>
            <a:ahLst/>
            <a:cxnLst/>
            <a:rect l="l" t="t" r="r" b="b"/>
            <a:pathLst>
              <a:path w="1271217" h="1209245">
                <a:moveTo>
                  <a:pt x="0" y="0"/>
                </a:moveTo>
                <a:lnTo>
                  <a:pt x="1271217" y="0"/>
                </a:lnTo>
                <a:lnTo>
                  <a:pt x="1271217" y="1209245"/>
                </a:lnTo>
                <a:lnTo>
                  <a:pt x="0" y="1209245"/>
                </a:lnTo>
                <a:lnTo>
                  <a:pt x="0" y="0"/>
                </a:lnTo>
                <a:close/>
              </a:path>
            </a:pathLst>
          </a:custGeom>
          <a:blipFill>
            <a:blip r:embed="rId4"/>
            <a:stretch>
              <a:fillRect/>
            </a:stretch>
          </a:blipFill>
        </p:spPr>
      </p:sp>
    </p:spTree>
    <p:extLst>
      <p:ext uri="{BB962C8B-B14F-4D97-AF65-F5344CB8AC3E}">
        <p14:creationId xmlns:p14="http://schemas.microsoft.com/office/powerpoint/2010/main" val="6337785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sp>
        <p:nvSpPr>
          <p:cNvPr id="11" name="Rectangle: Folded Corner 10">
            <a:extLst>
              <a:ext uri="{FF2B5EF4-FFF2-40B4-BE49-F238E27FC236}">
                <a16:creationId xmlns:a16="http://schemas.microsoft.com/office/drawing/2014/main" xmlns="" id="{930F1329-4A90-F392-C7C5-3F6A90397DBE}"/>
              </a:ext>
            </a:extLst>
          </p:cNvPr>
          <p:cNvSpPr/>
          <p:nvPr/>
        </p:nvSpPr>
        <p:spPr>
          <a:xfrm>
            <a:off x="10818792" y="2781300"/>
            <a:ext cx="6173808" cy="6218872"/>
          </a:xfrm>
          <a:prstGeom prst="foldedCorner">
            <a:avLst>
              <a:gd name="adj" fmla="val 12856"/>
            </a:avLst>
          </a:prstGeom>
          <a:solidFill>
            <a:srgbClr val="986F5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Chiến thắng Bạch Đằng đã chấm dứt mộng xâm lăng của giặc phương Bắc, mở ra thời kì độc lập lâu dài trong lịch sử nước ta.</a:t>
            </a:r>
            <a:endParaRPr lang="vi-VN" sz="4000" dirty="0">
              <a:solidFill>
                <a:schemeClr val="bg1"/>
              </a:solidFill>
              <a:effectLst/>
              <a:latin typeface="Arial" panose="020B0604020202020204" pitchFamily="34" charset="0"/>
              <a:cs typeface="Arial" panose="020B0604020202020204" pitchFamily="34" charset="0"/>
            </a:endParaRPr>
          </a:p>
        </p:txBody>
      </p:sp>
      <p:sp>
        <p:nvSpPr>
          <p:cNvPr id="5" name="Freeform 5"/>
          <p:cNvSpPr/>
          <p:nvPr/>
        </p:nvSpPr>
        <p:spPr>
          <a:xfrm>
            <a:off x="-1155742" y="8724900"/>
            <a:ext cx="2311484" cy="2485466"/>
          </a:xfrm>
          <a:custGeom>
            <a:avLst/>
            <a:gdLst/>
            <a:ahLst/>
            <a:cxnLst/>
            <a:rect l="l" t="t" r="r" b="b"/>
            <a:pathLst>
              <a:path w="3867941" h="4159076">
                <a:moveTo>
                  <a:pt x="0" y="0"/>
                </a:moveTo>
                <a:lnTo>
                  <a:pt x="3867941" y="0"/>
                </a:lnTo>
                <a:lnTo>
                  <a:pt x="3867941" y="4159076"/>
                </a:lnTo>
                <a:lnTo>
                  <a:pt x="0" y="41590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flipH="1">
            <a:off x="15325330" y="-769264"/>
            <a:ext cx="3867941" cy="4159076"/>
          </a:xfrm>
          <a:custGeom>
            <a:avLst/>
            <a:gdLst/>
            <a:ahLst/>
            <a:cxnLst/>
            <a:rect l="l" t="t" r="r" b="b"/>
            <a:pathLst>
              <a:path w="3867941" h="4159076">
                <a:moveTo>
                  <a:pt x="3867940" y="0"/>
                </a:moveTo>
                <a:lnTo>
                  <a:pt x="0" y="0"/>
                </a:lnTo>
                <a:lnTo>
                  <a:pt x="0" y="4159076"/>
                </a:lnTo>
                <a:lnTo>
                  <a:pt x="3867940" y="4159076"/>
                </a:lnTo>
                <a:lnTo>
                  <a:pt x="386794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9">
            <a:extLst>
              <a:ext uri="{FF2B5EF4-FFF2-40B4-BE49-F238E27FC236}">
                <a16:creationId xmlns:a16="http://schemas.microsoft.com/office/drawing/2014/main" xmlns="" id="{D3492467-2610-B115-70C3-5F483DAC99E9}"/>
              </a:ext>
            </a:extLst>
          </p:cNvPr>
          <p:cNvSpPr txBox="1"/>
          <p:nvPr/>
        </p:nvSpPr>
        <p:spPr>
          <a:xfrm>
            <a:off x="6400799" y="802442"/>
            <a:ext cx="5486402" cy="1015663"/>
          </a:xfrm>
          <a:prstGeom prst="rect">
            <a:avLst/>
          </a:prstGeom>
        </p:spPr>
        <p:txBody>
          <a:bodyPr wrap="square" lIns="0" tIns="0" rIns="0" bIns="0" rtlCol="0" anchor="t">
            <a:spAutoFit/>
          </a:bodyPr>
          <a:lstStyle/>
          <a:p>
            <a:pPr algn="ctr"/>
            <a:r>
              <a:rPr lang="vi-VN" sz="6600" b="1" dirty="0">
                <a:solidFill>
                  <a:srgbClr val="221716"/>
                </a:solidFill>
                <a:latin typeface="Arial"/>
              </a:rPr>
              <a:t>KHỞI ĐỘNG</a:t>
            </a:r>
            <a:endParaRPr lang="en-US" sz="6600" b="1" dirty="0">
              <a:solidFill>
                <a:srgbClr val="221716"/>
              </a:solidFill>
              <a:latin typeface="Arial"/>
            </a:endParaRPr>
          </a:p>
        </p:txBody>
      </p:sp>
      <p:pic>
        <p:nvPicPr>
          <p:cNvPr id="1026" name="Picture 2" descr="Bạch Đằng năm 1288 - Trận thuỷ chiến chấn động thế giới">
            <a:extLst>
              <a:ext uri="{FF2B5EF4-FFF2-40B4-BE49-F238E27FC236}">
                <a16:creationId xmlns:a16="http://schemas.microsoft.com/office/drawing/2014/main" xmlns="" id="{528F5F4D-E705-C4DF-DD75-3041265112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2580799"/>
            <a:ext cx="8837591" cy="6619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80149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971907" y="3377340"/>
            <a:ext cx="6344186" cy="196093"/>
          </a:xfrm>
          <a:custGeom>
            <a:avLst/>
            <a:gdLst/>
            <a:ahLst/>
            <a:cxnLst/>
            <a:rect l="l" t="t" r="r" b="b"/>
            <a:pathLst>
              <a:path w="6344186" h="196093">
                <a:moveTo>
                  <a:pt x="0" y="0"/>
                </a:moveTo>
                <a:lnTo>
                  <a:pt x="6344186" y="0"/>
                </a:lnTo>
                <a:lnTo>
                  <a:pt x="6344186" y="196093"/>
                </a:lnTo>
                <a:lnTo>
                  <a:pt x="0" y="1960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7239000" y="1942403"/>
            <a:ext cx="3810000" cy="1231106"/>
          </a:xfrm>
          <a:prstGeom prst="rect">
            <a:avLst/>
          </a:prstGeom>
        </p:spPr>
        <p:txBody>
          <a:bodyPr wrap="square" lIns="0" tIns="0" rIns="0" bIns="0" rtlCol="0" anchor="t">
            <a:spAutoFit/>
          </a:bodyPr>
          <a:lstStyle/>
          <a:p>
            <a:pPr algn="ctr"/>
            <a:r>
              <a:rPr lang="vi-VN" sz="8000" b="1" dirty="0">
                <a:solidFill>
                  <a:srgbClr val="5E4840"/>
                </a:solidFill>
                <a:latin typeface="Arial"/>
              </a:rPr>
              <a:t>BÀI 14</a:t>
            </a:r>
            <a:endParaRPr lang="en-US" sz="8000" b="1" dirty="0">
              <a:solidFill>
                <a:srgbClr val="5E4840"/>
              </a:solidFill>
              <a:latin typeface="Arial"/>
            </a:endParaRPr>
          </a:p>
        </p:txBody>
      </p:sp>
      <p:sp>
        <p:nvSpPr>
          <p:cNvPr id="6" name="Freeform 6"/>
          <p:cNvSpPr/>
          <p:nvPr/>
        </p:nvSpPr>
        <p:spPr>
          <a:xfrm>
            <a:off x="1795815" y="-3898990"/>
            <a:ext cx="16230600" cy="5214080"/>
          </a:xfrm>
          <a:custGeom>
            <a:avLst/>
            <a:gdLst/>
            <a:ahLst/>
            <a:cxnLst/>
            <a:rect l="l" t="t" r="r" b="b"/>
            <a:pathLst>
              <a:path w="16230600" h="5214080">
                <a:moveTo>
                  <a:pt x="0" y="0"/>
                </a:moveTo>
                <a:lnTo>
                  <a:pt x="16230600" y="0"/>
                </a:lnTo>
                <a:lnTo>
                  <a:pt x="16230600" y="5214080"/>
                </a:lnTo>
                <a:lnTo>
                  <a:pt x="0" y="5214080"/>
                </a:lnTo>
                <a:lnTo>
                  <a:pt x="0" y="0"/>
                </a:lnTo>
                <a:close/>
              </a:path>
            </a:pathLst>
          </a:custGeom>
          <a:blipFill>
            <a:blip r:embed="rId4"/>
            <a:stretch>
              <a:fillRect/>
            </a:stretch>
          </a:blipFill>
        </p:spPr>
      </p:sp>
      <p:sp>
        <p:nvSpPr>
          <p:cNvPr id="7" name="Freeform 7"/>
          <p:cNvSpPr/>
          <p:nvPr/>
        </p:nvSpPr>
        <p:spPr>
          <a:xfrm>
            <a:off x="-553325" y="-7354404"/>
            <a:ext cx="5565988" cy="9193073"/>
          </a:xfrm>
          <a:custGeom>
            <a:avLst/>
            <a:gdLst/>
            <a:ahLst/>
            <a:cxnLst/>
            <a:rect l="l" t="t" r="r" b="b"/>
            <a:pathLst>
              <a:path w="5565988" h="9193073">
                <a:moveTo>
                  <a:pt x="0" y="0"/>
                </a:moveTo>
                <a:lnTo>
                  <a:pt x="5565988" y="0"/>
                </a:lnTo>
                <a:lnTo>
                  <a:pt x="5565988" y="9193074"/>
                </a:lnTo>
                <a:lnTo>
                  <a:pt x="0" y="91930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468768" y="9258300"/>
            <a:ext cx="16230600" cy="5214080"/>
          </a:xfrm>
          <a:custGeom>
            <a:avLst/>
            <a:gdLst/>
            <a:ahLst/>
            <a:cxnLst/>
            <a:rect l="l" t="t" r="r" b="b"/>
            <a:pathLst>
              <a:path w="16230600" h="5214080">
                <a:moveTo>
                  <a:pt x="0" y="0"/>
                </a:moveTo>
                <a:lnTo>
                  <a:pt x="16230600" y="0"/>
                </a:lnTo>
                <a:lnTo>
                  <a:pt x="16230600" y="5214080"/>
                </a:lnTo>
                <a:lnTo>
                  <a:pt x="0" y="5214080"/>
                </a:lnTo>
                <a:lnTo>
                  <a:pt x="0" y="0"/>
                </a:lnTo>
                <a:close/>
              </a:path>
            </a:pathLst>
          </a:custGeom>
          <a:blipFill>
            <a:blip r:embed="rId4"/>
            <a:stretch>
              <a:fillRect/>
            </a:stretch>
          </a:blipFill>
        </p:spPr>
      </p:sp>
      <p:sp>
        <p:nvSpPr>
          <p:cNvPr id="9" name="Freeform 9"/>
          <p:cNvSpPr/>
          <p:nvPr/>
        </p:nvSpPr>
        <p:spPr>
          <a:xfrm>
            <a:off x="13670670" y="8227172"/>
            <a:ext cx="5565988" cy="9193073"/>
          </a:xfrm>
          <a:custGeom>
            <a:avLst/>
            <a:gdLst/>
            <a:ahLst/>
            <a:cxnLst/>
            <a:rect l="l" t="t" r="r" b="b"/>
            <a:pathLst>
              <a:path w="5565988" h="9193073">
                <a:moveTo>
                  <a:pt x="0" y="0"/>
                </a:moveTo>
                <a:lnTo>
                  <a:pt x="5565988" y="0"/>
                </a:lnTo>
                <a:lnTo>
                  <a:pt x="5565988" y="9193073"/>
                </a:lnTo>
                <a:lnTo>
                  <a:pt x="0" y="91930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flipH="1">
            <a:off x="13275337" y="-7354404"/>
            <a:ext cx="5565988" cy="9193073"/>
          </a:xfrm>
          <a:custGeom>
            <a:avLst/>
            <a:gdLst/>
            <a:ahLst/>
            <a:cxnLst/>
            <a:rect l="l" t="t" r="r" b="b"/>
            <a:pathLst>
              <a:path w="5565988" h="9193073">
                <a:moveTo>
                  <a:pt x="5565988" y="0"/>
                </a:moveTo>
                <a:lnTo>
                  <a:pt x="0" y="0"/>
                </a:lnTo>
                <a:lnTo>
                  <a:pt x="0" y="9193074"/>
                </a:lnTo>
                <a:lnTo>
                  <a:pt x="5565988" y="9193074"/>
                </a:lnTo>
                <a:lnTo>
                  <a:pt x="5565988"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flipH="1">
            <a:off x="-553325" y="8448330"/>
            <a:ext cx="5565988" cy="9193073"/>
          </a:xfrm>
          <a:custGeom>
            <a:avLst/>
            <a:gdLst/>
            <a:ahLst/>
            <a:cxnLst/>
            <a:rect l="l" t="t" r="r" b="b"/>
            <a:pathLst>
              <a:path w="5565988" h="9193073">
                <a:moveTo>
                  <a:pt x="5565988" y="0"/>
                </a:moveTo>
                <a:lnTo>
                  <a:pt x="0" y="0"/>
                </a:lnTo>
                <a:lnTo>
                  <a:pt x="0" y="9193074"/>
                </a:lnTo>
                <a:lnTo>
                  <a:pt x="5565988" y="9193074"/>
                </a:lnTo>
                <a:lnTo>
                  <a:pt x="5565988"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rot="-1521695">
            <a:off x="-1735152" y="1731197"/>
            <a:ext cx="4390055" cy="4932646"/>
          </a:xfrm>
          <a:custGeom>
            <a:avLst/>
            <a:gdLst/>
            <a:ahLst/>
            <a:cxnLst/>
            <a:rect l="l" t="t" r="r" b="b"/>
            <a:pathLst>
              <a:path w="4390055" h="4932646">
                <a:moveTo>
                  <a:pt x="0" y="0"/>
                </a:moveTo>
                <a:lnTo>
                  <a:pt x="4390054" y="0"/>
                </a:lnTo>
                <a:lnTo>
                  <a:pt x="4390054" y="4932646"/>
                </a:lnTo>
                <a:lnTo>
                  <a:pt x="0" y="49326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1079394" y="5614325"/>
            <a:ext cx="2875209" cy="2612847"/>
          </a:xfrm>
          <a:custGeom>
            <a:avLst/>
            <a:gdLst/>
            <a:ahLst/>
            <a:cxnLst/>
            <a:rect l="l" t="t" r="r" b="b"/>
            <a:pathLst>
              <a:path w="2875209" h="2612847">
                <a:moveTo>
                  <a:pt x="0" y="0"/>
                </a:moveTo>
                <a:lnTo>
                  <a:pt x="2875209" y="0"/>
                </a:lnTo>
                <a:lnTo>
                  <a:pt x="2875209" y="2612847"/>
                </a:lnTo>
                <a:lnTo>
                  <a:pt x="0" y="261284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p:cNvSpPr/>
          <p:nvPr/>
        </p:nvSpPr>
        <p:spPr>
          <a:xfrm rot="1388758" flipH="1">
            <a:off x="15831388" y="3482497"/>
            <a:ext cx="4390055" cy="4932646"/>
          </a:xfrm>
          <a:custGeom>
            <a:avLst/>
            <a:gdLst/>
            <a:ahLst/>
            <a:cxnLst/>
            <a:rect l="l" t="t" r="r" b="b"/>
            <a:pathLst>
              <a:path w="4390055" h="4932646">
                <a:moveTo>
                  <a:pt x="4390055" y="0"/>
                </a:moveTo>
                <a:lnTo>
                  <a:pt x="0" y="0"/>
                </a:lnTo>
                <a:lnTo>
                  <a:pt x="0" y="4932645"/>
                </a:lnTo>
                <a:lnTo>
                  <a:pt x="4390055" y="4932645"/>
                </a:lnTo>
                <a:lnTo>
                  <a:pt x="4390055"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Freeform 15"/>
          <p:cNvSpPr/>
          <p:nvPr/>
        </p:nvSpPr>
        <p:spPr>
          <a:xfrm>
            <a:off x="16261764" y="1251533"/>
            <a:ext cx="2875209" cy="2612847"/>
          </a:xfrm>
          <a:custGeom>
            <a:avLst/>
            <a:gdLst/>
            <a:ahLst/>
            <a:cxnLst/>
            <a:rect l="l" t="t" r="r" b="b"/>
            <a:pathLst>
              <a:path w="2875209" h="2612847">
                <a:moveTo>
                  <a:pt x="0" y="0"/>
                </a:moveTo>
                <a:lnTo>
                  <a:pt x="2875209" y="0"/>
                </a:lnTo>
                <a:lnTo>
                  <a:pt x="2875209" y="2612847"/>
                </a:lnTo>
                <a:lnTo>
                  <a:pt x="0" y="261284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8" name="TextBox 5">
            <a:extLst>
              <a:ext uri="{FF2B5EF4-FFF2-40B4-BE49-F238E27FC236}">
                <a16:creationId xmlns:a16="http://schemas.microsoft.com/office/drawing/2014/main" xmlns="" id="{9B65CD1C-613A-9365-F31F-088D10BAA6FA}"/>
              </a:ext>
            </a:extLst>
          </p:cNvPr>
          <p:cNvSpPr txBox="1"/>
          <p:nvPr/>
        </p:nvSpPr>
        <p:spPr>
          <a:xfrm>
            <a:off x="4472518" y="3777264"/>
            <a:ext cx="9342964" cy="4780668"/>
          </a:xfrm>
          <a:prstGeom prst="rect">
            <a:avLst/>
          </a:prstGeom>
        </p:spPr>
        <p:txBody>
          <a:bodyPr wrap="square" lIns="0" tIns="0" rIns="0" bIns="0" rtlCol="0" anchor="t">
            <a:spAutoFit/>
          </a:bodyPr>
          <a:lstStyle/>
          <a:p>
            <a:pPr algn="ctr">
              <a:lnSpc>
                <a:spcPct val="150000"/>
              </a:lnSpc>
            </a:pPr>
            <a:r>
              <a:rPr lang="vi-VN" sz="7200" b="1" dirty="0">
                <a:solidFill>
                  <a:srgbClr val="5E4840"/>
                </a:solidFill>
                <a:latin typeface="Arial"/>
              </a:rPr>
              <a:t>KỂ CHUYỆN:</a:t>
            </a:r>
          </a:p>
          <a:p>
            <a:pPr algn="ctr">
              <a:lnSpc>
                <a:spcPct val="150000"/>
              </a:lnSpc>
            </a:pPr>
            <a:r>
              <a:rPr lang="vi-VN" sz="7200" b="1" dirty="0">
                <a:solidFill>
                  <a:srgbClr val="5E4840"/>
                </a:solidFill>
                <a:latin typeface="Arial"/>
              </a:rPr>
              <a:t>DANH TƯỚNG </a:t>
            </a:r>
          </a:p>
          <a:p>
            <a:pPr algn="ctr">
              <a:lnSpc>
                <a:spcPct val="150000"/>
              </a:lnSpc>
            </a:pPr>
            <a:r>
              <a:rPr lang="vi-VN" sz="7200" b="1" dirty="0">
                <a:solidFill>
                  <a:srgbClr val="5E4840"/>
                </a:solidFill>
                <a:latin typeface="Arial"/>
              </a:rPr>
              <a:t>LÝ THƯỜNG KIỆT</a:t>
            </a:r>
            <a:endParaRPr lang="en-US" sz="7200" b="1" dirty="0">
              <a:solidFill>
                <a:srgbClr val="5E4840"/>
              </a:solidFill>
              <a:latin typeface="Aria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AutoShape 4"/>
          <p:cNvSpPr/>
          <p:nvPr/>
        </p:nvSpPr>
        <p:spPr>
          <a:xfrm flipH="1">
            <a:off x="4995857" y="4652376"/>
            <a:ext cx="20196" cy="1907881"/>
          </a:xfrm>
          <a:prstGeom prst="line">
            <a:avLst/>
          </a:prstGeom>
          <a:ln w="38100" cap="flat">
            <a:solidFill>
              <a:srgbClr val="221716"/>
            </a:solidFill>
            <a:prstDash val="solid"/>
            <a:headEnd type="none" w="sm" len="sm"/>
            <a:tailEnd type="oval" w="lg" len="lg"/>
          </a:ln>
        </p:spPr>
      </p:sp>
      <p:sp>
        <p:nvSpPr>
          <p:cNvPr id="5" name="AutoShape 5"/>
          <p:cNvSpPr/>
          <p:nvPr/>
        </p:nvSpPr>
        <p:spPr>
          <a:xfrm flipH="1">
            <a:off x="9199050" y="4652376"/>
            <a:ext cx="20196" cy="1907881"/>
          </a:xfrm>
          <a:prstGeom prst="line">
            <a:avLst/>
          </a:prstGeom>
          <a:ln w="38100" cap="flat">
            <a:solidFill>
              <a:srgbClr val="221716"/>
            </a:solidFill>
            <a:prstDash val="solid"/>
            <a:headEnd type="none" w="sm" len="sm"/>
            <a:tailEnd type="oval" w="lg" len="lg"/>
          </a:ln>
        </p:spPr>
      </p:sp>
      <p:sp>
        <p:nvSpPr>
          <p:cNvPr id="6" name="AutoShape 6"/>
          <p:cNvSpPr/>
          <p:nvPr/>
        </p:nvSpPr>
        <p:spPr>
          <a:xfrm flipH="1">
            <a:off x="13213654" y="4652376"/>
            <a:ext cx="20196" cy="1907881"/>
          </a:xfrm>
          <a:prstGeom prst="line">
            <a:avLst/>
          </a:prstGeom>
          <a:ln w="38100" cap="flat">
            <a:solidFill>
              <a:srgbClr val="221716"/>
            </a:solidFill>
            <a:prstDash val="solid"/>
            <a:headEnd type="none" w="sm" len="sm"/>
            <a:tailEnd type="oval" w="lg" len="lg"/>
          </a:ln>
        </p:spPr>
      </p:sp>
      <p:sp>
        <p:nvSpPr>
          <p:cNvPr id="7" name="TextBox 7"/>
          <p:cNvSpPr txBox="1"/>
          <p:nvPr/>
        </p:nvSpPr>
        <p:spPr>
          <a:xfrm>
            <a:off x="3370505" y="6741699"/>
            <a:ext cx="3329193" cy="1905843"/>
          </a:xfrm>
          <a:prstGeom prst="rect">
            <a:avLst/>
          </a:prstGeom>
        </p:spPr>
        <p:txBody>
          <a:bodyPr lIns="0" tIns="0" rIns="0" bIns="0" rtlCol="0" anchor="t">
            <a:spAutoFit/>
          </a:bodyPr>
          <a:lstStyle/>
          <a:p>
            <a:pPr algn="ctr">
              <a:lnSpc>
                <a:spcPct val="150000"/>
              </a:lnSpc>
            </a:pPr>
            <a:r>
              <a:rPr lang="vi-VN" sz="4400" b="1" dirty="0">
                <a:solidFill>
                  <a:srgbClr val="221716"/>
                </a:solidFill>
                <a:latin typeface="Arial" panose="020B0604020202020204" pitchFamily="34" charset="0"/>
                <a:cs typeface="Arial" panose="020B0604020202020204" pitchFamily="34" charset="0"/>
              </a:rPr>
              <a:t>Nghe </a:t>
            </a:r>
          </a:p>
          <a:p>
            <a:pPr algn="ctr">
              <a:lnSpc>
                <a:spcPct val="150000"/>
              </a:lnSpc>
            </a:pPr>
            <a:r>
              <a:rPr lang="vi-VN" sz="4400" b="1" dirty="0">
                <a:solidFill>
                  <a:srgbClr val="221716"/>
                </a:solidFill>
                <a:latin typeface="Arial" panose="020B0604020202020204" pitchFamily="34" charset="0"/>
                <a:cs typeface="Arial" panose="020B0604020202020204" pitchFamily="34" charset="0"/>
              </a:rPr>
              <a:t>kể chuyện</a:t>
            </a:r>
            <a:endParaRPr lang="en-US" sz="4400" b="1" dirty="0">
              <a:solidFill>
                <a:srgbClr val="221716"/>
              </a:solidFill>
              <a:latin typeface="Arial" panose="020B0604020202020204" pitchFamily="34" charset="0"/>
              <a:cs typeface="Arial" panose="020B0604020202020204" pitchFamily="34" charset="0"/>
            </a:endParaRPr>
          </a:p>
        </p:txBody>
      </p:sp>
      <p:sp>
        <p:nvSpPr>
          <p:cNvPr id="9" name="Freeform 9"/>
          <p:cNvSpPr/>
          <p:nvPr/>
        </p:nvSpPr>
        <p:spPr>
          <a:xfrm>
            <a:off x="14276801" y="8000416"/>
            <a:ext cx="4855188" cy="8019079"/>
          </a:xfrm>
          <a:custGeom>
            <a:avLst/>
            <a:gdLst/>
            <a:ahLst/>
            <a:cxnLst/>
            <a:rect l="l" t="t" r="r" b="b"/>
            <a:pathLst>
              <a:path w="5565988" h="9193073">
                <a:moveTo>
                  <a:pt x="0" y="0"/>
                </a:moveTo>
                <a:lnTo>
                  <a:pt x="5565988" y="0"/>
                </a:lnTo>
                <a:lnTo>
                  <a:pt x="5565988" y="9193074"/>
                </a:lnTo>
                <a:lnTo>
                  <a:pt x="0" y="91930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flipH="1">
            <a:off x="-994212" y="8262817"/>
            <a:ext cx="4855188" cy="8019079"/>
          </a:xfrm>
          <a:custGeom>
            <a:avLst/>
            <a:gdLst/>
            <a:ahLst/>
            <a:cxnLst/>
            <a:rect l="l" t="t" r="r" b="b"/>
            <a:pathLst>
              <a:path w="5565988" h="9193073">
                <a:moveTo>
                  <a:pt x="5565989" y="0"/>
                </a:moveTo>
                <a:lnTo>
                  <a:pt x="0" y="0"/>
                </a:lnTo>
                <a:lnTo>
                  <a:pt x="0" y="9193074"/>
                </a:lnTo>
                <a:lnTo>
                  <a:pt x="5565989" y="9193074"/>
                </a:lnTo>
                <a:lnTo>
                  <a:pt x="5565989"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4245576" y="3484694"/>
            <a:ext cx="1579051" cy="1292251"/>
          </a:xfrm>
          <a:custGeom>
            <a:avLst/>
            <a:gdLst/>
            <a:ahLst/>
            <a:cxnLst/>
            <a:rect l="l" t="t" r="r" b="b"/>
            <a:pathLst>
              <a:path w="415882" h="340346">
                <a:moveTo>
                  <a:pt x="0" y="0"/>
                </a:moveTo>
                <a:lnTo>
                  <a:pt x="415882" y="0"/>
                </a:lnTo>
                <a:lnTo>
                  <a:pt x="415882" y="340346"/>
                </a:lnTo>
                <a:lnTo>
                  <a:pt x="0" y="340346"/>
                </a:lnTo>
                <a:close/>
              </a:path>
            </a:pathLst>
          </a:custGeom>
          <a:solidFill>
            <a:srgbClr val="BA9874"/>
          </a:solidFill>
          <a:ln w="38100" cap="sq">
            <a:solidFill>
              <a:srgbClr val="000000"/>
            </a:solidFill>
            <a:prstDash val="solid"/>
            <a:miter/>
          </a:ln>
        </p:spPr>
        <p:txBody>
          <a:bodyPr anchor="ctr"/>
          <a:lstStyle/>
          <a:p>
            <a:pPr algn="ctr"/>
            <a:r>
              <a:rPr lang="en-US" sz="4800" b="1" dirty="0">
                <a:latin typeface="Arial" panose="020B0604020202020204" pitchFamily="34" charset="0"/>
                <a:cs typeface="Arial" panose="020B0604020202020204" pitchFamily="34" charset="0"/>
              </a:rPr>
              <a:t>01</a:t>
            </a:r>
            <a:endParaRPr lang="vi-VN" sz="4800" b="1" dirty="0">
              <a:latin typeface="Arial" panose="020B0604020202020204" pitchFamily="34" charset="0"/>
              <a:cs typeface="Arial" panose="020B0604020202020204" pitchFamily="34" charset="0"/>
            </a:endParaRPr>
          </a:p>
        </p:txBody>
      </p:sp>
      <p:sp>
        <p:nvSpPr>
          <p:cNvPr id="16" name="Freeform 16"/>
          <p:cNvSpPr/>
          <p:nvPr/>
        </p:nvSpPr>
        <p:spPr>
          <a:xfrm>
            <a:off x="8448769" y="3484694"/>
            <a:ext cx="1579051" cy="1292251"/>
          </a:xfrm>
          <a:custGeom>
            <a:avLst/>
            <a:gdLst/>
            <a:ahLst/>
            <a:cxnLst/>
            <a:rect l="l" t="t" r="r" b="b"/>
            <a:pathLst>
              <a:path w="415882" h="340346">
                <a:moveTo>
                  <a:pt x="0" y="0"/>
                </a:moveTo>
                <a:lnTo>
                  <a:pt x="415882" y="0"/>
                </a:lnTo>
                <a:lnTo>
                  <a:pt x="415882" y="340346"/>
                </a:lnTo>
                <a:lnTo>
                  <a:pt x="0" y="340346"/>
                </a:lnTo>
                <a:close/>
              </a:path>
            </a:pathLst>
          </a:custGeom>
          <a:solidFill>
            <a:srgbClr val="BA9874"/>
          </a:solidFill>
          <a:ln w="38100" cap="sq">
            <a:solidFill>
              <a:srgbClr val="000000"/>
            </a:solidFill>
            <a:prstDash val="solid"/>
            <a:miter/>
          </a:ln>
        </p:spPr>
        <p:txBody>
          <a:bodyPr anchor="ctr"/>
          <a:lstStyle/>
          <a:p>
            <a:pPr algn="ctr"/>
            <a:r>
              <a:rPr lang="en-US" sz="4800" b="1" dirty="0">
                <a:latin typeface="Arial" panose="020B0604020202020204" pitchFamily="34" charset="0"/>
                <a:cs typeface="Arial" panose="020B0604020202020204" pitchFamily="34" charset="0"/>
              </a:rPr>
              <a:t>02</a:t>
            </a:r>
            <a:endParaRPr lang="vi-VN" sz="4800" b="1" dirty="0">
              <a:latin typeface="Arial" panose="020B0604020202020204" pitchFamily="34" charset="0"/>
              <a:cs typeface="Arial" panose="020B0604020202020204" pitchFamily="34" charset="0"/>
            </a:endParaRPr>
          </a:p>
        </p:txBody>
      </p:sp>
      <p:sp>
        <p:nvSpPr>
          <p:cNvPr id="19" name="Freeform 19"/>
          <p:cNvSpPr/>
          <p:nvPr/>
        </p:nvSpPr>
        <p:spPr>
          <a:xfrm>
            <a:off x="12463373" y="3484694"/>
            <a:ext cx="1579051" cy="1292251"/>
          </a:xfrm>
          <a:custGeom>
            <a:avLst/>
            <a:gdLst/>
            <a:ahLst/>
            <a:cxnLst/>
            <a:rect l="l" t="t" r="r" b="b"/>
            <a:pathLst>
              <a:path w="415882" h="340346">
                <a:moveTo>
                  <a:pt x="0" y="0"/>
                </a:moveTo>
                <a:lnTo>
                  <a:pt x="415882" y="0"/>
                </a:lnTo>
                <a:lnTo>
                  <a:pt x="415882" y="340346"/>
                </a:lnTo>
                <a:lnTo>
                  <a:pt x="0" y="340346"/>
                </a:lnTo>
                <a:close/>
              </a:path>
            </a:pathLst>
          </a:custGeom>
          <a:solidFill>
            <a:srgbClr val="BA9874"/>
          </a:solidFill>
          <a:ln w="38100" cap="sq">
            <a:solidFill>
              <a:srgbClr val="000000"/>
            </a:solidFill>
            <a:prstDash val="solid"/>
            <a:miter/>
          </a:ln>
        </p:spPr>
        <p:txBody>
          <a:bodyPr anchor="ctr"/>
          <a:lstStyle/>
          <a:p>
            <a:pPr algn="ctr"/>
            <a:r>
              <a:rPr lang="en-US" sz="4800" b="1" dirty="0">
                <a:latin typeface="Arial" panose="020B0604020202020204" pitchFamily="34" charset="0"/>
                <a:cs typeface="Arial" panose="020B0604020202020204" pitchFamily="34" charset="0"/>
              </a:rPr>
              <a:t>03</a:t>
            </a:r>
            <a:endParaRPr lang="vi-VN" sz="4800" b="1" dirty="0">
              <a:latin typeface="Arial" panose="020B0604020202020204" pitchFamily="34" charset="0"/>
              <a:cs typeface="Arial" panose="020B0604020202020204" pitchFamily="34" charset="0"/>
            </a:endParaRPr>
          </a:p>
        </p:txBody>
      </p:sp>
      <p:sp>
        <p:nvSpPr>
          <p:cNvPr id="21" name="TextBox 21"/>
          <p:cNvSpPr txBox="1"/>
          <p:nvPr/>
        </p:nvSpPr>
        <p:spPr>
          <a:xfrm>
            <a:off x="4744157" y="1736718"/>
            <a:ext cx="8799686" cy="1015663"/>
          </a:xfrm>
          <a:prstGeom prst="rect">
            <a:avLst/>
          </a:prstGeom>
        </p:spPr>
        <p:txBody>
          <a:bodyPr wrap="square" lIns="0" tIns="0" rIns="0" bIns="0" rtlCol="0" anchor="t">
            <a:spAutoFit/>
          </a:bodyPr>
          <a:lstStyle/>
          <a:p>
            <a:pPr algn="ctr"/>
            <a:r>
              <a:rPr lang="vi-VN" sz="6600" b="1" dirty="0">
                <a:solidFill>
                  <a:srgbClr val="221716"/>
                </a:solidFill>
                <a:latin typeface="Arial" panose="020B0604020202020204" pitchFamily="34" charset="0"/>
                <a:cs typeface="Arial" panose="020B0604020202020204" pitchFamily="34" charset="0"/>
              </a:rPr>
              <a:t>NỘI DUNG BÀI HỌC</a:t>
            </a:r>
            <a:endParaRPr lang="en-US" sz="6600" b="1" dirty="0">
              <a:solidFill>
                <a:srgbClr val="221716"/>
              </a:solidFill>
              <a:latin typeface="Arial" panose="020B0604020202020204" pitchFamily="34" charset="0"/>
              <a:cs typeface="Arial" panose="020B0604020202020204" pitchFamily="34" charset="0"/>
            </a:endParaRPr>
          </a:p>
        </p:txBody>
      </p:sp>
      <p:sp>
        <p:nvSpPr>
          <p:cNvPr id="22" name="TextBox 22"/>
          <p:cNvSpPr txBox="1"/>
          <p:nvPr/>
        </p:nvSpPr>
        <p:spPr>
          <a:xfrm>
            <a:off x="7573698" y="6741699"/>
            <a:ext cx="3329193" cy="890180"/>
          </a:xfrm>
          <a:prstGeom prst="rect">
            <a:avLst/>
          </a:prstGeom>
        </p:spPr>
        <p:txBody>
          <a:bodyPr lIns="0" tIns="0" rIns="0" bIns="0" rtlCol="0" anchor="t">
            <a:spAutoFit/>
          </a:bodyPr>
          <a:lstStyle/>
          <a:p>
            <a:pPr algn="ctr">
              <a:lnSpc>
                <a:spcPct val="150000"/>
              </a:lnSpc>
            </a:pPr>
            <a:r>
              <a:rPr lang="vi-VN" sz="4400" b="1" dirty="0">
                <a:solidFill>
                  <a:srgbClr val="221716"/>
                </a:solidFill>
                <a:latin typeface="Arial" panose="020B0604020202020204" pitchFamily="34" charset="0"/>
                <a:cs typeface="Arial" panose="020B0604020202020204" pitchFamily="34" charset="0"/>
              </a:rPr>
              <a:t>Kể chuyện</a:t>
            </a:r>
            <a:endParaRPr lang="en-US" sz="4400" b="1" dirty="0">
              <a:solidFill>
                <a:srgbClr val="221716"/>
              </a:solidFill>
              <a:latin typeface="Arial" panose="020B0604020202020204" pitchFamily="34" charset="0"/>
              <a:cs typeface="Arial" panose="020B0604020202020204" pitchFamily="34" charset="0"/>
            </a:endParaRPr>
          </a:p>
        </p:txBody>
      </p:sp>
      <p:sp>
        <p:nvSpPr>
          <p:cNvPr id="23" name="TextBox 23"/>
          <p:cNvSpPr txBox="1"/>
          <p:nvPr/>
        </p:nvSpPr>
        <p:spPr>
          <a:xfrm>
            <a:off x="11588302" y="6741699"/>
            <a:ext cx="3329193" cy="1905843"/>
          </a:xfrm>
          <a:prstGeom prst="rect">
            <a:avLst/>
          </a:prstGeom>
        </p:spPr>
        <p:txBody>
          <a:bodyPr lIns="0" tIns="0" rIns="0" bIns="0" rtlCol="0" anchor="t">
            <a:spAutoFit/>
          </a:bodyPr>
          <a:lstStyle/>
          <a:p>
            <a:pPr algn="ctr">
              <a:lnSpc>
                <a:spcPct val="150000"/>
              </a:lnSpc>
            </a:pPr>
            <a:r>
              <a:rPr lang="vi-VN" sz="4400" b="1" dirty="0">
                <a:solidFill>
                  <a:srgbClr val="221716"/>
                </a:solidFill>
                <a:latin typeface="Arial" panose="020B0604020202020204" pitchFamily="34" charset="0"/>
                <a:cs typeface="Arial" panose="020B0604020202020204" pitchFamily="34" charset="0"/>
              </a:rPr>
              <a:t>Trao đổi về câu chuyện</a:t>
            </a:r>
            <a:endParaRPr lang="en-US" sz="4400" b="1" dirty="0">
              <a:solidFill>
                <a:srgbClr val="221716"/>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par>
                                <p:cTn id="22" presetID="22" presetClass="entr" presetSubtype="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par>
                                <p:cTn id="31" presetID="22" presetClass="entr" presetSubtype="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up)">
                                      <p:cBhvr>
                                        <p:cTn id="33" dur="500"/>
                                        <p:tgtEl>
                                          <p:spTgt spid="6"/>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up)">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6" grpId="0" animBg="1"/>
      <p:bldP spid="19" grpId="0" animBg="1"/>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61894">
            <a:off x="8507675" y="2471802"/>
            <a:ext cx="8099544" cy="6067294"/>
          </a:xfrm>
          <a:custGeom>
            <a:avLst/>
            <a:gdLst/>
            <a:ahLst/>
            <a:cxnLst/>
            <a:rect l="l" t="t" r="r" b="b"/>
            <a:pathLst>
              <a:path w="9554678" h="7157322">
                <a:moveTo>
                  <a:pt x="0" y="0"/>
                </a:moveTo>
                <a:lnTo>
                  <a:pt x="9554678" y="0"/>
                </a:lnTo>
                <a:lnTo>
                  <a:pt x="9554678" y="7157323"/>
                </a:lnTo>
                <a:lnTo>
                  <a:pt x="0" y="71573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1533226">
            <a:off x="15852051" y="-1056117"/>
            <a:ext cx="3965574" cy="4025963"/>
          </a:xfrm>
          <a:custGeom>
            <a:avLst/>
            <a:gdLst/>
            <a:ahLst/>
            <a:cxnLst/>
            <a:rect l="l" t="t" r="r" b="b"/>
            <a:pathLst>
              <a:path w="6297233" h="6393130">
                <a:moveTo>
                  <a:pt x="0" y="0"/>
                </a:moveTo>
                <a:lnTo>
                  <a:pt x="6297233" y="0"/>
                </a:lnTo>
                <a:lnTo>
                  <a:pt x="6297233" y="6393130"/>
                </a:lnTo>
                <a:lnTo>
                  <a:pt x="0" y="63931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TextBox 12"/>
          <p:cNvSpPr txBox="1"/>
          <p:nvPr/>
        </p:nvSpPr>
        <p:spPr>
          <a:xfrm>
            <a:off x="2840990" y="3314336"/>
            <a:ext cx="4278185" cy="4382225"/>
          </a:xfrm>
          <a:prstGeom prst="rect">
            <a:avLst/>
          </a:prstGeom>
        </p:spPr>
        <p:txBody>
          <a:bodyPr wrap="square" lIns="0" tIns="0" rIns="0" bIns="0" rtlCol="0" anchor="t">
            <a:spAutoFit/>
          </a:bodyPr>
          <a:lstStyle/>
          <a:p>
            <a:pPr algn="ctr">
              <a:lnSpc>
                <a:spcPct val="150000"/>
              </a:lnSpc>
            </a:pPr>
            <a:r>
              <a:rPr lang="vi-VN" sz="6600" b="1" dirty="0">
                <a:solidFill>
                  <a:srgbClr val="221716"/>
                </a:solidFill>
                <a:latin typeface="Arial"/>
              </a:rPr>
              <a:t>01. </a:t>
            </a:r>
          </a:p>
          <a:p>
            <a:pPr algn="ctr">
              <a:lnSpc>
                <a:spcPct val="150000"/>
              </a:lnSpc>
            </a:pPr>
            <a:r>
              <a:rPr lang="vi-VN" sz="6600" b="1" dirty="0">
                <a:solidFill>
                  <a:srgbClr val="221716"/>
                </a:solidFill>
                <a:latin typeface="Arial"/>
              </a:rPr>
              <a:t>Nghe </a:t>
            </a:r>
          </a:p>
          <a:p>
            <a:pPr algn="ctr">
              <a:lnSpc>
                <a:spcPct val="150000"/>
              </a:lnSpc>
            </a:pPr>
            <a:r>
              <a:rPr lang="vi-VN" sz="6600" b="1" dirty="0">
                <a:solidFill>
                  <a:srgbClr val="221716"/>
                </a:solidFill>
                <a:latin typeface="Arial"/>
              </a:rPr>
              <a:t>kể chuyện</a:t>
            </a:r>
            <a:endParaRPr lang="en-US" sz="6600" b="1" dirty="0">
              <a:solidFill>
                <a:srgbClr val="221716"/>
              </a:solidFill>
              <a:latin typeface="Arial"/>
            </a:endParaRPr>
          </a:p>
        </p:txBody>
      </p:sp>
      <p:sp>
        <p:nvSpPr>
          <p:cNvPr id="14" name="Freeform 14"/>
          <p:cNvSpPr/>
          <p:nvPr/>
        </p:nvSpPr>
        <p:spPr>
          <a:xfrm>
            <a:off x="-811718" y="-6091371"/>
            <a:ext cx="5565988" cy="9193073"/>
          </a:xfrm>
          <a:custGeom>
            <a:avLst/>
            <a:gdLst/>
            <a:ahLst/>
            <a:cxnLst/>
            <a:rect l="l" t="t" r="r" b="b"/>
            <a:pathLst>
              <a:path w="5565988" h="9193073">
                <a:moveTo>
                  <a:pt x="0" y="0"/>
                </a:moveTo>
                <a:lnTo>
                  <a:pt x="5565988" y="0"/>
                </a:lnTo>
                <a:lnTo>
                  <a:pt x="5565988" y="9193073"/>
                </a:lnTo>
                <a:lnTo>
                  <a:pt x="0" y="91930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2050" name="Picture 2" descr="Lịch Sử Việt Nam Bằng Tranh Màu, Bìa Cứng - Lý Thường Kiệt">
            <a:extLst>
              <a:ext uri="{FF2B5EF4-FFF2-40B4-BE49-F238E27FC236}">
                <a16:creationId xmlns:a16="http://schemas.microsoft.com/office/drawing/2014/main" xmlns="" id="{B770E84B-8727-5481-9E7E-704422A8A0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88475" y="1638300"/>
            <a:ext cx="6058535" cy="773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164997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sp>
        <p:nvSpPr>
          <p:cNvPr id="8" name="Freeform 8"/>
          <p:cNvSpPr/>
          <p:nvPr/>
        </p:nvSpPr>
        <p:spPr>
          <a:xfrm flipH="1">
            <a:off x="16287049" y="0"/>
            <a:ext cx="3274489" cy="3520956"/>
          </a:xfrm>
          <a:custGeom>
            <a:avLst/>
            <a:gdLst/>
            <a:ahLst/>
            <a:cxnLst/>
            <a:rect l="l" t="t" r="r" b="b"/>
            <a:pathLst>
              <a:path w="3274489" h="3520956">
                <a:moveTo>
                  <a:pt x="3274489" y="0"/>
                </a:moveTo>
                <a:lnTo>
                  <a:pt x="0" y="0"/>
                </a:lnTo>
                <a:lnTo>
                  <a:pt x="0" y="3520956"/>
                </a:lnTo>
                <a:lnTo>
                  <a:pt x="3274489" y="3520956"/>
                </a:lnTo>
                <a:lnTo>
                  <a:pt x="3274489"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TextBox 13">
            <a:extLst>
              <a:ext uri="{FF2B5EF4-FFF2-40B4-BE49-F238E27FC236}">
                <a16:creationId xmlns:a16="http://schemas.microsoft.com/office/drawing/2014/main" xmlns="" id="{5FAD88EC-B59E-DBB3-B462-587B91D2851F}"/>
              </a:ext>
            </a:extLst>
          </p:cNvPr>
          <p:cNvSpPr txBox="1"/>
          <p:nvPr/>
        </p:nvSpPr>
        <p:spPr>
          <a:xfrm>
            <a:off x="1371600" y="571500"/>
            <a:ext cx="13258800" cy="1998176"/>
          </a:xfrm>
          <a:prstGeom prst="rect">
            <a:avLst/>
          </a:prstGeom>
          <a:noFill/>
        </p:spPr>
        <p:txBody>
          <a:bodyPr wrap="square">
            <a:spAutoFit/>
          </a:bodyPr>
          <a:lstStyle/>
          <a:p>
            <a:pPr algn="just">
              <a:lnSpc>
                <a:spcPct val="150000"/>
              </a:lnSpc>
            </a:pPr>
            <a:r>
              <a:rPr lang="vi-VN" sz="4400" b="1" dirty="0">
                <a:effectLst/>
                <a:latin typeface="Arial" panose="020B0604020202020204" pitchFamily="34" charset="0"/>
                <a:ea typeface="Calibri" panose="020F0502020204030204" pitchFamily="34" charset="0"/>
                <a:cs typeface="Arial" panose="020B0604020202020204" pitchFamily="34" charset="0"/>
              </a:rPr>
              <a:t>Quan sát tranh minh họa và nghe kể chuyện </a:t>
            </a:r>
            <a:r>
              <a:rPr lang="vi-VN" sz="4400" b="1" i="1" dirty="0">
                <a:effectLst/>
                <a:latin typeface="Arial" panose="020B0604020202020204" pitchFamily="34" charset="0"/>
                <a:ea typeface="Calibri" panose="020F0502020204030204" pitchFamily="34" charset="0"/>
                <a:cs typeface="Arial" panose="020B0604020202020204" pitchFamily="34" charset="0"/>
              </a:rPr>
              <a:t>Danh tướng Lý Thường Kiệt</a:t>
            </a:r>
            <a:endParaRPr lang="vi-VN" sz="4400" b="1" i="1" dirty="0">
              <a:effectLst/>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xmlns="" id="{9493B965-C51C-688C-4A00-96AE750633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3197772"/>
            <a:ext cx="9950607" cy="625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Folded Corner 17">
            <a:extLst>
              <a:ext uri="{FF2B5EF4-FFF2-40B4-BE49-F238E27FC236}">
                <a16:creationId xmlns:a16="http://schemas.microsoft.com/office/drawing/2014/main" xmlns="" id="{38AB1728-4D20-411A-7226-3DACC176786B}"/>
              </a:ext>
            </a:extLst>
          </p:cNvPr>
          <p:cNvSpPr/>
          <p:nvPr/>
        </p:nvSpPr>
        <p:spPr>
          <a:xfrm>
            <a:off x="11049000" y="3203028"/>
            <a:ext cx="6629400" cy="6218872"/>
          </a:xfrm>
          <a:prstGeom prst="foldedCorner">
            <a:avLst>
              <a:gd name="adj" fmla="val 7532"/>
            </a:avLst>
          </a:prstGeom>
          <a:solidFill>
            <a:srgbClr val="986F5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marL="571500" indent="-571500" algn="just">
              <a:lnSpc>
                <a:spcPct val="150000"/>
              </a:lnSpc>
              <a:buFont typeface="Arial" panose="020B0604020202020204" pitchFamily="34" charset="0"/>
              <a:buChar char="•"/>
            </a:pPr>
            <a:r>
              <a:rPr lang="vi-VN"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Giọng kể hào hùng ở các đoạn 1 – 4; </a:t>
            </a:r>
            <a:endParaRPr lang="vi-VN" sz="3600" dirty="0">
              <a:solidFill>
                <a:schemeClr val="bg1"/>
              </a:solidFill>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Kể thong thả, chậm rãi ở đoạn 5. </a:t>
            </a:r>
            <a:endParaRPr lang="vi-VN" sz="3600" dirty="0">
              <a:solidFill>
                <a:schemeClr val="bg1"/>
              </a:solidFill>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Đọc bài thơ Nam quốc sơn hà với giọng dõng dạc, mạnh mẽ, hào hùng.</a:t>
            </a:r>
            <a:endParaRPr lang="vi-VN" sz="3600" dirty="0">
              <a:solidFill>
                <a:schemeClr val="bg1"/>
              </a:solidFill>
              <a:effectLst/>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TextBox 17"/>
          <p:cNvSpPr txBox="1"/>
          <p:nvPr/>
        </p:nvSpPr>
        <p:spPr>
          <a:xfrm>
            <a:off x="5562600" y="1650635"/>
            <a:ext cx="7162800" cy="923330"/>
          </a:xfrm>
          <a:prstGeom prst="rect">
            <a:avLst/>
          </a:prstGeom>
        </p:spPr>
        <p:txBody>
          <a:bodyPr wrap="square" lIns="0" tIns="0" rIns="0" bIns="0" rtlCol="0" anchor="t">
            <a:spAutoFit/>
          </a:bodyPr>
          <a:lstStyle/>
          <a:p>
            <a:pPr algn="ctr"/>
            <a:r>
              <a:rPr lang="vi-VN" sz="6000" b="1" dirty="0">
                <a:solidFill>
                  <a:srgbClr val="221716"/>
                </a:solidFill>
                <a:latin typeface="Arial" panose="020B0604020202020204" pitchFamily="34" charset="0"/>
                <a:cs typeface="Arial" panose="020B0604020202020204" pitchFamily="34" charset="0"/>
              </a:rPr>
              <a:t>Nghe kể chuyện</a:t>
            </a:r>
            <a:endParaRPr lang="en-US" sz="6000" b="1" dirty="0">
              <a:solidFill>
                <a:srgbClr val="221716"/>
              </a:solidFill>
              <a:latin typeface="Arial" panose="020B0604020202020204" pitchFamily="34" charset="0"/>
              <a:cs typeface="Arial" panose="020B0604020202020204" pitchFamily="34" charset="0"/>
            </a:endParaRPr>
          </a:p>
        </p:txBody>
      </p:sp>
      <p:sp>
        <p:nvSpPr>
          <p:cNvPr id="19" name="Rectangle: Folded Corner 18">
            <a:extLst>
              <a:ext uri="{FF2B5EF4-FFF2-40B4-BE49-F238E27FC236}">
                <a16:creationId xmlns:a16="http://schemas.microsoft.com/office/drawing/2014/main" xmlns="" id="{473EC7B6-78EB-A767-5DD9-8794C15904E5}"/>
              </a:ext>
            </a:extLst>
          </p:cNvPr>
          <p:cNvSpPr/>
          <p:nvPr/>
        </p:nvSpPr>
        <p:spPr>
          <a:xfrm>
            <a:off x="2667000" y="3042872"/>
            <a:ext cx="12954000" cy="5335317"/>
          </a:xfrm>
          <a:prstGeom prst="foldedCorner">
            <a:avLst>
              <a:gd name="adj" fmla="val 7532"/>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Tháng 12 năm 1075, biết nhà Tống đang tích trữ lương thảo, vũ khí để chuẩn bị xâm lược nước ta, Lý Thường Kiệt đem quân phá tan ba thành trì của địch. Mất lương thảo, vũ khí, hơn một năm sau, nhà Tống mới cử Quách Quỳ chỉ huy đại quân tràn vào Đại Việt.</a:t>
            </a:r>
            <a:endParaRPr lang="vi-VN" sz="4000" dirty="0">
              <a:effectLst/>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Rectangle: Folded Corner 18">
            <a:extLst>
              <a:ext uri="{FF2B5EF4-FFF2-40B4-BE49-F238E27FC236}">
                <a16:creationId xmlns:a16="http://schemas.microsoft.com/office/drawing/2014/main" xmlns="" id="{473EC7B6-78EB-A767-5DD9-8794C15904E5}"/>
              </a:ext>
            </a:extLst>
          </p:cNvPr>
          <p:cNvSpPr/>
          <p:nvPr/>
        </p:nvSpPr>
        <p:spPr>
          <a:xfrm>
            <a:off x="1066800" y="1485900"/>
            <a:ext cx="16154400" cy="7315200"/>
          </a:xfrm>
          <a:prstGeom prst="foldedCorner">
            <a:avLst>
              <a:gd name="adj" fmla="val 7532"/>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2. Quân Tống đến bờ bắc sông Như Nguyệt, làm cầu phao vượt sông. Bất ngờ, quân ta mai phục từ trước xông ra vây đánh dữ dội. Quân Tống không chống đỡ nổi, định rút quân nhưng cầu phao đã bị chặt đứt từ bao giờ. Bí thế, chúng lao bừa xuống sông, bị dòng nước cuốn trôi vô số. 2. Quân Tống đến bờ bắc sông Như Nguyệt, làm cầu phao vượt sông. Bất ngờ, quân ta mai phục từ trước xông ra vây đánh dữ dội. Quân Tống không chống đỡ nổi, định rút quân nhưng cầu phao đã bị chặt đứt từ bao giờ. Bí thế, chúng lao bừa xuống sông, bị dòng nước cuốn trôi vô số.</a:t>
            </a:r>
            <a:endParaRPr lang="vi-VN"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125783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TotalTime>
  <Words>1082</Words>
  <Application>Microsoft Office PowerPoint</Application>
  <PresentationFormat>Custom</PresentationFormat>
  <Paragraphs>80</Paragraphs>
  <Slides>27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kenhgiaovien_b14_noi_va_nghe_ke_chuyen_danh_tuong_ly_thuong_kiet</dc:title>
  <cp:lastModifiedBy>Hi</cp:lastModifiedBy>
  <cp:revision>6</cp:revision>
  <dcterms:created xsi:type="dcterms:W3CDTF">2006-08-16T00:00:00Z</dcterms:created>
  <dcterms:modified xsi:type="dcterms:W3CDTF">2025-03-10T03:43:54Z</dcterms:modified>
  <dc:identifier>DAF0tPhn8k4</dc:identifier>
</cp:coreProperties>
</file>