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72" r:id="rId2"/>
    <p:sldId id="273" r:id="rId3"/>
    <p:sldId id="274" r:id="rId4"/>
    <p:sldId id="257" r:id="rId5"/>
    <p:sldId id="275" r:id="rId6"/>
    <p:sldId id="263" r:id="rId7"/>
    <p:sldId id="277" r:id="rId8"/>
    <p:sldId id="278" r:id="rId9"/>
    <p:sldId id="279" r:id="rId10"/>
    <p:sldId id="280" r:id="rId11"/>
    <p:sldId id="281" r:id="rId12"/>
    <p:sldId id="282" r:id="rId13"/>
    <p:sldId id="258" r:id="rId14"/>
    <p:sldId id="283" r:id="rId15"/>
    <p:sldId id="284" r:id="rId16"/>
    <p:sldId id="285" r:id="rId17"/>
    <p:sldId id="286" r:id="rId18"/>
    <p:sldId id="288" r:id="rId19"/>
    <p:sldId id="287" r:id="rId20"/>
    <p:sldId id="289" r:id="rId21"/>
    <p:sldId id="290" r:id="rId22"/>
    <p:sldId id="264" r:id="rId23"/>
    <p:sldId id="291" r:id="rId24"/>
    <p:sldId id="292" r:id="rId25"/>
    <p:sldId id="293" r:id="rId26"/>
    <p:sldId id="262" r:id="rId27"/>
  </p:sldIdLst>
  <p:sldSz cx="18288000" cy="10287000"/>
  <p:notesSz cx="6858000" cy="9144000"/>
  <p:embeddedFontLst>
    <p:embeddedFont>
      <p:font typeface="Calibri"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D44"/>
    <a:srgbClr val="AAC95B"/>
    <a:srgbClr val="F4F1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F38514-4FC2-43E2-88D4-847BA96B393A}" type="datetimeFigureOut">
              <a:rPr lang="vi-VN" smtClean="0"/>
              <a:t>10/03/2025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786FA8-1441-4259-8107-60776BB91C9E}" type="slidenum">
              <a:rPr lang="vi-VN" smtClean="0"/>
              <a:t>‹#›</a:t>
            </a:fld>
            <a:endParaRPr lang="vi-VN"/>
          </a:p>
        </p:txBody>
      </p:sp>
    </p:spTree>
    <p:extLst>
      <p:ext uri="{BB962C8B-B14F-4D97-AF65-F5344CB8AC3E}">
        <p14:creationId xmlns:p14="http://schemas.microsoft.com/office/powerpoint/2010/main" val="1800776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6</a:t>
            </a:fld>
            <a:endParaRPr lang="vi-VN"/>
          </a:p>
        </p:txBody>
      </p:sp>
    </p:spTree>
    <p:extLst>
      <p:ext uri="{BB962C8B-B14F-4D97-AF65-F5344CB8AC3E}">
        <p14:creationId xmlns:p14="http://schemas.microsoft.com/office/powerpoint/2010/main" val="517561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7</a:t>
            </a:fld>
            <a:endParaRPr lang="vi-VN"/>
          </a:p>
        </p:txBody>
      </p:sp>
    </p:spTree>
    <p:extLst>
      <p:ext uri="{BB962C8B-B14F-4D97-AF65-F5344CB8AC3E}">
        <p14:creationId xmlns:p14="http://schemas.microsoft.com/office/powerpoint/2010/main" val="283002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8</a:t>
            </a:fld>
            <a:endParaRPr lang="vi-VN"/>
          </a:p>
        </p:txBody>
      </p:sp>
    </p:spTree>
    <p:extLst>
      <p:ext uri="{BB962C8B-B14F-4D97-AF65-F5344CB8AC3E}">
        <p14:creationId xmlns:p14="http://schemas.microsoft.com/office/powerpoint/2010/main" val="3862786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9</a:t>
            </a:fld>
            <a:endParaRPr lang="vi-VN"/>
          </a:p>
        </p:txBody>
      </p:sp>
    </p:spTree>
    <p:extLst>
      <p:ext uri="{BB962C8B-B14F-4D97-AF65-F5344CB8AC3E}">
        <p14:creationId xmlns:p14="http://schemas.microsoft.com/office/powerpoint/2010/main" val="3732773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10</a:t>
            </a:fld>
            <a:endParaRPr lang="vi-VN"/>
          </a:p>
        </p:txBody>
      </p:sp>
    </p:spTree>
    <p:extLst>
      <p:ext uri="{BB962C8B-B14F-4D97-AF65-F5344CB8AC3E}">
        <p14:creationId xmlns:p14="http://schemas.microsoft.com/office/powerpoint/2010/main" val="1890750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11</a:t>
            </a:fld>
            <a:endParaRPr lang="vi-VN"/>
          </a:p>
        </p:txBody>
      </p:sp>
    </p:spTree>
    <p:extLst>
      <p:ext uri="{BB962C8B-B14F-4D97-AF65-F5344CB8AC3E}">
        <p14:creationId xmlns:p14="http://schemas.microsoft.com/office/powerpoint/2010/main" val="1418811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23</a:t>
            </a:fld>
            <a:endParaRPr lang="vi-VN"/>
          </a:p>
        </p:txBody>
      </p:sp>
    </p:spTree>
    <p:extLst>
      <p:ext uri="{BB962C8B-B14F-4D97-AF65-F5344CB8AC3E}">
        <p14:creationId xmlns:p14="http://schemas.microsoft.com/office/powerpoint/2010/main" val="4005471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24</a:t>
            </a:fld>
            <a:endParaRPr lang="vi-VN"/>
          </a:p>
        </p:txBody>
      </p:sp>
    </p:spTree>
    <p:extLst>
      <p:ext uri="{BB962C8B-B14F-4D97-AF65-F5344CB8AC3E}">
        <p14:creationId xmlns:p14="http://schemas.microsoft.com/office/powerpoint/2010/main" val="3275842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2C786FA8-1441-4259-8107-60776BB91C9E}" type="slidenum">
              <a:rPr lang="vi-VN" smtClean="0"/>
              <a:t>25</a:t>
            </a:fld>
            <a:endParaRPr lang="vi-VN"/>
          </a:p>
        </p:txBody>
      </p:sp>
    </p:spTree>
    <p:extLst>
      <p:ext uri="{BB962C8B-B14F-4D97-AF65-F5344CB8AC3E}">
        <p14:creationId xmlns:p14="http://schemas.microsoft.com/office/powerpoint/2010/main" val="338249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5.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6.png"/><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6.pn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9.svg"/></Relationships>
</file>

<file path=ppt/slides/_rels/slide2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22.png"/><Relationship Id="rId4" Type="http://schemas.openxmlformats.org/officeDocument/2006/relationships/image" Target="../media/image33.sv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22.png"/><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22.png"/><Relationship Id="rId4" Type="http://schemas.openxmlformats.org/officeDocument/2006/relationships/image" Target="../media/image33.svg"/></Relationships>
</file>

<file path=ppt/slides/_rels/slide2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3.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1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svg"/><Relationship Id="rId7" Type="http://schemas.openxmlformats.org/officeDocument/2006/relationships/image" Target="../media/image2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6.png"/><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6.png"/><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6.png"/><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6.png"/><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7A6E0F73-6CDE-938A-DB32-A28617A1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87" y="3208922"/>
            <a:ext cx="11515725" cy="6434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reeform 8"/>
          <p:cNvSpPr/>
          <p:nvPr/>
        </p:nvSpPr>
        <p:spPr>
          <a:xfrm>
            <a:off x="0" y="-1779115"/>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3">
              <a:extLst>
                <a:ext uri="{96DAC541-7B7A-43D3-8B79-37D633B846F1}">
                  <asvg:svgBlip xmlns:asvg="http://schemas.microsoft.com/office/drawing/2016/SVG/main" xmlns="" r:embed="rId4"/>
                </a:ext>
              </a:extLst>
            </a:blip>
            <a:stretch>
              <a:fillRect t="-266709"/>
            </a:stretch>
          </a:blipFill>
        </p:spPr>
      </p:sp>
      <p:sp>
        <p:nvSpPr>
          <p:cNvPr id="9" name="TextBox 9"/>
          <p:cNvSpPr txBox="1"/>
          <p:nvPr/>
        </p:nvSpPr>
        <p:spPr>
          <a:xfrm>
            <a:off x="6343650" y="1608928"/>
            <a:ext cx="5600700" cy="1019766"/>
          </a:xfrm>
          <a:prstGeom prst="rect">
            <a:avLst/>
          </a:prstGeom>
        </p:spPr>
        <p:txBody>
          <a:bodyPr wrap="square" lIns="0" tIns="0" rIns="0" bIns="0" rtlCol="0" anchor="t">
            <a:spAutoFit/>
          </a:bodyPr>
          <a:lstStyle/>
          <a:p>
            <a:pPr algn="ctr">
              <a:lnSpc>
                <a:spcPts val="8641"/>
              </a:lnSpc>
              <a:spcBef>
                <a:spcPct val="0"/>
              </a:spcBef>
            </a:pPr>
            <a:r>
              <a:rPr lang="vi-VN" sz="6600" b="1" dirty="0">
                <a:solidFill>
                  <a:srgbClr val="124D44"/>
                </a:solidFill>
                <a:latin typeface="Arial" panose="020B0604020202020204" pitchFamily="34" charset="0"/>
                <a:cs typeface="Arial" panose="020B0604020202020204" pitchFamily="34" charset="0"/>
              </a:rPr>
              <a:t>KHỞI ĐỘNG</a:t>
            </a:r>
            <a:endParaRPr lang="en-US" sz="6600" b="1" dirty="0">
              <a:solidFill>
                <a:srgbClr val="124D44"/>
              </a:solidFill>
              <a:latin typeface="Arial" panose="020B0604020202020204" pitchFamily="34" charset="0"/>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xmlns="" id="{435D18A9-4321-9528-B4B9-3963E24263C3}"/>
              </a:ext>
            </a:extLst>
          </p:cNvPr>
          <p:cNvSpPr/>
          <p:nvPr/>
        </p:nvSpPr>
        <p:spPr>
          <a:xfrm>
            <a:off x="12496800" y="3825240"/>
            <a:ext cx="5205413" cy="4495800"/>
          </a:xfrm>
          <a:prstGeom prst="wedgeRoundRectCallou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em thấy những gì trong bức tranh?</a:t>
            </a:r>
            <a:endParaRPr lang="vi-VN" sz="4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38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3048001" y="953810"/>
            <a:ext cx="7315200" cy="923330"/>
          </a:xfrm>
          <a:prstGeom prst="rect">
            <a:avLst/>
          </a:prstGeom>
        </p:spPr>
        <p:txBody>
          <a:bodyPr wrap="square" lIns="0" tIns="0" rIns="0" bIns="0" rtlCol="0" anchor="t">
            <a:spAutoFit/>
          </a:bodyPr>
          <a:lstStyle/>
          <a:p>
            <a:pPr algn="ctr">
              <a:spcBef>
                <a:spcPct val="0"/>
              </a:spcBef>
            </a:pPr>
            <a:r>
              <a:rPr lang="vi-VN" sz="6000" b="1" dirty="0">
                <a:solidFill>
                  <a:srgbClr val="AAC95B"/>
                </a:solidFill>
                <a:latin typeface="Arial"/>
              </a:rPr>
              <a:t>Giải nghĩa từ khó</a:t>
            </a:r>
            <a:endParaRPr lang="en-US" sz="6000" b="1" i="1" dirty="0">
              <a:solidFill>
                <a:srgbClr val="AAC95B"/>
              </a:solidFill>
              <a:latin typeface="Arial"/>
            </a:endParaRPr>
          </a:p>
        </p:txBody>
      </p:sp>
      <p:sp>
        <p:nvSpPr>
          <p:cNvPr id="20" name="Freeform 3">
            <a:extLst>
              <a:ext uri="{FF2B5EF4-FFF2-40B4-BE49-F238E27FC236}">
                <a16:creationId xmlns:a16="http://schemas.microsoft.com/office/drawing/2014/main" xmlns="" id="{579CD074-70CA-0796-26E8-55CBECEA3260}"/>
              </a:ext>
            </a:extLst>
          </p:cNvPr>
          <p:cNvSpPr/>
          <p:nvPr/>
        </p:nvSpPr>
        <p:spPr>
          <a:xfrm>
            <a:off x="11763476" y="1028700"/>
            <a:ext cx="6127844" cy="15113518"/>
          </a:xfrm>
          <a:custGeom>
            <a:avLst/>
            <a:gdLst/>
            <a:ahLst/>
            <a:cxnLst/>
            <a:rect l="l" t="t" r="r" b="b"/>
            <a:pathLst>
              <a:path w="6127844" h="15113518">
                <a:moveTo>
                  <a:pt x="0" y="0"/>
                </a:moveTo>
                <a:lnTo>
                  <a:pt x="6127844" y="0"/>
                </a:lnTo>
                <a:lnTo>
                  <a:pt x="6127844" y="15113518"/>
                </a:lnTo>
                <a:lnTo>
                  <a:pt x="0" y="151135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Rectangle: Rounded Corners 2">
            <a:extLst>
              <a:ext uri="{FF2B5EF4-FFF2-40B4-BE49-F238E27FC236}">
                <a16:creationId xmlns:a16="http://schemas.microsoft.com/office/drawing/2014/main" xmlns="" id="{EC77095A-DEFF-C3E8-DC95-305966C46F89}"/>
              </a:ext>
            </a:extLst>
          </p:cNvPr>
          <p:cNvSpPr/>
          <p:nvPr/>
        </p:nvSpPr>
        <p:spPr>
          <a:xfrm>
            <a:off x="1981200" y="2255520"/>
            <a:ext cx="64008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Cách mạng tháng Tám</a:t>
            </a:r>
            <a:endParaRPr lang="vi-VN" sz="4000"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4372602F-A03E-578F-7747-5D0836CAB83D}"/>
              </a:ext>
            </a:extLst>
          </p:cNvPr>
          <p:cNvSpPr txBox="1"/>
          <p:nvPr/>
        </p:nvSpPr>
        <p:spPr>
          <a:xfrm>
            <a:off x="1981200" y="3716127"/>
            <a:ext cx="10058400"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Cuộc Cách mạng diễn ra vào tháng Tám năm 1945, giành độc lập cho nước ta.</a:t>
            </a:r>
            <a:endParaRPr lang="vi-VN" sz="4000" dirty="0">
              <a:solidFill>
                <a:schemeClr val="bg1"/>
              </a:solidFill>
              <a:effectLst/>
              <a:latin typeface="Arial" panose="020B0604020202020204" pitchFamily="34" charset="0"/>
              <a:cs typeface="Arial" panose="020B0604020202020204" pitchFamily="34" charset="0"/>
            </a:endParaRPr>
          </a:p>
        </p:txBody>
      </p:sp>
      <p:pic>
        <p:nvPicPr>
          <p:cNvPr id="1026" name="Picture 2" descr="Những hình ảnh lịch sử về Cách mạng Tháng Tám 1945 ở Hà Nội">
            <a:extLst>
              <a:ext uri="{FF2B5EF4-FFF2-40B4-BE49-F238E27FC236}">
                <a16:creationId xmlns:a16="http://schemas.microsoft.com/office/drawing/2014/main" xmlns="" id="{983F73EB-8915-2629-6BA4-5E56838BE5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6798" y="6039948"/>
            <a:ext cx="4543425" cy="3000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Ảnh] Cách mạng Tháng 8 - Bước ngoặt vĩ đại của dân tộc Việt Nam">
            <a:extLst>
              <a:ext uri="{FF2B5EF4-FFF2-40B4-BE49-F238E27FC236}">
                <a16:creationId xmlns:a16="http://schemas.microsoft.com/office/drawing/2014/main" xmlns="" id="{AD20C858-0CFC-8B1A-F1A5-0E2CD92F5D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0976" y="6039948"/>
            <a:ext cx="4404695" cy="3000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008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left)">
                                      <p:cBhvr>
                                        <p:cTn id="13" dur="500"/>
                                        <p:tgtEl>
                                          <p:spTgt spid="1026"/>
                                        </p:tgtEl>
                                      </p:cBhvr>
                                    </p:animEffect>
                                  </p:childTnLst>
                                </p:cTn>
                              </p:par>
                              <p:par>
                                <p:cTn id="14" presetID="22" presetClass="entr" presetSubtype="8"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wipe(left)">
                                      <p:cBhvr>
                                        <p:cTn id="1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4267202" y="1333500"/>
            <a:ext cx="4876798" cy="1127360"/>
          </a:xfrm>
          <a:prstGeom prst="rect">
            <a:avLst/>
          </a:prstGeom>
        </p:spPr>
        <p:txBody>
          <a:bodyPr wrap="square" lIns="0" tIns="0" rIns="0" bIns="0" rtlCol="0" anchor="t">
            <a:spAutoFit/>
          </a:bodyPr>
          <a:lstStyle/>
          <a:p>
            <a:pPr algn="ctr">
              <a:lnSpc>
                <a:spcPts val="9873"/>
              </a:lnSpc>
              <a:spcBef>
                <a:spcPct val="0"/>
              </a:spcBef>
            </a:pPr>
            <a:r>
              <a:rPr lang="vi-VN" sz="6000" b="1" dirty="0">
                <a:solidFill>
                  <a:srgbClr val="AAC95B"/>
                </a:solidFill>
                <a:latin typeface="Arial"/>
              </a:rPr>
              <a:t>Luyện đọc</a:t>
            </a:r>
            <a:endParaRPr lang="en-US" sz="6000" b="1" i="1" dirty="0">
              <a:solidFill>
                <a:srgbClr val="AAC95B"/>
              </a:solidFill>
              <a:latin typeface="Arial"/>
            </a:endParaRPr>
          </a:p>
        </p:txBody>
      </p:sp>
      <p:sp>
        <p:nvSpPr>
          <p:cNvPr id="20" name="Freeform 3">
            <a:extLst>
              <a:ext uri="{FF2B5EF4-FFF2-40B4-BE49-F238E27FC236}">
                <a16:creationId xmlns:a16="http://schemas.microsoft.com/office/drawing/2014/main" xmlns="" id="{579CD074-70CA-0796-26E8-55CBECEA3260}"/>
              </a:ext>
            </a:extLst>
          </p:cNvPr>
          <p:cNvSpPr/>
          <p:nvPr/>
        </p:nvSpPr>
        <p:spPr>
          <a:xfrm>
            <a:off x="11763476" y="1028700"/>
            <a:ext cx="6127844" cy="15113518"/>
          </a:xfrm>
          <a:custGeom>
            <a:avLst/>
            <a:gdLst/>
            <a:ahLst/>
            <a:cxnLst/>
            <a:rect l="l" t="t" r="r" b="b"/>
            <a:pathLst>
              <a:path w="6127844" h="15113518">
                <a:moveTo>
                  <a:pt x="0" y="0"/>
                </a:moveTo>
                <a:lnTo>
                  <a:pt x="6127844" y="0"/>
                </a:lnTo>
                <a:lnTo>
                  <a:pt x="6127844" y="15113518"/>
                </a:lnTo>
                <a:lnTo>
                  <a:pt x="0" y="151135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Rectangle: Rounded Corners 6">
            <a:extLst>
              <a:ext uri="{FF2B5EF4-FFF2-40B4-BE49-F238E27FC236}">
                <a16:creationId xmlns:a16="http://schemas.microsoft.com/office/drawing/2014/main" xmlns="" id="{CC0BB4BF-D93F-0C81-CE7A-8D12A8792A70}"/>
              </a:ext>
            </a:extLst>
          </p:cNvPr>
          <p:cNvSpPr/>
          <p:nvPr/>
        </p:nvSpPr>
        <p:spPr>
          <a:xfrm>
            <a:off x="2271663" y="3431449"/>
            <a:ext cx="8867875" cy="515401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Luyện đọc bài với giọng đọc </a:t>
            </a:r>
          </a:p>
          <a:p>
            <a:pPr algn="ctr">
              <a:lnSpc>
                <a:spcPct val="150000"/>
              </a:lnSpc>
            </a:pP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diễn cảm, nhấn giọng đúng chỗ, </a:t>
            </a:r>
          </a:p>
          <a:p>
            <a:pPr algn="ctr">
              <a:lnSpc>
                <a:spcPct val="150000"/>
              </a:lnSpc>
            </a:pP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phù hợp và đọc đúng các từ khó </a:t>
            </a:r>
          </a:p>
          <a:p>
            <a:pPr algn="ctr">
              <a:lnSpc>
                <a:spcPct val="150000"/>
              </a:lnSpc>
            </a:pPr>
            <a:r>
              <a:rPr lang="vi-VN"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có trong bài đọc.</a:t>
            </a:r>
            <a:endParaRPr lang="vi-VN" sz="400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237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0" y="8842562"/>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xmlns="" r:embed="rId3"/>
                </a:ext>
              </a:extLst>
            </a:blip>
            <a:stretch>
              <a:fillRect t="-266709"/>
            </a:stretch>
          </a:blipFill>
        </p:spPr>
      </p:sp>
      <p:sp>
        <p:nvSpPr>
          <p:cNvPr id="3" name="Freeform 3"/>
          <p:cNvSpPr/>
          <p:nvPr/>
        </p:nvSpPr>
        <p:spPr>
          <a:xfrm>
            <a:off x="1523242" y="5011841"/>
            <a:ext cx="7126215" cy="4599648"/>
          </a:xfrm>
          <a:custGeom>
            <a:avLst/>
            <a:gdLst/>
            <a:ahLst/>
            <a:cxnLst/>
            <a:rect l="l" t="t" r="r" b="b"/>
            <a:pathLst>
              <a:path w="7126215" h="4599648">
                <a:moveTo>
                  <a:pt x="0" y="0"/>
                </a:moveTo>
                <a:lnTo>
                  <a:pt x="7126216" y="0"/>
                </a:lnTo>
                <a:lnTo>
                  <a:pt x="7126216" y="4599648"/>
                </a:lnTo>
                <a:lnTo>
                  <a:pt x="0" y="45996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H="1">
            <a:off x="1881063" y="1246132"/>
            <a:ext cx="2949358" cy="8582789"/>
          </a:xfrm>
          <a:custGeom>
            <a:avLst/>
            <a:gdLst/>
            <a:ahLst/>
            <a:cxnLst/>
            <a:rect l="l" t="t" r="r" b="b"/>
            <a:pathLst>
              <a:path w="2949358" h="8582789">
                <a:moveTo>
                  <a:pt x="2949358" y="0"/>
                </a:moveTo>
                <a:lnTo>
                  <a:pt x="0" y="0"/>
                </a:lnTo>
                <a:lnTo>
                  <a:pt x="0" y="8582789"/>
                </a:lnTo>
                <a:lnTo>
                  <a:pt x="2949358" y="8582789"/>
                </a:lnTo>
                <a:lnTo>
                  <a:pt x="2949358"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2273602" y="4077745"/>
            <a:ext cx="2826440" cy="5736318"/>
          </a:xfrm>
          <a:custGeom>
            <a:avLst/>
            <a:gdLst/>
            <a:ahLst/>
            <a:cxnLst/>
            <a:rect l="l" t="t" r="r" b="b"/>
            <a:pathLst>
              <a:path w="2826440" h="5736318">
                <a:moveTo>
                  <a:pt x="0" y="0"/>
                </a:moveTo>
                <a:lnTo>
                  <a:pt x="2826440" y="0"/>
                </a:lnTo>
                <a:lnTo>
                  <a:pt x="2826440" y="5736317"/>
                </a:lnTo>
                <a:lnTo>
                  <a:pt x="0" y="57363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5607485" y="1246132"/>
            <a:ext cx="2436706" cy="8482205"/>
          </a:xfrm>
          <a:custGeom>
            <a:avLst/>
            <a:gdLst/>
            <a:ahLst/>
            <a:cxnLst/>
            <a:rect l="l" t="t" r="r" b="b"/>
            <a:pathLst>
              <a:path w="2436706" h="8482205">
                <a:moveTo>
                  <a:pt x="0" y="0"/>
                </a:moveTo>
                <a:lnTo>
                  <a:pt x="2436706" y="0"/>
                </a:lnTo>
                <a:lnTo>
                  <a:pt x="2436706" y="8482205"/>
                </a:lnTo>
                <a:lnTo>
                  <a:pt x="0" y="84822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5412618" y="4077745"/>
            <a:ext cx="2826440" cy="5736318"/>
          </a:xfrm>
          <a:custGeom>
            <a:avLst/>
            <a:gdLst/>
            <a:ahLst/>
            <a:cxnLst/>
            <a:rect l="l" t="t" r="r" b="b"/>
            <a:pathLst>
              <a:path w="2826440" h="5736318">
                <a:moveTo>
                  <a:pt x="0" y="0"/>
                </a:moveTo>
                <a:lnTo>
                  <a:pt x="2826440" y="0"/>
                </a:lnTo>
                <a:lnTo>
                  <a:pt x="2826440" y="5736317"/>
                </a:lnTo>
                <a:lnTo>
                  <a:pt x="0" y="57363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0" y="-1779115"/>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xmlns="" r:embed="rId3"/>
                </a:ext>
              </a:extLst>
            </a:blip>
            <a:stretch>
              <a:fillRect t="-266709"/>
            </a:stretch>
          </a:blipFill>
        </p:spPr>
      </p:sp>
      <p:sp>
        <p:nvSpPr>
          <p:cNvPr id="9" name="TextBox 9"/>
          <p:cNvSpPr txBox="1"/>
          <p:nvPr/>
        </p:nvSpPr>
        <p:spPr>
          <a:xfrm>
            <a:off x="10762468" y="3430055"/>
            <a:ext cx="5971810" cy="2858731"/>
          </a:xfrm>
          <a:prstGeom prst="rect">
            <a:avLst/>
          </a:prstGeom>
        </p:spPr>
        <p:txBody>
          <a:bodyPr wrap="square" lIns="0" tIns="0" rIns="0" bIns="0" rtlCol="0" anchor="t">
            <a:spAutoFit/>
          </a:bodyPr>
          <a:lstStyle/>
          <a:p>
            <a:pPr algn="ctr">
              <a:lnSpc>
                <a:spcPct val="150000"/>
              </a:lnSpc>
              <a:spcBef>
                <a:spcPct val="0"/>
              </a:spcBef>
            </a:pPr>
            <a:r>
              <a:rPr lang="vi-VN" sz="6600" b="1" dirty="0">
                <a:solidFill>
                  <a:srgbClr val="124D44"/>
                </a:solidFill>
                <a:latin typeface="Arial"/>
              </a:rPr>
              <a:t>02. </a:t>
            </a:r>
          </a:p>
          <a:p>
            <a:pPr algn="ctr">
              <a:lnSpc>
                <a:spcPct val="150000"/>
              </a:lnSpc>
              <a:spcBef>
                <a:spcPct val="0"/>
              </a:spcBef>
            </a:pPr>
            <a:r>
              <a:rPr lang="vi-VN" sz="6600" b="1" dirty="0">
                <a:solidFill>
                  <a:srgbClr val="124D44"/>
                </a:solidFill>
                <a:latin typeface="Arial"/>
              </a:rPr>
              <a:t>ĐỌC HIỂU</a:t>
            </a:r>
          </a:p>
        </p:txBody>
      </p:sp>
    </p:spTree>
    <p:extLst>
      <p:ext uri="{BB962C8B-B14F-4D97-AF65-F5344CB8AC3E}">
        <p14:creationId xmlns:p14="http://schemas.microsoft.com/office/powerpoint/2010/main" val="282649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3" name="TextBox 3"/>
          <p:cNvSpPr txBox="1"/>
          <p:nvPr/>
        </p:nvSpPr>
        <p:spPr>
          <a:xfrm>
            <a:off x="6324600" y="509084"/>
            <a:ext cx="5638800" cy="923330"/>
          </a:xfrm>
          <a:prstGeom prst="rect">
            <a:avLst/>
          </a:prstGeom>
        </p:spPr>
        <p:txBody>
          <a:bodyPr wrap="square" lIns="0" tIns="0" rIns="0" bIns="0" rtlCol="0" anchor="t">
            <a:spAutoFit/>
          </a:bodyPr>
          <a:lstStyle/>
          <a:p>
            <a:pPr algn="ctr">
              <a:spcBef>
                <a:spcPct val="0"/>
              </a:spcBef>
            </a:pPr>
            <a:r>
              <a:rPr lang="vi-VN" sz="6000" b="1" dirty="0">
                <a:solidFill>
                  <a:srgbClr val="124D44"/>
                </a:solidFill>
                <a:latin typeface="Arial" panose="020B0604020202020204" pitchFamily="34" charset="0"/>
                <a:cs typeface="Arial" panose="020B0604020202020204" pitchFamily="34" charset="0"/>
              </a:rPr>
              <a:t>Trả lời câu hỏi</a:t>
            </a:r>
            <a:endParaRPr lang="en-US" sz="6000" b="1" dirty="0">
              <a:solidFill>
                <a:srgbClr val="124D44"/>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0C93745F-16E3-0095-724B-576315C7A966}"/>
              </a:ext>
            </a:extLst>
          </p:cNvPr>
          <p:cNvGrpSpPr/>
          <p:nvPr/>
        </p:nvGrpSpPr>
        <p:grpSpPr>
          <a:xfrm>
            <a:off x="685800" y="2492409"/>
            <a:ext cx="7100937" cy="6877742"/>
            <a:chOff x="685800" y="2492409"/>
            <a:chExt cx="7100937" cy="6877742"/>
          </a:xfrm>
        </p:grpSpPr>
        <p:sp>
          <p:nvSpPr>
            <p:cNvPr id="10" name="Rectangle: Rounded Corners 9">
              <a:extLst>
                <a:ext uri="{FF2B5EF4-FFF2-40B4-BE49-F238E27FC236}">
                  <a16:creationId xmlns:a16="http://schemas.microsoft.com/office/drawing/2014/main" xmlns="" id="{E7962B97-AF2A-4E18-17D2-79ECE9465E0A}"/>
                </a:ext>
              </a:extLst>
            </p:cNvPr>
            <p:cNvSpPr/>
            <p:nvPr/>
          </p:nvSpPr>
          <p:spPr>
            <a:xfrm>
              <a:off x="685800" y="8115300"/>
              <a:ext cx="7100937" cy="1254851"/>
            </a:xfrm>
            <a:prstGeom prst="roundRect">
              <a:avLst>
                <a:gd name="adj" fmla="val 6022"/>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4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THẢO LUẬN NHÓM ĐÔI</a:t>
              </a:r>
              <a:endParaRPr lang="vi-VN" sz="4400" b="1" dirty="0">
                <a:solidFill>
                  <a:schemeClr val="tx1"/>
                </a:solidFill>
                <a:effectLst/>
                <a:latin typeface="Arial" panose="020B0604020202020204" pitchFamily="34" charset="0"/>
                <a:cs typeface="Arial" panose="020B0604020202020204" pitchFamily="34" charset="0"/>
              </a:endParaRPr>
            </a:p>
          </p:txBody>
        </p:sp>
        <p:sp>
          <p:nvSpPr>
            <p:cNvPr id="11" name="Freeform 25">
              <a:extLst>
                <a:ext uri="{FF2B5EF4-FFF2-40B4-BE49-F238E27FC236}">
                  <a16:creationId xmlns:a16="http://schemas.microsoft.com/office/drawing/2014/main" xmlns="" id="{9BDEE2F7-484F-33D8-6BE2-635E188D9474}"/>
                </a:ext>
              </a:extLst>
            </p:cNvPr>
            <p:cNvSpPr/>
            <p:nvPr/>
          </p:nvSpPr>
          <p:spPr>
            <a:xfrm>
              <a:off x="1690632" y="2492409"/>
              <a:ext cx="5091272" cy="5622891"/>
            </a:xfrm>
            <a:custGeom>
              <a:avLst/>
              <a:gdLst/>
              <a:ahLst/>
              <a:cxnLst/>
              <a:rect l="l" t="t" r="r" b="b"/>
              <a:pathLst>
                <a:path w="1100618" h="1215542">
                  <a:moveTo>
                    <a:pt x="0" y="0"/>
                  </a:moveTo>
                  <a:lnTo>
                    <a:pt x="1100618" y="0"/>
                  </a:lnTo>
                  <a:lnTo>
                    <a:pt x="1100618" y="1215542"/>
                  </a:lnTo>
                  <a:lnTo>
                    <a:pt x="0" y="12155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14" name="TextBox 13">
            <a:extLst>
              <a:ext uri="{FF2B5EF4-FFF2-40B4-BE49-F238E27FC236}">
                <a16:creationId xmlns:a16="http://schemas.microsoft.com/office/drawing/2014/main" xmlns="" id="{1D8CB7A5-85B7-D2DA-C8EA-7468337B087C}"/>
              </a:ext>
            </a:extLst>
          </p:cNvPr>
          <p:cNvSpPr txBox="1"/>
          <p:nvPr/>
        </p:nvSpPr>
        <p:spPr>
          <a:xfrm>
            <a:off x="8077200" y="1982423"/>
            <a:ext cx="9525000" cy="7387728"/>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1.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cờ đỏ sao vàng bay trước bót cò nói lên điều gì?</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2.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Tìm những hình ảnh người dân nô nức về dự cuộc mít tinh.</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3.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Những chi tiết nào thể hiện niềm vui vô bờ bến của người dân mừng nước nhà độc lập?</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4.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Tiếng hét vang của mọi người được so sánh với gì?</a:t>
            </a:r>
            <a:endParaRPr lang="vi-VN" sz="3200" dirty="0">
              <a:effectLst/>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vi-VN"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5. </a:t>
            </a:r>
            <a:r>
              <a:rPr lang="vi-VN"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em, vì sao “bài hát” ấy chỉ cất lên một lần mà “vang mãi với đời người”.</a:t>
            </a:r>
            <a:endParaRPr lang="vi-VN" sz="3200"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D8CB7A5-85B7-D2DA-C8EA-7468337B087C}"/>
              </a:ext>
            </a:extLst>
          </p:cNvPr>
          <p:cNvSpPr txBox="1"/>
          <p:nvPr/>
        </p:nvSpPr>
        <p:spPr>
          <a:xfrm>
            <a:off x="1295400" y="495300"/>
            <a:ext cx="156972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1. Hình ảnh cờ đỏ sao vàng bay trước bót cò nói lên điều gì?</a:t>
            </a:r>
            <a:endParaRPr lang="vi-VN" sz="4400" b="1" dirty="0">
              <a:effectLst/>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xmlns="" id="{5137E438-42AF-BCA6-BB94-5CDB3E0A00ED}"/>
              </a:ext>
            </a:extLst>
          </p:cNvPr>
          <p:cNvSpPr/>
          <p:nvPr/>
        </p:nvSpPr>
        <p:spPr>
          <a:xfrm>
            <a:off x="0" y="8842562"/>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xmlns="" r:embed="rId3"/>
                </a:ext>
              </a:extLst>
            </a:blip>
            <a:stretch>
              <a:fillRect t="-266709"/>
            </a:stretch>
          </a:blipFill>
        </p:spPr>
      </p:sp>
      <p:sp>
        <p:nvSpPr>
          <p:cNvPr id="5" name="Rectangle: Rounded Corners 4">
            <a:extLst>
              <a:ext uri="{FF2B5EF4-FFF2-40B4-BE49-F238E27FC236}">
                <a16:creationId xmlns:a16="http://schemas.microsoft.com/office/drawing/2014/main" xmlns="" id="{7A7AE216-F469-AD0D-BF6D-899DF931E869}"/>
              </a:ext>
            </a:extLst>
          </p:cNvPr>
          <p:cNvSpPr/>
          <p:nvPr/>
        </p:nvSpPr>
        <p:spPr>
          <a:xfrm>
            <a:off x="1447800" y="3267719"/>
            <a:ext cx="8686800" cy="4800600"/>
          </a:xfrm>
          <a:prstGeom prst="roundRect">
            <a:avLst>
              <a:gd name="adj" fmla="val 7778"/>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đó cho thấy Cách mạng tháng Tám đã thành công, chính quyền đã được giành lại từ tay địch; đất nước ta đã hoàn toàn độc lập, nhân dân đã được sống cuộc đời tự do.</a:t>
            </a:r>
            <a:endParaRPr lang="vi-VN" sz="3600" dirty="0">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53917C4F-BEF1-D0C8-D1F3-6C5428B56C2E}"/>
              </a:ext>
            </a:extLst>
          </p:cNvPr>
          <p:cNvPicPr>
            <a:picLocks noChangeAspect="1"/>
          </p:cNvPicPr>
          <p:nvPr/>
        </p:nvPicPr>
        <p:blipFill rotWithShape="1">
          <a:blip r:embed="rId4">
            <a:extLst>
              <a:ext uri="{28A0092B-C50C-407E-A947-70E740481C1C}">
                <a14:useLocalDpi xmlns:a14="http://schemas.microsoft.com/office/drawing/2010/main" val="0"/>
              </a:ext>
            </a:extLst>
          </a:blip>
          <a:srcRect l="48487" t="1266" r="964" b="1266"/>
          <a:stretch/>
        </p:blipFill>
        <p:spPr>
          <a:xfrm>
            <a:off x="10744200" y="1859417"/>
            <a:ext cx="6096000" cy="6568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87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D8CB7A5-85B7-D2DA-C8EA-7468337B087C}"/>
              </a:ext>
            </a:extLst>
          </p:cNvPr>
          <p:cNvSpPr txBox="1"/>
          <p:nvPr/>
        </p:nvSpPr>
        <p:spPr>
          <a:xfrm>
            <a:off x="1295400" y="495300"/>
            <a:ext cx="156972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2. Tìm những hình ảnh người dân nô nức về dự cuộc mít tinh.</a:t>
            </a:r>
            <a:endParaRPr lang="vi-VN" sz="4400" b="1" dirty="0">
              <a:effectLst/>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xmlns="" id="{5137E438-42AF-BCA6-BB94-5CDB3E0A00ED}"/>
              </a:ext>
            </a:extLst>
          </p:cNvPr>
          <p:cNvSpPr/>
          <p:nvPr/>
        </p:nvSpPr>
        <p:spPr>
          <a:xfrm>
            <a:off x="0" y="9410700"/>
            <a:ext cx="18288000" cy="2239677"/>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xmlns="" r:embed="rId3"/>
                </a:ext>
              </a:extLst>
            </a:blip>
            <a:stretch>
              <a:fillRect t="-266709"/>
            </a:stretch>
          </a:blipFill>
        </p:spPr>
      </p:sp>
      <p:sp>
        <p:nvSpPr>
          <p:cNvPr id="5" name="Rectangle: Rounded Corners 4">
            <a:extLst>
              <a:ext uri="{FF2B5EF4-FFF2-40B4-BE49-F238E27FC236}">
                <a16:creationId xmlns:a16="http://schemas.microsoft.com/office/drawing/2014/main" xmlns="" id="{7A7AE216-F469-AD0D-BF6D-899DF931E869}"/>
              </a:ext>
            </a:extLst>
          </p:cNvPr>
          <p:cNvSpPr/>
          <p:nvPr/>
        </p:nvSpPr>
        <p:spPr>
          <a:xfrm>
            <a:off x="990600" y="2744123"/>
            <a:ext cx="9829800" cy="6221282"/>
          </a:xfrm>
          <a:prstGeom prst="roundRect">
            <a:avLst>
              <a:gd name="adj" fmla="val 7121"/>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3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Đó là các hình ảnh: </a:t>
            </a:r>
          </a:p>
          <a:p>
            <a:pPr marL="457200" indent="-457200" algn="just">
              <a:lnSpc>
                <a:spcPct val="150000"/>
              </a:lnSpc>
              <a:buFont typeface="Arial" panose="020B0604020202020204" pitchFamily="34" charset="0"/>
              <a:buChar char="•"/>
            </a:pP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Mỗi người trên tay một lá cờ, lần lượt đổ ra sân chợ;</a:t>
            </a:r>
          </a:p>
          <a:p>
            <a:pPr marL="457200" indent="-457200" algn="just">
              <a:lnSpc>
                <a:spcPct val="150000"/>
              </a:lnSpc>
              <a:buFont typeface="Arial" panose="020B0604020202020204" pitchFamily="34" charset="0"/>
              <a:buChar char="•"/>
            </a:pPr>
            <a:r>
              <a:rPr lang="vi-VN" sz="3400" dirty="0">
                <a:solidFill>
                  <a:srgbClr val="000000"/>
                </a:solidFill>
                <a:latin typeface="Arial" panose="020B0604020202020204" pitchFamily="34" charset="0"/>
                <a:ea typeface="Calibri" panose="020F0502020204030204" pitchFamily="34" charset="0"/>
                <a:cs typeface="Arial" panose="020B0604020202020204" pitchFamily="34" charset="0"/>
              </a:rPr>
              <a:t>Những </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chiếc xuồng với lá cờ mỗi lúc mỗi gần nhau, đổ về bến chợ. </a:t>
            </a:r>
          </a:p>
          <a:p>
            <a:pPr marL="457200" indent="-457200" algn="just">
              <a:lnSpc>
                <a:spcPct val="150000"/>
              </a:lnSpc>
              <a:buFont typeface="Arial" panose="020B0604020202020204" pitchFamily="34" charset="0"/>
              <a:buChar char="•"/>
            </a:pP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Xuồng nối nhau, san sát, kết thành một chiếc bè đầy cờ.</a:t>
            </a:r>
          </a:p>
          <a:p>
            <a:pPr marL="457200" indent="-457200" algn="just">
              <a:lnSpc>
                <a:spcPct val="150000"/>
              </a:lnSpc>
              <a:buFont typeface="Arial" panose="020B0604020202020204" pitchFamily="34" charset="0"/>
              <a:buChar char="•"/>
            </a:pPr>
            <a:r>
              <a:rPr lang="vi-VN" sz="3400" dirty="0">
                <a:solidFill>
                  <a:srgbClr val="000000"/>
                </a:solidFill>
                <a:latin typeface="Arial" panose="020B0604020202020204" pitchFamily="34" charset="0"/>
                <a:ea typeface="Calibri" panose="020F0502020204030204" pitchFamily="34" charset="0"/>
                <a:cs typeface="Arial" panose="020B0604020202020204" pitchFamily="34" charset="0"/>
              </a:rPr>
              <a:t>Người </a:t>
            </a:r>
            <a:r>
              <a:rPr lang="vi-VN" sz="3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từ các nơi đổ về đứng chật cả sân chợ.</a:t>
            </a:r>
            <a:endParaRPr lang="vi-VN" sz="3400" dirty="0">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53917C4F-BEF1-D0C8-D1F3-6C5428B56C2E}"/>
              </a:ext>
            </a:extLst>
          </p:cNvPr>
          <p:cNvPicPr>
            <a:picLocks noChangeAspect="1"/>
          </p:cNvPicPr>
          <p:nvPr/>
        </p:nvPicPr>
        <p:blipFill rotWithShape="1">
          <a:blip r:embed="rId4">
            <a:extLst>
              <a:ext uri="{28A0092B-C50C-407E-A947-70E740481C1C}">
                <a14:useLocalDpi xmlns:a14="http://schemas.microsoft.com/office/drawing/2010/main" val="0"/>
              </a:ext>
            </a:extLst>
          </a:blip>
          <a:srcRect l="48487" t="1266" r="964" b="1266"/>
          <a:stretch/>
        </p:blipFill>
        <p:spPr>
          <a:xfrm>
            <a:off x="11197787" y="1943100"/>
            <a:ext cx="5794813" cy="7022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901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D8CB7A5-85B7-D2DA-C8EA-7468337B087C}"/>
              </a:ext>
            </a:extLst>
          </p:cNvPr>
          <p:cNvSpPr txBox="1"/>
          <p:nvPr/>
        </p:nvSpPr>
        <p:spPr>
          <a:xfrm>
            <a:off x="1295400" y="419100"/>
            <a:ext cx="156972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3. Những chi tiết nào thể hiện niềm vui vô bờ bến của người dân mừng nước nhà độc lập?</a:t>
            </a:r>
            <a:endParaRPr lang="vi-VN" sz="4400" b="1" dirty="0">
              <a:effectLst/>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xmlns="" id="{5137E438-42AF-BCA6-BB94-5CDB3E0A00ED}"/>
              </a:ext>
            </a:extLst>
          </p:cNvPr>
          <p:cNvSpPr/>
          <p:nvPr/>
        </p:nvSpPr>
        <p:spPr>
          <a:xfrm>
            <a:off x="0" y="9410700"/>
            <a:ext cx="18288000" cy="2239677"/>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xmlns="" r:embed="rId3"/>
                </a:ext>
              </a:extLst>
            </a:blip>
            <a:stretch>
              <a:fillRect t="-266709"/>
            </a:stretch>
          </a:blipFill>
        </p:spPr>
      </p:sp>
      <p:sp>
        <p:nvSpPr>
          <p:cNvPr id="5" name="Rectangle: Rounded Corners 4">
            <a:extLst>
              <a:ext uri="{FF2B5EF4-FFF2-40B4-BE49-F238E27FC236}">
                <a16:creationId xmlns:a16="http://schemas.microsoft.com/office/drawing/2014/main" xmlns="" id="{7A7AE216-F469-AD0D-BF6D-899DF931E869}"/>
              </a:ext>
            </a:extLst>
          </p:cNvPr>
          <p:cNvSpPr/>
          <p:nvPr/>
        </p:nvSpPr>
        <p:spPr>
          <a:xfrm>
            <a:off x="1219200" y="2744123"/>
            <a:ext cx="15849600" cy="6221282"/>
          </a:xfrm>
          <a:prstGeom prst="roundRect">
            <a:avLst>
              <a:gd name="adj" fmla="val 7121"/>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Đó là các chi tiết: </a:t>
            </a:r>
          </a:p>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Tiếng hô từ trên khán đài vang lên... Mọi người như dậy lên. Ai cũng muốn cất tiếng hát, nhưng không biết hát bài gì; </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K</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hông có một bài hát nào đủ cho con người được hả hê mừng ngày chấm dứt đời nô lệ; </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M</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ạnh ai nấy hét, vừa hét vừa giơ cao tay vẫy cờ. Rồi tất cả cùng cất tiếng hoà theo.</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199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D8CB7A5-85B7-D2DA-C8EA-7468337B087C}"/>
              </a:ext>
            </a:extLst>
          </p:cNvPr>
          <p:cNvSpPr txBox="1"/>
          <p:nvPr/>
        </p:nvSpPr>
        <p:spPr>
          <a:xfrm>
            <a:off x="1066800" y="908626"/>
            <a:ext cx="16154400" cy="982513"/>
          </a:xfrm>
          <a:prstGeom prst="rect">
            <a:avLst/>
          </a:prstGeom>
          <a:noFill/>
        </p:spPr>
        <p:txBody>
          <a:bodyPr wrap="square">
            <a:spAutoFit/>
          </a:bodyP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4. Tiếng hét vang của mọi người được so sánh với gì?</a:t>
            </a:r>
            <a:endParaRPr lang="vi-VN" sz="4400" b="1" dirty="0">
              <a:effectLst/>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xmlns="" id="{5137E438-42AF-BCA6-BB94-5CDB3E0A00ED}"/>
              </a:ext>
            </a:extLst>
          </p:cNvPr>
          <p:cNvSpPr/>
          <p:nvPr/>
        </p:nvSpPr>
        <p:spPr>
          <a:xfrm>
            <a:off x="0" y="9410700"/>
            <a:ext cx="18288000" cy="2239677"/>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xmlns="" r:embed="rId3"/>
                </a:ext>
              </a:extLst>
            </a:blip>
            <a:stretch>
              <a:fillRect t="-266709"/>
            </a:stretch>
          </a:blipFill>
        </p:spPr>
      </p:sp>
      <p:sp>
        <p:nvSpPr>
          <p:cNvPr id="5" name="Rectangle: Rounded Corners 4">
            <a:extLst>
              <a:ext uri="{FF2B5EF4-FFF2-40B4-BE49-F238E27FC236}">
                <a16:creationId xmlns:a16="http://schemas.microsoft.com/office/drawing/2014/main" xmlns="" id="{7A7AE216-F469-AD0D-BF6D-899DF931E869}"/>
              </a:ext>
            </a:extLst>
          </p:cNvPr>
          <p:cNvSpPr/>
          <p:nvPr/>
        </p:nvSpPr>
        <p:spPr>
          <a:xfrm>
            <a:off x="762000" y="2713176"/>
            <a:ext cx="3886200" cy="5943600"/>
          </a:xfrm>
          <a:prstGeom prst="roundRect">
            <a:avLst>
              <a:gd name="adj" fmla="val 7121"/>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Tiếng hét vang được so sánh với một bài hát không được soạn trước, không có lời. </a:t>
            </a:r>
            <a:endParaRPr lang="vi-VN" sz="3600" dirty="0">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xmlns="" id="{39773B78-E380-0733-B2D7-30D995E6812A}"/>
              </a:ext>
            </a:extLst>
          </p:cNvPr>
          <p:cNvSpPr/>
          <p:nvPr/>
        </p:nvSpPr>
        <p:spPr>
          <a:xfrm>
            <a:off x="13639800" y="2645063"/>
            <a:ext cx="3886200" cy="6011713"/>
          </a:xfrm>
          <a:prstGeom prst="roundRect">
            <a:avLst>
              <a:gd name="adj" fmla="val 7121"/>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Tác giả so sánh như vậy vì đó là những tiếng hét được ngân vang, kéo dài như những bài hát thực sự...</a:t>
            </a:r>
            <a:endParaRPr lang="vi-VN" sz="3600" dirty="0">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0F28555B-A13D-304C-BFC4-A2B93F302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1575" y="2857500"/>
            <a:ext cx="8324850" cy="5366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364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D8CB7A5-85B7-D2DA-C8EA-7468337B087C}"/>
              </a:ext>
            </a:extLst>
          </p:cNvPr>
          <p:cNvSpPr txBox="1"/>
          <p:nvPr/>
        </p:nvSpPr>
        <p:spPr>
          <a:xfrm>
            <a:off x="1066800" y="908626"/>
            <a:ext cx="16154400" cy="982513"/>
          </a:xfrm>
          <a:prstGeom prst="rect">
            <a:avLst/>
          </a:prstGeom>
          <a:noFill/>
        </p:spPr>
        <p:txBody>
          <a:bodyPr wrap="square">
            <a:spAutoFit/>
          </a:bodyPr>
          <a:lstStyle/>
          <a:p>
            <a:pPr algn="ctr">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4. Tiếng hét vang của mọi người được so sánh với gì?</a:t>
            </a:r>
            <a:endParaRPr lang="vi-VN" sz="4400" b="1" dirty="0">
              <a:effectLst/>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xmlns="" id="{5137E438-42AF-BCA6-BB94-5CDB3E0A00ED}"/>
              </a:ext>
            </a:extLst>
          </p:cNvPr>
          <p:cNvSpPr/>
          <p:nvPr/>
        </p:nvSpPr>
        <p:spPr>
          <a:xfrm>
            <a:off x="0" y="9410700"/>
            <a:ext cx="18288000" cy="2239677"/>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xmlns="" r:embed="rId3"/>
                </a:ext>
              </a:extLst>
            </a:blip>
            <a:stretch>
              <a:fillRect t="-266709"/>
            </a:stretch>
          </a:blipFill>
        </p:spPr>
      </p:sp>
      <p:sp>
        <p:nvSpPr>
          <p:cNvPr id="5" name="Rectangle: Rounded Corners 4">
            <a:extLst>
              <a:ext uri="{FF2B5EF4-FFF2-40B4-BE49-F238E27FC236}">
                <a16:creationId xmlns:a16="http://schemas.microsoft.com/office/drawing/2014/main" xmlns="" id="{7A7AE216-F469-AD0D-BF6D-899DF931E869}"/>
              </a:ext>
            </a:extLst>
          </p:cNvPr>
          <p:cNvSpPr/>
          <p:nvPr/>
        </p:nvSpPr>
        <p:spPr>
          <a:xfrm>
            <a:off x="1066800" y="2713176"/>
            <a:ext cx="16154400" cy="5325924"/>
          </a:xfrm>
          <a:prstGeom prst="roundRect">
            <a:avLst>
              <a:gd name="adj" fmla="val 7121"/>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Tiếng hét đó vô cùng đặc biệt, thể hiện niềm hạnh phúc vô bờ bến của tất cả mọi người. Chính vì thế, tác giả gọi đó là “một bài hát không được soạn trước, một bài hát không lời, phát ra từ sức mạnh trong lồng ngực của mỗi người. Một bài hát không thể hát lại lần thứ hai mà vang mãi với đời người”.</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59976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D8CB7A5-85B7-D2DA-C8EA-7468337B087C}"/>
              </a:ext>
            </a:extLst>
          </p:cNvPr>
          <p:cNvSpPr txBox="1"/>
          <p:nvPr/>
        </p:nvSpPr>
        <p:spPr>
          <a:xfrm>
            <a:off x="1066800" y="482362"/>
            <a:ext cx="161544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5. Theo em, vì sao “bài hát” ấy chỉ cất lên một lần mà “vang mãi với đời người”.</a:t>
            </a:r>
            <a:endParaRPr lang="vi-VN" sz="4400" b="1" dirty="0">
              <a:effectLst/>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xmlns="" id="{5137E438-42AF-BCA6-BB94-5CDB3E0A00ED}"/>
              </a:ext>
            </a:extLst>
          </p:cNvPr>
          <p:cNvSpPr/>
          <p:nvPr/>
        </p:nvSpPr>
        <p:spPr>
          <a:xfrm>
            <a:off x="0" y="9410700"/>
            <a:ext cx="18288000" cy="2239677"/>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xmlns="" r:embed="rId3"/>
                </a:ext>
              </a:extLst>
            </a:blip>
            <a:stretch>
              <a:fillRect t="-266709"/>
            </a:stretch>
          </a:blipFill>
        </p:spPr>
      </p:sp>
      <p:sp>
        <p:nvSpPr>
          <p:cNvPr id="5" name="Rectangle: Rounded Corners 4">
            <a:extLst>
              <a:ext uri="{FF2B5EF4-FFF2-40B4-BE49-F238E27FC236}">
                <a16:creationId xmlns:a16="http://schemas.microsoft.com/office/drawing/2014/main" xmlns="" id="{7A7AE216-F469-AD0D-BF6D-899DF931E869}"/>
              </a:ext>
            </a:extLst>
          </p:cNvPr>
          <p:cNvSpPr/>
          <p:nvPr/>
        </p:nvSpPr>
        <p:spPr>
          <a:xfrm>
            <a:off x="1066800" y="3147688"/>
            <a:ext cx="6553200" cy="5185009"/>
          </a:xfrm>
          <a:prstGeom prst="roundRect">
            <a:avLst>
              <a:gd name="adj" fmla="val 7121"/>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Vì “bài hát” ấy thể hiện cảm xúc vô cùng vui sướng của mọi người trong một sự kiện đặc biệt không thể nào quên.</a:t>
            </a:r>
            <a:endParaRPr lang="vi-VN" sz="4000" dirty="0">
              <a:effectLst/>
              <a:latin typeface="Arial" panose="020B0604020202020204" pitchFamily="34" charset="0"/>
              <a:cs typeface="Arial" panose="020B0604020202020204" pitchFamily="34" charset="0"/>
            </a:endParaRPr>
          </a:p>
        </p:txBody>
      </p:sp>
      <p:pic>
        <p:nvPicPr>
          <p:cNvPr id="2050" name="Picture 2" descr="Nguồn gốc, ý nghĩa ngày Cách mạng Tháng Tám thành công">
            <a:extLst>
              <a:ext uri="{FF2B5EF4-FFF2-40B4-BE49-F238E27FC236}">
                <a16:creationId xmlns:a16="http://schemas.microsoft.com/office/drawing/2014/main" xmlns="" id="{9EC29415-3227-3DD7-3B80-DFED71FF5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3147688"/>
            <a:ext cx="8915400" cy="5185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438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7A6E0F73-6CDE-938A-DB32-A28617A1D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303175"/>
            <a:ext cx="10387013" cy="5804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reeform 8"/>
          <p:cNvSpPr/>
          <p:nvPr/>
        </p:nvSpPr>
        <p:spPr>
          <a:xfrm>
            <a:off x="0" y="-1779115"/>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3">
              <a:extLst>
                <a:ext uri="{96DAC541-7B7A-43D3-8B79-37D633B846F1}">
                  <asvg:svgBlip xmlns:asvg="http://schemas.microsoft.com/office/drawing/2016/SVG/main" xmlns="" r:embed="rId4"/>
                </a:ext>
              </a:extLst>
            </a:blip>
            <a:stretch>
              <a:fillRect t="-266709"/>
            </a:stretch>
          </a:blipFill>
        </p:spPr>
      </p:sp>
      <p:sp>
        <p:nvSpPr>
          <p:cNvPr id="9" name="TextBox 9"/>
          <p:cNvSpPr txBox="1"/>
          <p:nvPr/>
        </p:nvSpPr>
        <p:spPr>
          <a:xfrm>
            <a:off x="6343650" y="1608928"/>
            <a:ext cx="5600700" cy="1019766"/>
          </a:xfrm>
          <a:prstGeom prst="rect">
            <a:avLst/>
          </a:prstGeom>
        </p:spPr>
        <p:txBody>
          <a:bodyPr wrap="square" lIns="0" tIns="0" rIns="0" bIns="0" rtlCol="0" anchor="t">
            <a:spAutoFit/>
          </a:bodyPr>
          <a:lstStyle/>
          <a:p>
            <a:pPr algn="ctr">
              <a:lnSpc>
                <a:spcPts val="8641"/>
              </a:lnSpc>
              <a:spcBef>
                <a:spcPct val="0"/>
              </a:spcBef>
            </a:pPr>
            <a:r>
              <a:rPr lang="vi-VN" sz="6600" b="1" dirty="0">
                <a:solidFill>
                  <a:srgbClr val="124D44"/>
                </a:solidFill>
                <a:latin typeface="Arial" panose="020B0604020202020204" pitchFamily="34" charset="0"/>
                <a:cs typeface="Arial" panose="020B0604020202020204" pitchFamily="34" charset="0"/>
              </a:rPr>
              <a:t>KHỞI ĐỘNG</a:t>
            </a:r>
            <a:endParaRPr lang="en-US" sz="6600" b="1" dirty="0">
              <a:solidFill>
                <a:srgbClr val="124D44"/>
              </a:solidFill>
              <a:latin typeface="Arial" panose="020B0604020202020204" pitchFamily="34" charset="0"/>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xmlns="" id="{435D18A9-4321-9528-B4B9-3963E24263C3}"/>
              </a:ext>
            </a:extLst>
          </p:cNvPr>
          <p:cNvSpPr/>
          <p:nvPr/>
        </p:nvSpPr>
        <p:spPr>
          <a:xfrm>
            <a:off x="11582400" y="3641113"/>
            <a:ext cx="6348413" cy="5128260"/>
          </a:xfrm>
          <a:prstGeom prst="wedgeRoundRectCallout">
            <a:avLst>
              <a:gd name="adj1" fmla="val -55882"/>
              <a:gd name="adj2" fmla="val 19112"/>
              <a:gd name="adj3" fmla="val 16667"/>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Cảnh rực rỡ của những lá cờ trước cửa mỗi ngôi nhà, trên tay mỗi người, đổ về bến chợ cùng tiếng hò reo, mừng rỡ.</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1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D8CB7A5-85B7-D2DA-C8EA-7468337B087C}"/>
              </a:ext>
            </a:extLst>
          </p:cNvPr>
          <p:cNvSpPr txBox="1"/>
          <p:nvPr/>
        </p:nvSpPr>
        <p:spPr>
          <a:xfrm>
            <a:off x="1066800" y="482362"/>
            <a:ext cx="16154400" cy="1998176"/>
          </a:xfrm>
          <a:prstGeom prst="rect">
            <a:avLst/>
          </a:prstGeom>
          <a:noFill/>
        </p:spPr>
        <p:txBody>
          <a:bodyPr wrap="square">
            <a:spAutoFit/>
          </a:bodyPr>
          <a:lstStyle/>
          <a:p>
            <a:pPr algn="just">
              <a:lnSpc>
                <a:spcPct val="150000"/>
              </a:lnSpc>
            </a:pPr>
            <a:r>
              <a:rPr lang="vi-VN"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5. Theo em, vì sao “bài hát” ấy chỉ cất lên một lần mà “vang mãi với đời người”.</a:t>
            </a:r>
            <a:endParaRPr lang="vi-VN" sz="4400" b="1" dirty="0">
              <a:effectLst/>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xmlns="" id="{5137E438-42AF-BCA6-BB94-5CDB3E0A00ED}"/>
              </a:ext>
            </a:extLst>
          </p:cNvPr>
          <p:cNvSpPr/>
          <p:nvPr/>
        </p:nvSpPr>
        <p:spPr>
          <a:xfrm>
            <a:off x="0" y="9410700"/>
            <a:ext cx="18288000" cy="2239677"/>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xmlns="" r:embed="rId3"/>
                </a:ext>
              </a:extLst>
            </a:blip>
            <a:stretch>
              <a:fillRect t="-266709"/>
            </a:stretch>
          </a:blipFill>
        </p:spPr>
      </p:sp>
      <p:sp>
        <p:nvSpPr>
          <p:cNvPr id="5" name="Rectangle: Rounded Corners 4">
            <a:extLst>
              <a:ext uri="{FF2B5EF4-FFF2-40B4-BE49-F238E27FC236}">
                <a16:creationId xmlns:a16="http://schemas.microsoft.com/office/drawing/2014/main" xmlns="" id="{7A7AE216-F469-AD0D-BF6D-899DF931E869}"/>
              </a:ext>
            </a:extLst>
          </p:cNvPr>
          <p:cNvSpPr/>
          <p:nvPr/>
        </p:nvSpPr>
        <p:spPr>
          <a:xfrm>
            <a:off x="1066800" y="3147688"/>
            <a:ext cx="16154400" cy="5185009"/>
          </a:xfrm>
          <a:prstGeom prst="roundRect">
            <a:avLst>
              <a:gd name="adj" fmla="val 7121"/>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hát” đó được cất lên trong một khung cảnh đặc biệt, gắn với sự kiện đặc biệt: Đất nước ta giành lại độc lập sau nhiều năm bị thực dân Pháp, phát xít Nhật đô hộ, nhân dân ta được sống cuộc đời tự do. Đó quả thật là niềm vui được ghi nhớ mãi trong đời người. Chính vì vậy, “bài hát” mừng độc lập đặc biệt ấy chỉ cất lên một lần mà “vang mãi với đời người”.</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483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0" y="8842562"/>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xmlns="" r:embed="rId3"/>
                </a:ext>
              </a:extLst>
            </a:blip>
            <a:stretch>
              <a:fillRect t="-266709"/>
            </a:stretch>
          </a:blipFill>
        </p:spPr>
      </p:sp>
      <p:sp>
        <p:nvSpPr>
          <p:cNvPr id="3" name="Freeform 3"/>
          <p:cNvSpPr/>
          <p:nvPr/>
        </p:nvSpPr>
        <p:spPr>
          <a:xfrm>
            <a:off x="1523242" y="5011841"/>
            <a:ext cx="7126215" cy="4599648"/>
          </a:xfrm>
          <a:custGeom>
            <a:avLst/>
            <a:gdLst/>
            <a:ahLst/>
            <a:cxnLst/>
            <a:rect l="l" t="t" r="r" b="b"/>
            <a:pathLst>
              <a:path w="7126215" h="4599648">
                <a:moveTo>
                  <a:pt x="0" y="0"/>
                </a:moveTo>
                <a:lnTo>
                  <a:pt x="7126216" y="0"/>
                </a:lnTo>
                <a:lnTo>
                  <a:pt x="7126216" y="4599648"/>
                </a:lnTo>
                <a:lnTo>
                  <a:pt x="0" y="45996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H="1">
            <a:off x="1881063" y="1246132"/>
            <a:ext cx="2949358" cy="8582789"/>
          </a:xfrm>
          <a:custGeom>
            <a:avLst/>
            <a:gdLst/>
            <a:ahLst/>
            <a:cxnLst/>
            <a:rect l="l" t="t" r="r" b="b"/>
            <a:pathLst>
              <a:path w="2949358" h="8582789">
                <a:moveTo>
                  <a:pt x="2949358" y="0"/>
                </a:moveTo>
                <a:lnTo>
                  <a:pt x="0" y="0"/>
                </a:lnTo>
                <a:lnTo>
                  <a:pt x="0" y="8582789"/>
                </a:lnTo>
                <a:lnTo>
                  <a:pt x="2949358" y="8582789"/>
                </a:lnTo>
                <a:lnTo>
                  <a:pt x="2949358"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2273602" y="4077745"/>
            <a:ext cx="2826440" cy="5736318"/>
          </a:xfrm>
          <a:custGeom>
            <a:avLst/>
            <a:gdLst/>
            <a:ahLst/>
            <a:cxnLst/>
            <a:rect l="l" t="t" r="r" b="b"/>
            <a:pathLst>
              <a:path w="2826440" h="5736318">
                <a:moveTo>
                  <a:pt x="0" y="0"/>
                </a:moveTo>
                <a:lnTo>
                  <a:pt x="2826440" y="0"/>
                </a:lnTo>
                <a:lnTo>
                  <a:pt x="2826440" y="5736317"/>
                </a:lnTo>
                <a:lnTo>
                  <a:pt x="0" y="57363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5607485" y="1246132"/>
            <a:ext cx="2436706" cy="8482205"/>
          </a:xfrm>
          <a:custGeom>
            <a:avLst/>
            <a:gdLst/>
            <a:ahLst/>
            <a:cxnLst/>
            <a:rect l="l" t="t" r="r" b="b"/>
            <a:pathLst>
              <a:path w="2436706" h="8482205">
                <a:moveTo>
                  <a:pt x="0" y="0"/>
                </a:moveTo>
                <a:lnTo>
                  <a:pt x="2436706" y="0"/>
                </a:lnTo>
                <a:lnTo>
                  <a:pt x="2436706" y="8482205"/>
                </a:lnTo>
                <a:lnTo>
                  <a:pt x="0" y="84822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5412618" y="4077745"/>
            <a:ext cx="2826440" cy="5736318"/>
          </a:xfrm>
          <a:custGeom>
            <a:avLst/>
            <a:gdLst/>
            <a:ahLst/>
            <a:cxnLst/>
            <a:rect l="l" t="t" r="r" b="b"/>
            <a:pathLst>
              <a:path w="2826440" h="5736318">
                <a:moveTo>
                  <a:pt x="0" y="0"/>
                </a:moveTo>
                <a:lnTo>
                  <a:pt x="2826440" y="0"/>
                </a:lnTo>
                <a:lnTo>
                  <a:pt x="2826440" y="5736317"/>
                </a:lnTo>
                <a:lnTo>
                  <a:pt x="0" y="57363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0" y="-1779115"/>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xmlns="" r:embed="rId3"/>
                </a:ext>
              </a:extLst>
            </a:blip>
            <a:stretch>
              <a:fillRect t="-266709"/>
            </a:stretch>
          </a:blipFill>
        </p:spPr>
      </p:sp>
      <p:sp>
        <p:nvSpPr>
          <p:cNvPr id="9" name="TextBox 9"/>
          <p:cNvSpPr txBox="1"/>
          <p:nvPr/>
        </p:nvSpPr>
        <p:spPr>
          <a:xfrm>
            <a:off x="10513303" y="2668308"/>
            <a:ext cx="5971810" cy="4382225"/>
          </a:xfrm>
          <a:prstGeom prst="rect">
            <a:avLst/>
          </a:prstGeom>
        </p:spPr>
        <p:txBody>
          <a:bodyPr wrap="square" lIns="0" tIns="0" rIns="0" bIns="0" rtlCol="0" anchor="t">
            <a:spAutoFit/>
          </a:bodyPr>
          <a:lstStyle/>
          <a:p>
            <a:pPr algn="ctr">
              <a:lnSpc>
                <a:spcPct val="150000"/>
              </a:lnSpc>
              <a:spcBef>
                <a:spcPct val="0"/>
              </a:spcBef>
            </a:pPr>
            <a:r>
              <a:rPr lang="vi-VN" sz="6600" b="1" dirty="0">
                <a:solidFill>
                  <a:srgbClr val="124D44"/>
                </a:solidFill>
                <a:latin typeface="Arial"/>
              </a:rPr>
              <a:t>03. </a:t>
            </a:r>
          </a:p>
          <a:p>
            <a:pPr algn="ctr">
              <a:lnSpc>
                <a:spcPct val="150000"/>
              </a:lnSpc>
              <a:spcBef>
                <a:spcPct val="0"/>
              </a:spcBef>
            </a:pPr>
            <a:r>
              <a:rPr lang="vi-VN" sz="6600" b="1" dirty="0">
                <a:solidFill>
                  <a:srgbClr val="124D44"/>
                </a:solidFill>
                <a:latin typeface="Arial"/>
              </a:rPr>
              <a:t>ĐỌC </a:t>
            </a:r>
          </a:p>
          <a:p>
            <a:pPr algn="ctr">
              <a:lnSpc>
                <a:spcPct val="150000"/>
              </a:lnSpc>
              <a:spcBef>
                <a:spcPct val="0"/>
              </a:spcBef>
            </a:pPr>
            <a:r>
              <a:rPr lang="vi-VN" sz="6600" b="1" dirty="0">
                <a:solidFill>
                  <a:srgbClr val="124D44"/>
                </a:solidFill>
                <a:latin typeface="Arial"/>
              </a:rPr>
              <a:t>NÂNG CAO</a:t>
            </a:r>
          </a:p>
        </p:txBody>
      </p:sp>
    </p:spTree>
    <p:extLst>
      <p:ext uri="{BB962C8B-B14F-4D97-AF65-F5344CB8AC3E}">
        <p14:creationId xmlns:p14="http://schemas.microsoft.com/office/powerpoint/2010/main" val="122044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6869456" y="-309708"/>
            <a:ext cx="21347078"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flipH="1">
            <a:off x="11755653" y="1028700"/>
            <a:ext cx="7291872" cy="16922067"/>
          </a:xfrm>
          <a:custGeom>
            <a:avLst/>
            <a:gdLst/>
            <a:ahLst/>
            <a:cxnLst/>
            <a:rect l="l" t="t" r="r" b="b"/>
            <a:pathLst>
              <a:path w="7291872" h="16922067">
                <a:moveTo>
                  <a:pt x="7291872" y="0"/>
                </a:moveTo>
                <a:lnTo>
                  <a:pt x="0" y="0"/>
                </a:lnTo>
                <a:lnTo>
                  <a:pt x="0" y="16922067"/>
                </a:lnTo>
                <a:lnTo>
                  <a:pt x="7291872" y="16922067"/>
                </a:lnTo>
                <a:lnTo>
                  <a:pt x="7291872"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TextBox 15">
            <a:extLst>
              <a:ext uri="{FF2B5EF4-FFF2-40B4-BE49-F238E27FC236}">
                <a16:creationId xmlns:a16="http://schemas.microsoft.com/office/drawing/2014/main" xmlns="" id="{AAA3BCAC-2863-FC4C-731E-40BA8A366AB1}"/>
              </a:ext>
            </a:extLst>
          </p:cNvPr>
          <p:cNvSpPr txBox="1"/>
          <p:nvPr/>
        </p:nvSpPr>
        <p:spPr>
          <a:xfrm>
            <a:off x="1905000" y="2171700"/>
            <a:ext cx="8434872" cy="5495415"/>
          </a:xfrm>
          <a:prstGeom prst="rect">
            <a:avLst/>
          </a:prstGeom>
          <a:noFill/>
        </p:spPr>
        <p:txBody>
          <a:bodyPr wrap="square">
            <a:spAutoFit/>
          </a:bodyPr>
          <a:lstStyle/>
          <a:p>
            <a:pPr algn="just">
              <a:lnSpc>
                <a:spcPct val="150000"/>
              </a:lnSpc>
            </a:pPr>
            <a:r>
              <a:rPr lang="vi-VN" sz="4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Luyện tập, chú ý cách ngắt nghỉ ở giữa các câu; đọc với giọng hồ hởi, nhấn giọng ở những từ ngữ, câu văn giàu hình ảnh, cảm xúc.</a:t>
            </a:r>
            <a:endParaRPr lang="vi-VN" sz="4800" b="1" dirty="0">
              <a:solidFill>
                <a:schemeClr val="bg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4267202" y="1333500"/>
            <a:ext cx="4876798" cy="1127360"/>
          </a:xfrm>
          <a:prstGeom prst="rect">
            <a:avLst/>
          </a:prstGeom>
        </p:spPr>
        <p:txBody>
          <a:bodyPr wrap="square" lIns="0" tIns="0" rIns="0" bIns="0" rtlCol="0" anchor="t">
            <a:spAutoFit/>
          </a:bodyPr>
          <a:lstStyle/>
          <a:p>
            <a:pPr algn="ctr">
              <a:lnSpc>
                <a:spcPts val="9873"/>
              </a:lnSpc>
              <a:spcBef>
                <a:spcPct val="0"/>
              </a:spcBef>
            </a:pPr>
            <a:r>
              <a:rPr lang="vi-VN" sz="6000" b="1" dirty="0">
                <a:solidFill>
                  <a:srgbClr val="AAC95B"/>
                </a:solidFill>
                <a:latin typeface="Arial"/>
              </a:rPr>
              <a:t>Luyện đọc</a:t>
            </a:r>
            <a:endParaRPr lang="en-US" sz="6000" b="1" i="1" dirty="0">
              <a:solidFill>
                <a:srgbClr val="AAC95B"/>
              </a:solidFill>
              <a:latin typeface="Arial"/>
            </a:endParaRPr>
          </a:p>
        </p:txBody>
      </p:sp>
      <p:sp>
        <p:nvSpPr>
          <p:cNvPr id="7" name="Rectangle: Rounded Corners 6">
            <a:extLst>
              <a:ext uri="{FF2B5EF4-FFF2-40B4-BE49-F238E27FC236}">
                <a16:creationId xmlns:a16="http://schemas.microsoft.com/office/drawing/2014/main" xmlns="" id="{CC0BB4BF-D93F-0C81-CE7A-8D12A8792A70}"/>
              </a:ext>
            </a:extLst>
          </p:cNvPr>
          <p:cNvSpPr/>
          <p:nvPr/>
        </p:nvSpPr>
        <p:spPr>
          <a:xfrm>
            <a:off x="1524000" y="3314700"/>
            <a:ext cx="9691738" cy="5154010"/>
          </a:xfrm>
          <a:prstGeom prst="roundRect">
            <a:avLst>
              <a:gd name="adj" fmla="val 5349"/>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bIns="252000" rtlCol="0" anchor="ctr"/>
          <a:lstStyle/>
          <a:p>
            <a:pPr algn="just">
              <a:lnSpc>
                <a:spcPct val="150000"/>
              </a:lnSpc>
            </a:pPr>
            <a:r>
              <a:rPr lang="vi-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Tôi thấy rồi</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Cờ!// Cờ đỏ sao vàng</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trên cột cờ trước bót bay phấp phới.</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Tôi </a:t>
            </a:r>
            <a:r>
              <a:rPr lang="vi-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lặng đi</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trước màu đỏ </a:t>
            </a:r>
            <a:r>
              <a:rPr lang="vi-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rực rỡ</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với ngôi sao vàng năm cảnh </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trên </a:t>
            </a:r>
            <a:r>
              <a:rPr lang="vi-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nền trời xanh</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mênh mông</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của buổi sáng.</a:t>
            </a:r>
            <a:endParaRPr lang="vi-VN" sz="4000" dirty="0">
              <a:effectLst/>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xmlns="" id="{E0ABBF2A-9054-6862-587B-98BECB1B48F4}"/>
              </a:ext>
            </a:extLst>
          </p:cNvPr>
          <p:cNvSpPr/>
          <p:nvPr/>
        </p:nvSpPr>
        <p:spPr>
          <a:xfrm flipH="1">
            <a:off x="11755653" y="1028700"/>
            <a:ext cx="7291872" cy="16922067"/>
          </a:xfrm>
          <a:custGeom>
            <a:avLst/>
            <a:gdLst/>
            <a:ahLst/>
            <a:cxnLst/>
            <a:rect l="l" t="t" r="r" b="b"/>
            <a:pathLst>
              <a:path w="7291872" h="16922067">
                <a:moveTo>
                  <a:pt x="7291872" y="0"/>
                </a:moveTo>
                <a:lnTo>
                  <a:pt x="0" y="0"/>
                </a:lnTo>
                <a:lnTo>
                  <a:pt x="0" y="16922067"/>
                </a:lnTo>
                <a:lnTo>
                  <a:pt x="7291872" y="16922067"/>
                </a:lnTo>
                <a:lnTo>
                  <a:pt x="7291872"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91882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Rectangle: Rounded Corners 6">
            <a:extLst>
              <a:ext uri="{FF2B5EF4-FFF2-40B4-BE49-F238E27FC236}">
                <a16:creationId xmlns:a16="http://schemas.microsoft.com/office/drawing/2014/main" xmlns="" id="{CC0BB4BF-D93F-0C81-CE7A-8D12A8792A70}"/>
              </a:ext>
            </a:extLst>
          </p:cNvPr>
          <p:cNvSpPr/>
          <p:nvPr/>
        </p:nvSpPr>
        <p:spPr>
          <a:xfrm>
            <a:off x="838200" y="947713"/>
            <a:ext cx="11430000" cy="8534400"/>
          </a:xfrm>
          <a:prstGeom prst="roundRect">
            <a:avLst>
              <a:gd name="adj" fmla="val 5349"/>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bIns="252000" rtlCol="0" anchor="ctr"/>
          <a:lstStyle/>
          <a:p>
            <a:pPr algn="just">
              <a:lnSpc>
                <a:spcPct val="150000"/>
              </a:lnSpc>
            </a:pP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Như mùa hoa</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đến ngày nở rộ,</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cờ đỏ sao vàng</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mọc dần lên</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trước của mỗi ngôi nhà.</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Rồi mỗi người trên tay một lá cờ,</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lần lượt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đổ ra sân chợ</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Trên dòng sông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mênh mông</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những chiếc xuồng với lá cở mỗi lúc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mỗi gần nhau</a:t>
            </a: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đổ về bến chợ.</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Xuồng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nối nhau</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san sát,/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kết thành một chiếc bè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đầy cờ</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bập bềnh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trên mặt sông.</a:t>
            </a:r>
            <a:endParaRPr lang="vi-VN" sz="3600" dirty="0">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Cách mạng tháng Tám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thành công!//</a:t>
            </a:r>
            <a:endParaRPr lang="vi-VN" sz="3600" dirty="0">
              <a:solidFill>
                <a:srgbClr val="FF0000"/>
              </a:solidFill>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Chấm dứt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một trăm năm</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nô l</a:t>
            </a:r>
            <a:r>
              <a:rPr lang="vi-VN"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ệ</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3600" dirty="0">
              <a:solidFill>
                <a:srgbClr val="FF0000"/>
              </a:solidFill>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Việt Nam Độc lập,</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Tự do,</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Hạnh phúc muôn năm!</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vi-VN" sz="3600" dirty="0">
              <a:solidFill>
                <a:srgbClr val="FF0000"/>
              </a:solidFill>
              <a:effectLst/>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xmlns="" id="{E0ABBF2A-9054-6862-587B-98BECB1B48F4}"/>
              </a:ext>
            </a:extLst>
          </p:cNvPr>
          <p:cNvSpPr/>
          <p:nvPr/>
        </p:nvSpPr>
        <p:spPr>
          <a:xfrm flipH="1">
            <a:off x="11963400" y="1028700"/>
            <a:ext cx="7291872" cy="16922067"/>
          </a:xfrm>
          <a:custGeom>
            <a:avLst/>
            <a:gdLst/>
            <a:ahLst/>
            <a:cxnLst/>
            <a:rect l="l" t="t" r="r" b="b"/>
            <a:pathLst>
              <a:path w="7291872" h="16922067">
                <a:moveTo>
                  <a:pt x="7291872" y="0"/>
                </a:moveTo>
                <a:lnTo>
                  <a:pt x="0" y="0"/>
                </a:lnTo>
                <a:lnTo>
                  <a:pt x="0" y="16922067"/>
                </a:lnTo>
                <a:lnTo>
                  <a:pt x="7291872" y="16922067"/>
                </a:lnTo>
                <a:lnTo>
                  <a:pt x="7291872"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55163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Rectangle: Rounded Corners 6">
            <a:extLst>
              <a:ext uri="{FF2B5EF4-FFF2-40B4-BE49-F238E27FC236}">
                <a16:creationId xmlns:a16="http://schemas.microsoft.com/office/drawing/2014/main" xmlns="" id="{CC0BB4BF-D93F-0C81-CE7A-8D12A8792A70}"/>
              </a:ext>
            </a:extLst>
          </p:cNvPr>
          <p:cNvSpPr/>
          <p:nvPr/>
        </p:nvSpPr>
        <p:spPr>
          <a:xfrm>
            <a:off x="838200" y="947713"/>
            <a:ext cx="11430000" cy="8534400"/>
          </a:xfrm>
          <a:prstGeom prst="roundRect">
            <a:avLst>
              <a:gd name="adj" fmla="val 5349"/>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lIns="180000" rIns="180000" bIns="252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Mọi người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như dậy lên.//</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Ai</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cũng muốn cất tiếng hát,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nhưng không biết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hát bài gì</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Bấy giờ,</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không</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có</a:t>
            </a: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một bài hát nào</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đủ cho con người được hả hê mừng ngày chấm dứt đời nô lệ.</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Thế là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mạnh ai nấy hét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vừa hét,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vừa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giơ cao tay</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vẫy cờ.</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Rồi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tất</a:t>
            </a: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cả</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cùng cất tiếng hoà theo.</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Đó là một bài hát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không được soạn trước</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một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bài hát không lời</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phát ra từ sức mạnh trong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lồng ngực</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của mỗi người.</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Một bài hát không thể hát lại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lần thứ hai</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mà </a:t>
            </a:r>
            <a:r>
              <a:rPr lang="vi-VN" sz="36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vang mãi</a:t>
            </a:r>
            <a:r>
              <a:rPr lang="vi-VN" sz="36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với đời người.</a:t>
            </a:r>
            <a:endParaRPr lang="vi-VN" sz="3600" dirty="0">
              <a:effectLst/>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xmlns="" id="{E0ABBF2A-9054-6862-587B-98BECB1B48F4}"/>
              </a:ext>
            </a:extLst>
          </p:cNvPr>
          <p:cNvSpPr/>
          <p:nvPr/>
        </p:nvSpPr>
        <p:spPr>
          <a:xfrm flipH="1">
            <a:off x="11963400" y="1028700"/>
            <a:ext cx="7291872" cy="16922067"/>
          </a:xfrm>
          <a:custGeom>
            <a:avLst/>
            <a:gdLst/>
            <a:ahLst/>
            <a:cxnLst/>
            <a:rect l="l" t="t" r="r" b="b"/>
            <a:pathLst>
              <a:path w="7291872" h="16922067">
                <a:moveTo>
                  <a:pt x="7291872" y="0"/>
                </a:moveTo>
                <a:lnTo>
                  <a:pt x="0" y="0"/>
                </a:lnTo>
                <a:lnTo>
                  <a:pt x="0" y="16922067"/>
                </a:lnTo>
                <a:lnTo>
                  <a:pt x="7291872" y="16922067"/>
                </a:lnTo>
                <a:lnTo>
                  <a:pt x="7291872"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424959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09465" y="799278"/>
            <a:ext cx="17269070" cy="8688445"/>
          </a:xfrm>
          <a:custGeom>
            <a:avLst/>
            <a:gdLst/>
            <a:ahLst/>
            <a:cxnLst/>
            <a:rect l="l" t="t" r="r" b="b"/>
            <a:pathLst>
              <a:path w="17269070" h="8688445">
                <a:moveTo>
                  <a:pt x="0" y="0"/>
                </a:moveTo>
                <a:lnTo>
                  <a:pt x="17269070" y="0"/>
                </a:lnTo>
                <a:lnTo>
                  <a:pt x="17269070" y="8688444"/>
                </a:lnTo>
                <a:lnTo>
                  <a:pt x="0" y="86884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4984298" y="2628900"/>
            <a:ext cx="8319404" cy="1019766"/>
          </a:xfrm>
          <a:prstGeom prst="rect">
            <a:avLst/>
          </a:prstGeom>
        </p:spPr>
        <p:txBody>
          <a:bodyPr lIns="0" tIns="0" rIns="0" bIns="0" rtlCol="0" anchor="t">
            <a:spAutoFit/>
          </a:bodyPr>
          <a:lstStyle/>
          <a:p>
            <a:pPr algn="ctr">
              <a:spcBef>
                <a:spcPct val="0"/>
              </a:spcBef>
            </a:pPr>
            <a:r>
              <a:rPr lang="vi-VN" sz="6600" b="1" dirty="0">
                <a:solidFill>
                  <a:srgbClr val="AAC95B"/>
                </a:solidFill>
                <a:latin typeface="Arial" panose="020B0604020202020204" pitchFamily="34" charset="0"/>
                <a:cs typeface="Arial" panose="020B0604020202020204" pitchFamily="34" charset="0"/>
              </a:rPr>
              <a:t>CỦNG CỐ, DẶN DÒ</a:t>
            </a:r>
            <a:endParaRPr lang="en-US" sz="6600" b="1" dirty="0">
              <a:solidFill>
                <a:srgbClr val="AAC95B"/>
              </a:solidFill>
              <a:latin typeface="Arial" panose="020B0604020202020204" pitchFamily="34" charset="0"/>
              <a:cs typeface="Arial" panose="020B0604020202020204" pitchFamily="34" charset="0"/>
            </a:endParaRPr>
          </a:p>
        </p:txBody>
      </p:sp>
      <p:sp>
        <p:nvSpPr>
          <p:cNvPr id="4" name="TextBox 4"/>
          <p:cNvSpPr txBox="1"/>
          <p:nvPr/>
        </p:nvSpPr>
        <p:spPr>
          <a:xfrm>
            <a:off x="5014778" y="4229100"/>
            <a:ext cx="7521074" cy="3579250"/>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vi-VN" sz="4000" dirty="0">
                <a:solidFill>
                  <a:srgbClr val="F4F1E9"/>
                </a:solidFill>
                <a:latin typeface="Arial" panose="020B0604020202020204" pitchFamily="34" charset="0"/>
                <a:cs typeface="Arial" panose="020B0604020202020204" pitchFamily="34" charset="0"/>
              </a:rPr>
              <a:t>Luyện đọc và ôn lại kiến thức đã học.</a:t>
            </a:r>
          </a:p>
          <a:p>
            <a:pPr marL="571500" indent="-571500" algn="just">
              <a:lnSpc>
                <a:spcPct val="150000"/>
              </a:lnSpc>
              <a:buFont typeface="Arial" panose="020B0604020202020204" pitchFamily="34" charset="0"/>
              <a:buChar char="•"/>
            </a:pPr>
            <a:r>
              <a:rPr lang="vi-VN" sz="4000" dirty="0">
                <a:solidFill>
                  <a:srgbClr val="F4F1E9"/>
                </a:solidFill>
                <a:latin typeface="Arial" panose="020B0604020202020204" pitchFamily="34" charset="0"/>
                <a:cs typeface="Arial" panose="020B0604020202020204" pitchFamily="34" charset="0"/>
              </a:rPr>
              <a:t>Chuẩn bị cho bài mới: </a:t>
            </a:r>
            <a:r>
              <a:rPr lang="vi-VN" sz="4000" b="1" i="1" dirty="0">
                <a:solidFill>
                  <a:srgbClr val="F4F1E9"/>
                </a:solidFill>
                <a:latin typeface="Arial" panose="020B0604020202020204" pitchFamily="34" charset="0"/>
                <a:cs typeface="Arial" panose="020B0604020202020204" pitchFamily="34" charset="0"/>
              </a:rPr>
              <a:t>Luyện từ và câu – Trạng ngữ.</a:t>
            </a:r>
            <a:endParaRPr lang="en-US" sz="4000" b="1" i="1" dirty="0">
              <a:solidFill>
                <a:srgbClr val="F4F1E9"/>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24D44"/>
        </a:solidFill>
        <a:effectLst/>
      </p:bgPr>
    </p:bg>
    <p:spTree>
      <p:nvGrpSpPr>
        <p:cNvPr id="1" name=""/>
        <p:cNvGrpSpPr/>
        <p:nvPr/>
      </p:nvGrpSpPr>
      <p:grpSpPr>
        <a:xfrm>
          <a:off x="0" y="0"/>
          <a:ext cx="0" cy="0"/>
          <a:chOff x="0" y="0"/>
          <a:chExt cx="0" cy="0"/>
        </a:xfrm>
      </p:grpSpPr>
      <p:sp>
        <p:nvSpPr>
          <p:cNvPr id="2" name="Freeform 2"/>
          <p:cNvSpPr/>
          <p:nvPr/>
        </p:nvSpPr>
        <p:spPr>
          <a:xfrm>
            <a:off x="1868445" y="6916647"/>
            <a:ext cx="5566649" cy="3370353"/>
          </a:xfrm>
          <a:custGeom>
            <a:avLst/>
            <a:gdLst/>
            <a:ahLst/>
            <a:cxnLst/>
            <a:rect l="l" t="t" r="r" b="b"/>
            <a:pathLst>
              <a:path w="5566649" h="3370353">
                <a:moveTo>
                  <a:pt x="0" y="0"/>
                </a:moveTo>
                <a:lnTo>
                  <a:pt x="5566648" y="0"/>
                </a:lnTo>
                <a:lnTo>
                  <a:pt x="5566648" y="3370353"/>
                </a:lnTo>
                <a:lnTo>
                  <a:pt x="0" y="33703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778015" y="6916647"/>
            <a:ext cx="5177916" cy="3370353"/>
          </a:xfrm>
          <a:custGeom>
            <a:avLst/>
            <a:gdLst/>
            <a:ahLst/>
            <a:cxnLst/>
            <a:rect l="l" t="t" r="r" b="b"/>
            <a:pathLst>
              <a:path w="5177916" h="3370353">
                <a:moveTo>
                  <a:pt x="0" y="0"/>
                </a:moveTo>
                <a:lnTo>
                  <a:pt x="5177917" y="0"/>
                </a:lnTo>
                <a:lnTo>
                  <a:pt x="5177917" y="3370353"/>
                </a:lnTo>
                <a:lnTo>
                  <a:pt x="0" y="33703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1298854" y="6916647"/>
            <a:ext cx="5120702" cy="3370353"/>
          </a:xfrm>
          <a:custGeom>
            <a:avLst/>
            <a:gdLst/>
            <a:ahLst/>
            <a:cxnLst/>
            <a:rect l="l" t="t" r="r" b="b"/>
            <a:pathLst>
              <a:path w="5120702" h="3370353">
                <a:moveTo>
                  <a:pt x="0" y="0"/>
                </a:moveTo>
                <a:lnTo>
                  <a:pt x="5120701" y="0"/>
                </a:lnTo>
                <a:lnTo>
                  <a:pt x="5120701" y="3370353"/>
                </a:lnTo>
                <a:lnTo>
                  <a:pt x="0" y="337035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2590800" y="876300"/>
            <a:ext cx="13106400" cy="5311839"/>
          </a:xfrm>
          <a:prstGeom prst="rect">
            <a:avLst/>
          </a:prstGeom>
        </p:spPr>
        <p:txBody>
          <a:bodyPr wrap="square" lIns="0" tIns="0" rIns="0" bIns="0" rtlCol="0" anchor="t">
            <a:spAutoFit/>
          </a:bodyPr>
          <a:lstStyle/>
          <a:p>
            <a:pPr algn="ctr">
              <a:lnSpc>
                <a:spcPct val="150000"/>
              </a:lnSpc>
              <a:spcBef>
                <a:spcPct val="0"/>
              </a:spcBef>
            </a:pPr>
            <a:r>
              <a:rPr lang="vi-VN" sz="8000" b="1" dirty="0">
                <a:solidFill>
                  <a:srgbClr val="AAC95B"/>
                </a:solidFill>
                <a:latin typeface="Arial"/>
              </a:rPr>
              <a:t>BÀI 14</a:t>
            </a:r>
          </a:p>
          <a:p>
            <a:pPr algn="ctr">
              <a:lnSpc>
                <a:spcPct val="150000"/>
              </a:lnSpc>
              <a:spcBef>
                <a:spcPct val="0"/>
              </a:spcBef>
            </a:pPr>
            <a:r>
              <a:rPr lang="vi-VN" sz="8000" b="1" dirty="0">
                <a:solidFill>
                  <a:srgbClr val="AAC95B"/>
                </a:solidFill>
                <a:latin typeface="Arial"/>
              </a:rPr>
              <a:t>ĐỌC 2:</a:t>
            </a:r>
          </a:p>
          <a:p>
            <a:pPr algn="ctr">
              <a:lnSpc>
                <a:spcPct val="150000"/>
              </a:lnSpc>
              <a:spcBef>
                <a:spcPct val="0"/>
              </a:spcBef>
            </a:pPr>
            <a:r>
              <a:rPr lang="vi-VN" sz="8000" b="1" dirty="0">
                <a:solidFill>
                  <a:srgbClr val="AAC95B"/>
                </a:solidFill>
                <a:latin typeface="Arial"/>
              </a:rPr>
              <a:t>MÍT TINH MỪNG ĐỘC LẬP</a:t>
            </a:r>
          </a:p>
        </p:txBody>
      </p:sp>
    </p:spTree>
    <p:extLst>
      <p:ext uri="{BB962C8B-B14F-4D97-AF65-F5344CB8AC3E}">
        <p14:creationId xmlns:p14="http://schemas.microsoft.com/office/powerpoint/2010/main" val="52642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10710587" y="-753632"/>
            <a:ext cx="22029893" cy="11255272"/>
          </a:xfrm>
          <a:custGeom>
            <a:avLst/>
            <a:gdLst/>
            <a:ahLst/>
            <a:cxnLst/>
            <a:rect l="l" t="t" r="r" b="b"/>
            <a:pathLst>
              <a:path w="22029893" h="11255272">
                <a:moveTo>
                  <a:pt x="0" y="0"/>
                </a:moveTo>
                <a:lnTo>
                  <a:pt x="22029893" y="0"/>
                </a:lnTo>
                <a:lnTo>
                  <a:pt x="22029893" y="11255272"/>
                </a:lnTo>
                <a:lnTo>
                  <a:pt x="0" y="112552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319306" y="1028700"/>
            <a:ext cx="6571573" cy="16579658"/>
          </a:xfrm>
          <a:custGeom>
            <a:avLst/>
            <a:gdLst/>
            <a:ahLst/>
            <a:cxnLst/>
            <a:rect l="l" t="t" r="r" b="b"/>
            <a:pathLst>
              <a:path w="6571573" h="16579658">
                <a:moveTo>
                  <a:pt x="0" y="0"/>
                </a:moveTo>
                <a:lnTo>
                  <a:pt x="6571574" y="0"/>
                </a:lnTo>
                <a:lnTo>
                  <a:pt x="6571574" y="16579658"/>
                </a:lnTo>
                <a:lnTo>
                  <a:pt x="0" y="165796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752417" y="3141250"/>
            <a:ext cx="819486" cy="1239299"/>
          </a:xfrm>
          <a:custGeom>
            <a:avLst/>
            <a:gdLst/>
            <a:ahLst/>
            <a:cxnLst/>
            <a:rect l="l" t="t" r="r" b="b"/>
            <a:pathLst>
              <a:path w="819486" h="1239299">
                <a:moveTo>
                  <a:pt x="0" y="0"/>
                </a:moveTo>
                <a:lnTo>
                  <a:pt x="819486" y="0"/>
                </a:lnTo>
                <a:lnTo>
                  <a:pt x="819486" y="1239299"/>
                </a:lnTo>
                <a:lnTo>
                  <a:pt x="0" y="12392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734602" y="4920506"/>
            <a:ext cx="855116" cy="1239299"/>
          </a:xfrm>
          <a:custGeom>
            <a:avLst/>
            <a:gdLst/>
            <a:ahLst/>
            <a:cxnLst/>
            <a:rect l="l" t="t" r="r" b="b"/>
            <a:pathLst>
              <a:path w="855116" h="1239299">
                <a:moveTo>
                  <a:pt x="0" y="0"/>
                </a:moveTo>
                <a:lnTo>
                  <a:pt x="855116" y="0"/>
                </a:lnTo>
                <a:lnTo>
                  <a:pt x="855116" y="1239299"/>
                </a:lnTo>
                <a:lnTo>
                  <a:pt x="0" y="12392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TextBox 6"/>
          <p:cNvSpPr txBox="1"/>
          <p:nvPr/>
        </p:nvSpPr>
        <p:spPr>
          <a:xfrm>
            <a:off x="3224524" y="5143500"/>
            <a:ext cx="5213574" cy="677108"/>
          </a:xfrm>
          <a:prstGeom prst="rect">
            <a:avLst/>
          </a:prstGeom>
        </p:spPr>
        <p:txBody>
          <a:bodyPr lIns="0" tIns="0" rIns="0" bIns="0" rtlCol="0" anchor="t">
            <a:spAutoFit/>
          </a:bodyPr>
          <a:lstStyle/>
          <a:p>
            <a:pPr>
              <a:spcBef>
                <a:spcPct val="0"/>
              </a:spcBef>
            </a:pPr>
            <a:r>
              <a:rPr lang="vi-VN" sz="4400" b="1" dirty="0">
                <a:solidFill>
                  <a:srgbClr val="F4F1E9"/>
                </a:solidFill>
                <a:latin typeface="Arial" panose="020B0604020202020204" pitchFamily="34" charset="0"/>
                <a:cs typeface="Arial" panose="020B0604020202020204" pitchFamily="34" charset="0"/>
              </a:rPr>
              <a:t>Đọc hiểu</a:t>
            </a:r>
            <a:endParaRPr lang="en-US" sz="4400" b="1" dirty="0">
              <a:solidFill>
                <a:srgbClr val="F4F1E9"/>
              </a:solidFill>
              <a:latin typeface="Arial" panose="020B0604020202020204" pitchFamily="34" charset="0"/>
              <a:cs typeface="Arial" panose="020B0604020202020204" pitchFamily="34" charset="0"/>
            </a:endParaRPr>
          </a:p>
        </p:txBody>
      </p:sp>
      <p:sp>
        <p:nvSpPr>
          <p:cNvPr id="7" name="Freeform 7"/>
          <p:cNvSpPr/>
          <p:nvPr/>
        </p:nvSpPr>
        <p:spPr>
          <a:xfrm>
            <a:off x="1772555" y="6699763"/>
            <a:ext cx="799348" cy="1239299"/>
          </a:xfrm>
          <a:custGeom>
            <a:avLst/>
            <a:gdLst/>
            <a:ahLst/>
            <a:cxnLst/>
            <a:rect l="l" t="t" r="r" b="b"/>
            <a:pathLst>
              <a:path w="799348" h="1239299">
                <a:moveTo>
                  <a:pt x="0" y="0"/>
                </a:moveTo>
                <a:lnTo>
                  <a:pt x="799348" y="0"/>
                </a:lnTo>
                <a:lnTo>
                  <a:pt x="799348" y="1239299"/>
                </a:lnTo>
                <a:lnTo>
                  <a:pt x="0" y="12392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TextBox 8"/>
          <p:cNvSpPr txBox="1"/>
          <p:nvPr/>
        </p:nvSpPr>
        <p:spPr>
          <a:xfrm>
            <a:off x="1057850" y="1285773"/>
            <a:ext cx="8086150" cy="1015663"/>
          </a:xfrm>
          <a:prstGeom prst="rect">
            <a:avLst/>
          </a:prstGeom>
        </p:spPr>
        <p:txBody>
          <a:bodyPr lIns="0" tIns="0" rIns="0" bIns="0" rtlCol="0" anchor="t">
            <a:spAutoFit/>
          </a:bodyPr>
          <a:lstStyle/>
          <a:p>
            <a:pPr marL="0" lvl="0" indent="0" algn="ctr">
              <a:spcBef>
                <a:spcPct val="0"/>
              </a:spcBef>
            </a:pPr>
            <a:r>
              <a:rPr lang="vi-VN" sz="6600" b="1" u="none" dirty="0">
                <a:solidFill>
                  <a:srgbClr val="AAC95B"/>
                </a:solidFill>
                <a:latin typeface="Arial" panose="020B0604020202020204" pitchFamily="34" charset="0"/>
                <a:cs typeface="Arial" panose="020B0604020202020204" pitchFamily="34" charset="0"/>
              </a:rPr>
              <a:t>NỘI DUNG BÀI HỌC</a:t>
            </a:r>
            <a:endParaRPr lang="en-US" sz="6600" b="1" u="none" dirty="0">
              <a:solidFill>
                <a:srgbClr val="AAC95B"/>
              </a:solidFill>
              <a:latin typeface="Arial" panose="020B0604020202020204" pitchFamily="34" charset="0"/>
              <a:cs typeface="Arial" panose="020B0604020202020204" pitchFamily="34" charset="0"/>
            </a:endParaRPr>
          </a:p>
        </p:txBody>
      </p:sp>
      <p:sp>
        <p:nvSpPr>
          <p:cNvPr id="9" name="TextBox 9"/>
          <p:cNvSpPr txBox="1"/>
          <p:nvPr/>
        </p:nvSpPr>
        <p:spPr>
          <a:xfrm>
            <a:off x="3224524" y="3422345"/>
            <a:ext cx="5213574" cy="677108"/>
          </a:xfrm>
          <a:prstGeom prst="rect">
            <a:avLst/>
          </a:prstGeom>
        </p:spPr>
        <p:txBody>
          <a:bodyPr lIns="0" tIns="0" rIns="0" bIns="0" rtlCol="0" anchor="t">
            <a:spAutoFit/>
          </a:bodyPr>
          <a:lstStyle/>
          <a:p>
            <a:pPr>
              <a:spcBef>
                <a:spcPct val="0"/>
              </a:spcBef>
            </a:pPr>
            <a:r>
              <a:rPr lang="vi-VN" sz="4400" b="1" dirty="0">
                <a:solidFill>
                  <a:srgbClr val="F4F1E9"/>
                </a:solidFill>
                <a:latin typeface="Arial" panose="020B0604020202020204" pitchFamily="34" charset="0"/>
                <a:cs typeface="Arial" panose="020B0604020202020204" pitchFamily="34" charset="0"/>
              </a:rPr>
              <a:t>Đọc thành tiếng</a:t>
            </a:r>
            <a:endParaRPr lang="en-US" sz="4400" b="1" dirty="0">
              <a:solidFill>
                <a:srgbClr val="F4F1E9"/>
              </a:solidFill>
              <a:latin typeface="Arial" panose="020B0604020202020204" pitchFamily="34" charset="0"/>
              <a:cs typeface="Arial" panose="020B0604020202020204" pitchFamily="34" charset="0"/>
            </a:endParaRPr>
          </a:p>
        </p:txBody>
      </p:sp>
      <p:sp>
        <p:nvSpPr>
          <p:cNvPr id="10" name="TextBox 10"/>
          <p:cNvSpPr txBox="1"/>
          <p:nvPr/>
        </p:nvSpPr>
        <p:spPr>
          <a:xfrm>
            <a:off x="3224524" y="6975704"/>
            <a:ext cx="5213574" cy="677108"/>
          </a:xfrm>
          <a:prstGeom prst="rect">
            <a:avLst/>
          </a:prstGeom>
        </p:spPr>
        <p:txBody>
          <a:bodyPr lIns="0" tIns="0" rIns="0" bIns="0" rtlCol="0" anchor="t">
            <a:spAutoFit/>
          </a:bodyPr>
          <a:lstStyle/>
          <a:p>
            <a:pPr>
              <a:spcBef>
                <a:spcPct val="0"/>
              </a:spcBef>
            </a:pPr>
            <a:r>
              <a:rPr lang="vi-VN" sz="4400" b="1" dirty="0">
                <a:solidFill>
                  <a:srgbClr val="F4F1E9"/>
                </a:solidFill>
                <a:latin typeface="Arial" panose="020B0604020202020204" pitchFamily="34" charset="0"/>
                <a:cs typeface="Arial" panose="020B0604020202020204" pitchFamily="34" charset="0"/>
              </a:rPr>
              <a:t>Đọc nâng cao</a:t>
            </a:r>
            <a:endParaRPr lang="en-US" sz="4400" b="1" dirty="0">
              <a:solidFill>
                <a:srgbClr val="F4F1E9"/>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0" y="8842562"/>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xmlns="" r:embed="rId3"/>
                </a:ext>
              </a:extLst>
            </a:blip>
            <a:stretch>
              <a:fillRect t="-266709"/>
            </a:stretch>
          </a:blipFill>
        </p:spPr>
      </p:sp>
      <p:sp>
        <p:nvSpPr>
          <p:cNvPr id="3" name="Freeform 3"/>
          <p:cNvSpPr/>
          <p:nvPr/>
        </p:nvSpPr>
        <p:spPr>
          <a:xfrm>
            <a:off x="1523242" y="5011841"/>
            <a:ext cx="7126215" cy="4599648"/>
          </a:xfrm>
          <a:custGeom>
            <a:avLst/>
            <a:gdLst/>
            <a:ahLst/>
            <a:cxnLst/>
            <a:rect l="l" t="t" r="r" b="b"/>
            <a:pathLst>
              <a:path w="7126215" h="4599648">
                <a:moveTo>
                  <a:pt x="0" y="0"/>
                </a:moveTo>
                <a:lnTo>
                  <a:pt x="7126216" y="0"/>
                </a:lnTo>
                <a:lnTo>
                  <a:pt x="7126216" y="4599648"/>
                </a:lnTo>
                <a:lnTo>
                  <a:pt x="0" y="45996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H="1">
            <a:off x="1881063" y="1246132"/>
            <a:ext cx="2949358" cy="8582789"/>
          </a:xfrm>
          <a:custGeom>
            <a:avLst/>
            <a:gdLst/>
            <a:ahLst/>
            <a:cxnLst/>
            <a:rect l="l" t="t" r="r" b="b"/>
            <a:pathLst>
              <a:path w="2949358" h="8582789">
                <a:moveTo>
                  <a:pt x="2949358" y="0"/>
                </a:moveTo>
                <a:lnTo>
                  <a:pt x="0" y="0"/>
                </a:lnTo>
                <a:lnTo>
                  <a:pt x="0" y="8582789"/>
                </a:lnTo>
                <a:lnTo>
                  <a:pt x="2949358" y="8582789"/>
                </a:lnTo>
                <a:lnTo>
                  <a:pt x="2949358"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2273602" y="4077745"/>
            <a:ext cx="2826440" cy="5736318"/>
          </a:xfrm>
          <a:custGeom>
            <a:avLst/>
            <a:gdLst/>
            <a:ahLst/>
            <a:cxnLst/>
            <a:rect l="l" t="t" r="r" b="b"/>
            <a:pathLst>
              <a:path w="2826440" h="5736318">
                <a:moveTo>
                  <a:pt x="0" y="0"/>
                </a:moveTo>
                <a:lnTo>
                  <a:pt x="2826440" y="0"/>
                </a:lnTo>
                <a:lnTo>
                  <a:pt x="2826440" y="5736317"/>
                </a:lnTo>
                <a:lnTo>
                  <a:pt x="0" y="57363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5607485" y="1246132"/>
            <a:ext cx="2436706" cy="8482205"/>
          </a:xfrm>
          <a:custGeom>
            <a:avLst/>
            <a:gdLst/>
            <a:ahLst/>
            <a:cxnLst/>
            <a:rect l="l" t="t" r="r" b="b"/>
            <a:pathLst>
              <a:path w="2436706" h="8482205">
                <a:moveTo>
                  <a:pt x="0" y="0"/>
                </a:moveTo>
                <a:lnTo>
                  <a:pt x="2436706" y="0"/>
                </a:lnTo>
                <a:lnTo>
                  <a:pt x="2436706" y="8482205"/>
                </a:lnTo>
                <a:lnTo>
                  <a:pt x="0" y="84822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5412618" y="4077745"/>
            <a:ext cx="2826440" cy="5736318"/>
          </a:xfrm>
          <a:custGeom>
            <a:avLst/>
            <a:gdLst/>
            <a:ahLst/>
            <a:cxnLst/>
            <a:rect l="l" t="t" r="r" b="b"/>
            <a:pathLst>
              <a:path w="2826440" h="5736318">
                <a:moveTo>
                  <a:pt x="0" y="0"/>
                </a:moveTo>
                <a:lnTo>
                  <a:pt x="2826440" y="0"/>
                </a:lnTo>
                <a:lnTo>
                  <a:pt x="2826440" y="5736317"/>
                </a:lnTo>
                <a:lnTo>
                  <a:pt x="0" y="57363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0" y="-1779115"/>
            <a:ext cx="18288000" cy="2807815"/>
          </a:xfrm>
          <a:custGeom>
            <a:avLst/>
            <a:gdLst/>
            <a:ahLst/>
            <a:cxnLst/>
            <a:rect l="l" t="t" r="r" b="b"/>
            <a:pathLst>
              <a:path w="18288000" h="2807815">
                <a:moveTo>
                  <a:pt x="0" y="0"/>
                </a:moveTo>
                <a:lnTo>
                  <a:pt x="18288000" y="0"/>
                </a:lnTo>
                <a:lnTo>
                  <a:pt x="18288000" y="2807815"/>
                </a:lnTo>
                <a:lnTo>
                  <a:pt x="0" y="2807815"/>
                </a:lnTo>
                <a:lnTo>
                  <a:pt x="0" y="0"/>
                </a:lnTo>
                <a:close/>
              </a:path>
            </a:pathLst>
          </a:custGeom>
          <a:blipFill>
            <a:blip r:embed="rId2">
              <a:extLst>
                <a:ext uri="{96DAC541-7B7A-43D3-8B79-37D633B846F1}">
                  <asvg:svgBlip xmlns:asvg="http://schemas.microsoft.com/office/drawing/2016/SVG/main" xmlns="" r:embed="rId3"/>
                </a:ext>
              </a:extLst>
            </a:blip>
            <a:stretch>
              <a:fillRect t="-266709"/>
            </a:stretch>
          </a:blipFill>
        </p:spPr>
      </p:sp>
      <p:sp>
        <p:nvSpPr>
          <p:cNvPr id="9" name="TextBox 9"/>
          <p:cNvSpPr txBox="1"/>
          <p:nvPr/>
        </p:nvSpPr>
        <p:spPr>
          <a:xfrm>
            <a:off x="10762468" y="2744518"/>
            <a:ext cx="5971810" cy="4382225"/>
          </a:xfrm>
          <a:prstGeom prst="rect">
            <a:avLst/>
          </a:prstGeom>
        </p:spPr>
        <p:txBody>
          <a:bodyPr wrap="square" lIns="0" tIns="0" rIns="0" bIns="0" rtlCol="0" anchor="t">
            <a:spAutoFit/>
          </a:bodyPr>
          <a:lstStyle/>
          <a:p>
            <a:pPr algn="ctr">
              <a:lnSpc>
                <a:spcPct val="150000"/>
              </a:lnSpc>
              <a:spcBef>
                <a:spcPct val="0"/>
              </a:spcBef>
            </a:pPr>
            <a:r>
              <a:rPr lang="vi-VN" sz="6600" b="1" dirty="0">
                <a:solidFill>
                  <a:srgbClr val="124D44"/>
                </a:solidFill>
                <a:latin typeface="Arial"/>
              </a:rPr>
              <a:t>01. </a:t>
            </a:r>
          </a:p>
          <a:p>
            <a:pPr algn="ctr">
              <a:lnSpc>
                <a:spcPct val="150000"/>
              </a:lnSpc>
              <a:spcBef>
                <a:spcPct val="0"/>
              </a:spcBef>
            </a:pPr>
            <a:r>
              <a:rPr lang="vi-VN" sz="6600" b="1" dirty="0">
                <a:solidFill>
                  <a:srgbClr val="124D44"/>
                </a:solidFill>
                <a:latin typeface="Arial"/>
              </a:rPr>
              <a:t>ĐỌC </a:t>
            </a:r>
          </a:p>
          <a:p>
            <a:pPr algn="ctr">
              <a:lnSpc>
                <a:spcPct val="150000"/>
              </a:lnSpc>
              <a:spcBef>
                <a:spcPct val="0"/>
              </a:spcBef>
            </a:pPr>
            <a:r>
              <a:rPr lang="vi-VN" sz="6600" b="1" dirty="0">
                <a:solidFill>
                  <a:srgbClr val="124D44"/>
                </a:solidFill>
                <a:latin typeface="Arial"/>
              </a:rPr>
              <a:t>THÀNH TIẾNG</a:t>
            </a:r>
            <a:endParaRPr lang="en-US" sz="6600" b="1" dirty="0">
              <a:solidFill>
                <a:srgbClr val="124D44"/>
              </a:solidFill>
              <a:latin typeface="Arial"/>
            </a:endParaRPr>
          </a:p>
        </p:txBody>
      </p:sp>
    </p:spTree>
    <p:extLst>
      <p:ext uri="{BB962C8B-B14F-4D97-AF65-F5344CB8AC3E}">
        <p14:creationId xmlns:p14="http://schemas.microsoft.com/office/powerpoint/2010/main" val="215123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2345919" y="528511"/>
            <a:ext cx="8719363" cy="2396938"/>
          </a:xfrm>
          <a:prstGeom prst="rect">
            <a:avLst/>
          </a:prstGeom>
        </p:spPr>
        <p:txBody>
          <a:bodyPr wrap="square" lIns="0" tIns="0" rIns="0" bIns="0" rtlCol="0" anchor="t">
            <a:spAutoFit/>
          </a:bodyPr>
          <a:lstStyle/>
          <a:p>
            <a:pPr algn="ctr">
              <a:lnSpc>
                <a:spcPts val="9873"/>
              </a:lnSpc>
              <a:spcBef>
                <a:spcPct val="0"/>
              </a:spcBef>
            </a:pPr>
            <a:r>
              <a:rPr lang="vi-VN" sz="6000" b="1" dirty="0">
                <a:solidFill>
                  <a:srgbClr val="AAC95B"/>
                </a:solidFill>
                <a:latin typeface="Arial"/>
              </a:rPr>
              <a:t>Đọc mẫu bài </a:t>
            </a:r>
          </a:p>
          <a:p>
            <a:pPr algn="ctr">
              <a:lnSpc>
                <a:spcPts val="9873"/>
              </a:lnSpc>
              <a:spcBef>
                <a:spcPct val="0"/>
              </a:spcBef>
            </a:pPr>
            <a:r>
              <a:rPr lang="vi-VN" sz="6000" b="1" i="1" dirty="0">
                <a:solidFill>
                  <a:srgbClr val="AAC95B"/>
                </a:solidFill>
                <a:latin typeface="Arial"/>
              </a:rPr>
              <a:t>"Mít tinh mừng độc lập"</a:t>
            </a:r>
            <a:endParaRPr lang="en-US" sz="6000" b="1" i="1" dirty="0">
              <a:solidFill>
                <a:srgbClr val="AAC95B"/>
              </a:solidFill>
              <a:latin typeface="Arial"/>
            </a:endParaRPr>
          </a:p>
        </p:txBody>
      </p:sp>
      <p:sp>
        <p:nvSpPr>
          <p:cNvPr id="19" name="TextBox 18">
            <a:extLst>
              <a:ext uri="{FF2B5EF4-FFF2-40B4-BE49-F238E27FC236}">
                <a16:creationId xmlns:a16="http://schemas.microsoft.com/office/drawing/2014/main" xmlns="" id="{4952228D-D313-3DCE-B75C-563750DC27CA}"/>
              </a:ext>
            </a:extLst>
          </p:cNvPr>
          <p:cNvSpPr txBox="1"/>
          <p:nvPr/>
        </p:nvSpPr>
        <p:spPr>
          <a:xfrm>
            <a:off x="1828800" y="2937273"/>
            <a:ext cx="9753600" cy="663765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Giọng đọc: </a:t>
            </a: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nhanh, hồ hởi. </a:t>
            </a:r>
            <a:endParaRPr lang="vi-VN" sz="3600" dirty="0">
              <a:solidFill>
                <a:schemeClr val="bg1"/>
              </a:solidFill>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Chú ý thể hiện:</a:t>
            </a:r>
            <a:endParaRPr lang="vi-VN" sz="3600" b="1" dirty="0">
              <a:solidFill>
                <a:schemeClr val="bg1"/>
              </a:solidFill>
              <a:effectLst/>
              <a:latin typeface="Arial" panose="020B0604020202020204" pitchFamily="34" charset="0"/>
              <a:cs typeface="Arial" panose="020B0604020202020204" pitchFamily="34" charset="0"/>
            </a:endParaRPr>
          </a:p>
          <a:p>
            <a:pPr algn="just">
              <a:lnSpc>
                <a:spcPct val="150000"/>
              </a:lnSpc>
            </a:pP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Lời của nhân vật háo hức; lời hô trên khán đài mạnh mẽ, dứt khoát, đầy nhiệt huyết.</a:t>
            </a:r>
            <a:endParaRPr lang="vi-VN" sz="3600" dirty="0">
              <a:solidFill>
                <a:schemeClr val="bg1"/>
              </a:solidFill>
              <a:effectLst/>
              <a:latin typeface="Arial" panose="020B0604020202020204" pitchFamily="34" charset="0"/>
              <a:cs typeface="Arial" panose="020B0604020202020204" pitchFamily="34" charset="0"/>
            </a:endParaRPr>
          </a:p>
          <a:p>
            <a:pPr algn="just">
              <a:lnSpc>
                <a:spcPct val="150000"/>
              </a:lnSpc>
            </a:pP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Các hình ảnh miêu tả khung cảnh cuộc mít tỉnh: giọng đọc vui.</a:t>
            </a:r>
            <a:endParaRPr lang="vi-VN" sz="3600" dirty="0">
              <a:solidFill>
                <a:schemeClr val="bg1"/>
              </a:solidFill>
              <a:effectLst/>
              <a:latin typeface="Arial" panose="020B0604020202020204" pitchFamily="34" charset="0"/>
              <a:cs typeface="Arial" panose="020B0604020202020204" pitchFamily="34" charset="0"/>
            </a:endParaRPr>
          </a:p>
          <a:p>
            <a:pPr algn="just">
              <a:lnSpc>
                <a:spcPct val="150000"/>
              </a:lnSpc>
            </a:pP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 Đoạn cuối: giọng đọc thể hiện cảm xúc xúc động, say sưa.</a:t>
            </a:r>
            <a:endParaRPr lang="vi-VN" sz="3600" dirty="0">
              <a:solidFill>
                <a:schemeClr val="bg1"/>
              </a:solidFill>
              <a:effectLst/>
              <a:latin typeface="Arial" panose="020B0604020202020204" pitchFamily="34" charset="0"/>
              <a:cs typeface="Arial" panose="020B0604020202020204" pitchFamily="34" charset="0"/>
            </a:endParaRPr>
          </a:p>
        </p:txBody>
      </p:sp>
      <p:sp>
        <p:nvSpPr>
          <p:cNvPr id="20" name="Freeform 3">
            <a:extLst>
              <a:ext uri="{FF2B5EF4-FFF2-40B4-BE49-F238E27FC236}">
                <a16:creationId xmlns:a16="http://schemas.microsoft.com/office/drawing/2014/main" xmlns="" id="{579CD074-70CA-0796-26E8-55CBECEA3260}"/>
              </a:ext>
            </a:extLst>
          </p:cNvPr>
          <p:cNvSpPr/>
          <p:nvPr/>
        </p:nvSpPr>
        <p:spPr>
          <a:xfrm>
            <a:off x="11763476" y="1028700"/>
            <a:ext cx="6127844" cy="15113518"/>
          </a:xfrm>
          <a:custGeom>
            <a:avLst/>
            <a:gdLst/>
            <a:ahLst/>
            <a:cxnLst/>
            <a:rect l="l" t="t" r="r" b="b"/>
            <a:pathLst>
              <a:path w="6127844" h="15113518">
                <a:moveTo>
                  <a:pt x="0" y="0"/>
                </a:moveTo>
                <a:lnTo>
                  <a:pt x="6127844" y="0"/>
                </a:lnTo>
                <a:lnTo>
                  <a:pt x="6127844" y="15113518"/>
                </a:lnTo>
                <a:lnTo>
                  <a:pt x="0" y="151135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3048001" y="823601"/>
            <a:ext cx="7315200" cy="1127360"/>
          </a:xfrm>
          <a:prstGeom prst="rect">
            <a:avLst/>
          </a:prstGeom>
        </p:spPr>
        <p:txBody>
          <a:bodyPr wrap="square" lIns="0" tIns="0" rIns="0" bIns="0" rtlCol="0" anchor="t">
            <a:spAutoFit/>
          </a:bodyPr>
          <a:lstStyle/>
          <a:p>
            <a:pPr algn="ctr">
              <a:lnSpc>
                <a:spcPts val="9873"/>
              </a:lnSpc>
              <a:spcBef>
                <a:spcPct val="0"/>
              </a:spcBef>
            </a:pPr>
            <a:r>
              <a:rPr lang="vi-VN" sz="6000" b="1" dirty="0">
                <a:solidFill>
                  <a:srgbClr val="AAC95B"/>
                </a:solidFill>
                <a:latin typeface="Arial"/>
              </a:rPr>
              <a:t>Luyện đọc từ khó</a:t>
            </a:r>
            <a:endParaRPr lang="en-US" sz="6000" b="1" i="1" dirty="0">
              <a:solidFill>
                <a:srgbClr val="AAC95B"/>
              </a:solidFill>
              <a:latin typeface="Arial"/>
            </a:endParaRPr>
          </a:p>
        </p:txBody>
      </p:sp>
      <p:sp>
        <p:nvSpPr>
          <p:cNvPr id="20" name="Freeform 3">
            <a:extLst>
              <a:ext uri="{FF2B5EF4-FFF2-40B4-BE49-F238E27FC236}">
                <a16:creationId xmlns:a16="http://schemas.microsoft.com/office/drawing/2014/main" xmlns="" id="{579CD074-70CA-0796-26E8-55CBECEA3260}"/>
              </a:ext>
            </a:extLst>
          </p:cNvPr>
          <p:cNvSpPr/>
          <p:nvPr/>
        </p:nvSpPr>
        <p:spPr>
          <a:xfrm>
            <a:off x="11763476" y="1028700"/>
            <a:ext cx="6127844" cy="15113518"/>
          </a:xfrm>
          <a:custGeom>
            <a:avLst/>
            <a:gdLst/>
            <a:ahLst/>
            <a:cxnLst/>
            <a:rect l="l" t="t" r="r" b="b"/>
            <a:pathLst>
              <a:path w="6127844" h="15113518">
                <a:moveTo>
                  <a:pt x="0" y="0"/>
                </a:moveTo>
                <a:lnTo>
                  <a:pt x="6127844" y="0"/>
                </a:lnTo>
                <a:lnTo>
                  <a:pt x="6127844" y="15113518"/>
                </a:lnTo>
                <a:lnTo>
                  <a:pt x="0" y="151135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Rectangle: Rounded Corners 2">
            <a:extLst>
              <a:ext uri="{FF2B5EF4-FFF2-40B4-BE49-F238E27FC236}">
                <a16:creationId xmlns:a16="http://schemas.microsoft.com/office/drawing/2014/main" xmlns="" id="{EC77095A-DEFF-C3E8-DC95-305966C46F89}"/>
              </a:ext>
            </a:extLst>
          </p:cNvPr>
          <p:cNvSpPr/>
          <p:nvPr/>
        </p:nvSpPr>
        <p:spPr>
          <a:xfrm>
            <a:off x="1981200" y="2781300"/>
            <a:ext cx="40386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Mít tinh</a:t>
            </a:r>
          </a:p>
        </p:txBody>
      </p:sp>
      <p:sp>
        <p:nvSpPr>
          <p:cNvPr id="5" name="Rectangle: Rounded Corners 4">
            <a:extLst>
              <a:ext uri="{FF2B5EF4-FFF2-40B4-BE49-F238E27FC236}">
                <a16:creationId xmlns:a16="http://schemas.microsoft.com/office/drawing/2014/main" xmlns="" id="{9869371B-C202-2EBD-A951-620417E83A8D}"/>
              </a:ext>
            </a:extLst>
          </p:cNvPr>
          <p:cNvSpPr/>
          <p:nvPr/>
        </p:nvSpPr>
        <p:spPr>
          <a:xfrm>
            <a:off x="1981200" y="5073779"/>
            <a:ext cx="40386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Bót cò</a:t>
            </a:r>
            <a:endParaRPr lang="vi-VN" sz="4000" dirty="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xmlns="" id="{9D2A203B-CEEB-32AF-4DBB-5DD3800DE92D}"/>
              </a:ext>
            </a:extLst>
          </p:cNvPr>
          <p:cNvSpPr/>
          <p:nvPr/>
        </p:nvSpPr>
        <p:spPr>
          <a:xfrm>
            <a:off x="1981200" y="7366259"/>
            <a:ext cx="40386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San sát</a:t>
            </a:r>
          </a:p>
        </p:txBody>
      </p:sp>
      <p:sp>
        <p:nvSpPr>
          <p:cNvPr id="7" name="Rectangle: Rounded Corners 6">
            <a:extLst>
              <a:ext uri="{FF2B5EF4-FFF2-40B4-BE49-F238E27FC236}">
                <a16:creationId xmlns:a16="http://schemas.microsoft.com/office/drawing/2014/main" xmlns="" id="{CC0BB4BF-D93F-0C81-CE7A-8D12A8792A70}"/>
              </a:ext>
            </a:extLst>
          </p:cNvPr>
          <p:cNvSpPr/>
          <p:nvPr/>
        </p:nvSpPr>
        <p:spPr>
          <a:xfrm>
            <a:off x="7420075" y="3723290"/>
            <a:ext cx="4038600" cy="195361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dirty="0">
                <a:solidFill>
                  <a:schemeClr val="tx1"/>
                </a:solidFill>
                <a:latin typeface="Arial" panose="020B0604020202020204" pitchFamily="34" charset="0"/>
                <a:cs typeface="Arial" panose="020B0604020202020204" pitchFamily="34" charset="0"/>
              </a:rPr>
              <a:t>Cách mạng tháng Tám</a:t>
            </a:r>
          </a:p>
        </p:txBody>
      </p:sp>
      <p:sp>
        <p:nvSpPr>
          <p:cNvPr id="8" name="Rectangle: Rounded Corners 7">
            <a:extLst>
              <a:ext uri="{FF2B5EF4-FFF2-40B4-BE49-F238E27FC236}">
                <a16:creationId xmlns:a16="http://schemas.microsoft.com/office/drawing/2014/main" xmlns="" id="{180DB7A8-3DCB-99DB-9B60-A598FBD3A3BE}"/>
              </a:ext>
            </a:extLst>
          </p:cNvPr>
          <p:cNvSpPr/>
          <p:nvPr/>
        </p:nvSpPr>
        <p:spPr>
          <a:xfrm>
            <a:off x="7420075" y="6405708"/>
            <a:ext cx="40386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Dậy lên</a:t>
            </a:r>
          </a:p>
        </p:txBody>
      </p:sp>
    </p:spTree>
    <p:extLst>
      <p:ext uri="{BB962C8B-B14F-4D97-AF65-F5344CB8AC3E}">
        <p14:creationId xmlns:p14="http://schemas.microsoft.com/office/powerpoint/2010/main" val="299459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3048001" y="953810"/>
            <a:ext cx="7315200" cy="923330"/>
          </a:xfrm>
          <a:prstGeom prst="rect">
            <a:avLst/>
          </a:prstGeom>
        </p:spPr>
        <p:txBody>
          <a:bodyPr wrap="square" lIns="0" tIns="0" rIns="0" bIns="0" rtlCol="0" anchor="t">
            <a:spAutoFit/>
          </a:bodyPr>
          <a:lstStyle/>
          <a:p>
            <a:pPr algn="ctr">
              <a:spcBef>
                <a:spcPct val="0"/>
              </a:spcBef>
            </a:pPr>
            <a:r>
              <a:rPr lang="vi-VN" sz="6000" b="1" dirty="0">
                <a:solidFill>
                  <a:srgbClr val="AAC95B"/>
                </a:solidFill>
                <a:latin typeface="Arial"/>
              </a:rPr>
              <a:t>Giải nghĩa từ khó</a:t>
            </a:r>
            <a:endParaRPr lang="en-US" sz="6000" b="1" i="1" dirty="0">
              <a:solidFill>
                <a:srgbClr val="AAC95B"/>
              </a:solidFill>
              <a:latin typeface="Arial"/>
            </a:endParaRPr>
          </a:p>
        </p:txBody>
      </p:sp>
      <p:sp>
        <p:nvSpPr>
          <p:cNvPr id="20" name="Freeform 3">
            <a:extLst>
              <a:ext uri="{FF2B5EF4-FFF2-40B4-BE49-F238E27FC236}">
                <a16:creationId xmlns:a16="http://schemas.microsoft.com/office/drawing/2014/main" xmlns="" id="{579CD074-70CA-0796-26E8-55CBECEA3260}"/>
              </a:ext>
            </a:extLst>
          </p:cNvPr>
          <p:cNvSpPr/>
          <p:nvPr/>
        </p:nvSpPr>
        <p:spPr>
          <a:xfrm>
            <a:off x="11763476" y="1028700"/>
            <a:ext cx="6127844" cy="15113518"/>
          </a:xfrm>
          <a:custGeom>
            <a:avLst/>
            <a:gdLst/>
            <a:ahLst/>
            <a:cxnLst/>
            <a:rect l="l" t="t" r="r" b="b"/>
            <a:pathLst>
              <a:path w="6127844" h="15113518">
                <a:moveTo>
                  <a:pt x="0" y="0"/>
                </a:moveTo>
                <a:lnTo>
                  <a:pt x="6127844" y="0"/>
                </a:lnTo>
                <a:lnTo>
                  <a:pt x="6127844" y="15113518"/>
                </a:lnTo>
                <a:lnTo>
                  <a:pt x="0" y="151135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Rectangle: Rounded Corners 2">
            <a:extLst>
              <a:ext uri="{FF2B5EF4-FFF2-40B4-BE49-F238E27FC236}">
                <a16:creationId xmlns:a16="http://schemas.microsoft.com/office/drawing/2014/main" xmlns="" id="{EC77095A-DEFF-C3E8-DC95-305966C46F89}"/>
              </a:ext>
            </a:extLst>
          </p:cNvPr>
          <p:cNvSpPr/>
          <p:nvPr/>
        </p:nvSpPr>
        <p:spPr>
          <a:xfrm>
            <a:off x="1981200" y="2255520"/>
            <a:ext cx="40386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Mít tinh</a:t>
            </a:r>
          </a:p>
        </p:txBody>
      </p:sp>
      <p:sp>
        <p:nvSpPr>
          <p:cNvPr id="5" name="Rectangle: Rounded Corners 4">
            <a:extLst>
              <a:ext uri="{FF2B5EF4-FFF2-40B4-BE49-F238E27FC236}">
                <a16:creationId xmlns:a16="http://schemas.microsoft.com/office/drawing/2014/main" xmlns="" id="{9869371B-C202-2EBD-A951-620417E83A8D}"/>
              </a:ext>
            </a:extLst>
          </p:cNvPr>
          <p:cNvSpPr/>
          <p:nvPr/>
        </p:nvSpPr>
        <p:spPr>
          <a:xfrm>
            <a:off x="1981200" y="5820942"/>
            <a:ext cx="40386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Bót cò</a:t>
            </a:r>
            <a:endParaRPr lang="vi-VN" sz="4000"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4372602F-A03E-578F-7747-5D0836CAB83D}"/>
              </a:ext>
            </a:extLst>
          </p:cNvPr>
          <p:cNvSpPr txBox="1"/>
          <p:nvPr/>
        </p:nvSpPr>
        <p:spPr>
          <a:xfrm>
            <a:off x="1981200" y="3716127"/>
            <a:ext cx="9601200"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Cuộc tập hợp đông người để biểu thị thái độ đối với những việc quan trọng.</a:t>
            </a:r>
            <a:endParaRPr lang="vi-VN" sz="4000" dirty="0">
              <a:solidFill>
                <a:schemeClr val="bg1"/>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7EA78B07-C9B4-CE80-B456-A7D54C68A0EB}"/>
              </a:ext>
            </a:extLst>
          </p:cNvPr>
          <p:cNvSpPr txBox="1"/>
          <p:nvPr/>
        </p:nvSpPr>
        <p:spPr>
          <a:xfrm>
            <a:off x="1981200" y="7286934"/>
            <a:ext cx="6521356"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Đồn cảnh sát của giặc (nghĩa trong bài).</a:t>
            </a:r>
            <a:endParaRPr lang="vi-VN" sz="40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5569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1E9"/>
        </a:solidFill>
        <a:effectLst/>
      </p:bgPr>
    </p:bg>
    <p:spTree>
      <p:nvGrpSpPr>
        <p:cNvPr id="1" name=""/>
        <p:cNvGrpSpPr/>
        <p:nvPr/>
      </p:nvGrpSpPr>
      <p:grpSpPr>
        <a:xfrm>
          <a:off x="0" y="0"/>
          <a:ext cx="0" cy="0"/>
          <a:chOff x="0" y="0"/>
          <a:chExt cx="0" cy="0"/>
        </a:xfrm>
      </p:grpSpPr>
      <p:sp>
        <p:nvSpPr>
          <p:cNvPr id="2" name="Freeform 2"/>
          <p:cNvSpPr/>
          <p:nvPr/>
        </p:nvSpPr>
        <p:spPr>
          <a:xfrm>
            <a:off x="-5269256" y="-309708"/>
            <a:ext cx="19899656" cy="10906416"/>
          </a:xfrm>
          <a:custGeom>
            <a:avLst/>
            <a:gdLst/>
            <a:ahLst/>
            <a:cxnLst/>
            <a:rect l="l" t="t" r="r" b="b"/>
            <a:pathLst>
              <a:path w="21347078" h="10906416">
                <a:moveTo>
                  <a:pt x="0" y="0"/>
                </a:moveTo>
                <a:lnTo>
                  <a:pt x="21347078" y="0"/>
                </a:lnTo>
                <a:lnTo>
                  <a:pt x="21347078" y="10906416"/>
                </a:lnTo>
                <a:lnTo>
                  <a:pt x="0" y="1090641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3048001" y="953810"/>
            <a:ext cx="7315200" cy="923330"/>
          </a:xfrm>
          <a:prstGeom prst="rect">
            <a:avLst/>
          </a:prstGeom>
        </p:spPr>
        <p:txBody>
          <a:bodyPr wrap="square" lIns="0" tIns="0" rIns="0" bIns="0" rtlCol="0" anchor="t">
            <a:spAutoFit/>
          </a:bodyPr>
          <a:lstStyle/>
          <a:p>
            <a:pPr algn="ctr">
              <a:spcBef>
                <a:spcPct val="0"/>
              </a:spcBef>
            </a:pPr>
            <a:r>
              <a:rPr lang="vi-VN" sz="6000" b="1" dirty="0">
                <a:solidFill>
                  <a:srgbClr val="AAC95B"/>
                </a:solidFill>
                <a:latin typeface="Arial"/>
              </a:rPr>
              <a:t>Giải nghĩa từ khó</a:t>
            </a:r>
            <a:endParaRPr lang="en-US" sz="6000" b="1" i="1" dirty="0">
              <a:solidFill>
                <a:srgbClr val="AAC95B"/>
              </a:solidFill>
              <a:latin typeface="Arial"/>
            </a:endParaRPr>
          </a:p>
        </p:txBody>
      </p:sp>
      <p:sp>
        <p:nvSpPr>
          <p:cNvPr id="20" name="Freeform 3">
            <a:extLst>
              <a:ext uri="{FF2B5EF4-FFF2-40B4-BE49-F238E27FC236}">
                <a16:creationId xmlns:a16="http://schemas.microsoft.com/office/drawing/2014/main" xmlns="" id="{579CD074-70CA-0796-26E8-55CBECEA3260}"/>
              </a:ext>
            </a:extLst>
          </p:cNvPr>
          <p:cNvSpPr/>
          <p:nvPr/>
        </p:nvSpPr>
        <p:spPr>
          <a:xfrm>
            <a:off x="11763476" y="1028700"/>
            <a:ext cx="6127844" cy="15113518"/>
          </a:xfrm>
          <a:custGeom>
            <a:avLst/>
            <a:gdLst/>
            <a:ahLst/>
            <a:cxnLst/>
            <a:rect l="l" t="t" r="r" b="b"/>
            <a:pathLst>
              <a:path w="6127844" h="15113518">
                <a:moveTo>
                  <a:pt x="0" y="0"/>
                </a:moveTo>
                <a:lnTo>
                  <a:pt x="6127844" y="0"/>
                </a:lnTo>
                <a:lnTo>
                  <a:pt x="6127844" y="15113518"/>
                </a:lnTo>
                <a:lnTo>
                  <a:pt x="0" y="151135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Rectangle: Rounded Corners 2">
            <a:extLst>
              <a:ext uri="{FF2B5EF4-FFF2-40B4-BE49-F238E27FC236}">
                <a16:creationId xmlns:a16="http://schemas.microsoft.com/office/drawing/2014/main" xmlns="" id="{EC77095A-DEFF-C3E8-DC95-305966C46F89}"/>
              </a:ext>
            </a:extLst>
          </p:cNvPr>
          <p:cNvSpPr/>
          <p:nvPr/>
        </p:nvSpPr>
        <p:spPr>
          <a:xfrm>
            <a:off x="2485925" y="2255520"/>
            <a:ext cx="40386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San sát</a:t>
            </a:r>
          </a:p>
        </p:txBody>
      </p:sp>
      <p:sp>
        <p:nvSpPr>
          <p:cNvPr id="5" name="Rectangle: Rounded Corners 4">
            <a:extLst>
              <a:ext uri="{FF2B5EF4-FFF2-40B4-BE49-F238E27FC236}">
                <a16:creationId xmlns:a16="http://schemas.microsoft.com/office/drawing/2014/main" xmlns="" id="{9869371B-C202-2EBD-A951-620417E83A8D}"/>
              </a:ext>
            </a:extLst>
          </p:cNvPr>
          <p:cNvSpPr/>
          <p:nvPr/>
        </p:nvSpPr>
        <p:spPr>
          <a:xfrm>
            <a:off x="2485925" y="5820942"/>
            <a:ext cx="4038600" cy="1219200"/>
          </a:xfrm>
          <a:prstGeom prst="roundRect">
            <a:avLst/>
          </a:prstGeom>
          <a:solidFill>
            <a:schemeClr val="bg1"/>
          </a:solidFill>
          <a:ln>
            <a:solidFill>
              <a:srgbClr val="124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Arial" panose="020B0604020202020204" pitchFamily="34" charset="0"/>
                <a:cs typeface="Arial" panose="020B0604020202020204" pitchFamily="34" charset="0"/>
              </a:rPr>
              <a:t>Dậy lên</a:t>
            </a:r>
          </a:p>
        </p:txBody>
      </p:sp>
      <p:sp>
        <p:nvSpPr>
          <p:cNvPr id="10" name="TextBox 9">
            <a:extLst>
              <a:ext uri="{FF2B5EF4-FFF2-40B4-BE49-F238E27FC236}">
                <a16:creationId xmlns:a16="http://schemas.microsoft.com/office/drawing/2014/main" xmlns="" id="{4372602F-A03E-578F-7747-5D0836CAB83D}"/>
              </a:ext>
            </a:extLst>
          </p:cNvPr>
          <p:cNvSpPr txBox="1"/>
          <p:nvPr/>
        </p:nvSpPr>
        <p:spPr>
          <a:xfrm>
            <a:off x="2485924" y="3716127"/>
            <a:ext cx="9277551"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Rất nhiều và như liền vào nhau, không còn khe hở.</a:t>
            </a:r>
            <a:endParaRPr lang="vi-VN" sz="4000" dirty="0">
              <a:solidFill>
                <a:schemeClr val="bg1"/>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7EA78B07-C9B4-CE80-B456-A7D54C68A0EB}"/>
              </a:ext>
            </a:extLst>
          </p:cNvPr>
          <p:cNvSpPr txBox="1"/>
          <p:nvPr/>
        </p:nvSpPr>
        <p:spPr>
          <a:xfrm>
            <a:off x="2485925" y="7286934"/>
            <a:ext cx="5257800" cy="182492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Bừng bừng khí thế (nghĩa trong bài).</a:t>
            </a:r>
            <a:endParaRPr lang="vi-VN" sz="400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14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1317</Words>
  <Application>Microsoft Office PowerPoint</Application>
  <PresentationFormat>Custom</PresentationFormat>
  <Paragraphs>99</Paragraphs>
  <Slides>26</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kenhgiaovien_b14_doc2_mit_tinh_mung_doc_lap</dc:title>
  <cp:lastModifiedBy>Hi</cp:lastModifiedBy>
  <cp:revision>8</cp:revision>
  <dcterms:created xsi:type="dcterms:W3CDTF">2006-08-16T00:00:00Z</dcterms:created>
  <dcterms:modified xsi:type="dcterms:W3CDTF">2025-03-10T03:20:30Z</dcterms:modified>
  <dc:identifier>DAF0tzxGVO0</dc:identifier>
</cp:coreProperties>
</file>