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907" r:id="rId2"/>
  </p:sldMasterIdLst>
  <p:notesMasterIdLst>
    <p:notesMasterId r:id="rId37"/>
  </p:notesMasterIdLst>
  <p:sldIdLst>
    <p:sldId id="256" r:id="rId3"/>
    <p:sldId id="258" r:id="rId4"/>
    <p:sldId id="259" r:id="rId5"/>
    <p:sldId id="299" r:id="rId6"/>
    <p:sldId id="296" r:id="rId7"/>
    <p:sldId id="260" r:id="rId8"/>
    <p:sldId id="297" r:id="rId9"/>
    <p:sldId id="261" r:id="rId10"/>
    <p:sldId id="288" r:id="rId11"/>
    <p:sldId id="289" r:id="rId12"/>
    <p:sldId id="290" r:id="rId13"/>
    <p:sldId id="298" r:id="rId14"/>
    <p:sldId id="291" r:id="rId15"/>
    <p:sldId id="292" r:id="rId16"/>
    <p:sldId id="267" r:id="rId17"/>
    <p:sldId id="293" r:id="rId18"/>
    <p:sldId id="265" r:id="rId19"/>
    <p:sldId id="294" r:id="rId20"/>
    <p:sldId id="295" r:id="rId21"/>
    <p:sldId id="269" r:id="rId22"/>
    <p:sldId id="270" r:id="rId23"/>
    <p:sldId id="271" r:id="rId24"/>
    <p:sldId id="284" r:id="rId25"/>
    <p:sldId id="272" r:id="rId26"/>
    <p:sldId id="273" r:id="rId27"/>
    <p:sldId id="274" r:id="rId28"/>
    <p:sldId id="275" r:id="rId29"/>
    <p:sldId id="300" r:id="rId30"/>
    <p:sldId id="276" r:id="rId31"/>
    <p:sldId id="277" r:id="rId32"/>
    <p:sldId id="280" r:id="rId33"/>
    <p:sldId id="281" r:id="rId34"/>
    <p:sldId id="282"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852698-234D-4047-8A07-E42C0812767E}">
          <p14:sldIdLst>
            <p14:sldId id="256"/>
            <p14:sldId id="258"/>
            <p14:sldId id="259"/>
            <p14:sldId id="299"/>
            <p14:sldId id="296"/>
            <p14:sldId id="260"/>
            <p14:sldId id="297"/>
            <p14:sldId id="261"/>
            <p14:sldId id="288"/>
            <p14:sldId id="289"/>
            <p14:sldId id="290"/>
            <p14:sldId id="298"/>
            <p14:sldId id="291"/>
            <p14:sldId id="292"/>
            <p14:sldId id="267"/>
            <p14:sldId id="293"/>
            <p14:sldId id="265"/>
            <p14:sldId id="294"/>
            <p14:sldId id="295"/>
          </p14:sldIdLst>
        </p14:section>
        <p14:section name="Untitled Section" id="{2EF0A578-C98F-41D0-9651-173F3B6C8C98}">
          <p14:sldIdLst>
            <p14:sldId id="269"/>
            <p14:sldId id="270"/>
            <p14:sldId id="271"/>
            <p14:sldId id="284"/>
            <p14:sldId id="272"/>
            <p14:sldId id="273"/>
            <p14:sldId id="274"/>
            <p14:sldId id="275"/>
            <p14:sldId id="300"/>
            <p14:sldId id="276"/>
            <p14:sldId id="277"/>
            <p14:sldId id="280"/>
            <p14:sldId id="281"/>
            <p14:sldId id="282"/>
            <p14:sldId id="283"/>
          </p14:sldIdLst>
        </p14:section>
      </p14:sectionLst>
    </p:ex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extLst>
      <p:ext uri="{19B8F6BF-5375-455C-9EA6-DF929625EA0E}">
        <p15:presenceInfo xmlns=""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3/10/2025</a:t>
            </a:fld>
            <a:endParaRPr lang="en-US"/>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3/10/2025</a:t>
            </a:fld>
            <a:endParaRPr lang="en-US"/>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3/10/2025</a:t>
            </a:fld>
            <a:endParaRPr lang="en-US"/>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3/10/2025</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55708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3/10/2025</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5001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3/10/2025</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3/10/2025</a:t>
            </a:fld>
            <a:endParaRPr lang="en-US"/>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3/10/2025</a:t>
            </a:fld>
            <a:endParaRPr lang="en-US"/>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3/10/2025</a:t>
            </a:fld>
            <a:endParaRPr lang="en-US"/>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3/10/2025</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1863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3/10/2025</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9528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3/10/2025</a:t>
            </a:fld>
            <a:endParaRPr lang="en-US"/>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2470B8-96F8-42D0-9FB1-FD414F8B4E30}"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797226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8F3F0-BBE0-4656-ADE2-E0CA7BB6F2D1}"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08484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3ED7EF-0440-4F9E-A644-D13ECD56D55F}"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609392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AE9FF7-F5C4-4B75-B312-7A2B0AADEC3E}" type="datetime1">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2160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1B56F3-24BB-45BE-BD1E-E26A863B0966}" type="datetime1">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074848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9138A9-B139-4FBA-BD61-A63595AC75F4}" type="datetime1">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519828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19DCA-20B6-4A7F-9287-D29CBE4F4E3E}" type="datetime1">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428321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E4CC13-3719-4BC0-9941-BCD22F2E39BB}" type="datetime1">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803364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39C473A-74A1-46F3-8D2E-10C923B7E154}" type="datetime1">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412438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90DC4E-CFE1-4DE4-BA6A-B2F2775B3CE8}"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6931026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3/10/2025</a:t>
            </a:fld>
            <a:endParaRPr lang="en-US"/>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90DC4E-CFE1-4DE4-BA6A-B2F2775B3CE8}"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9421054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90DC4E-CFE1-4DE4-BA6A-B2F2775B3CE8}"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6643745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90DC4E-CFE1-4DE4-BA6A-B2F2775B3CE8}"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1413418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90DC4E-CFE1-4DE4-BA6A-B2F2775B3CE8}"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1660549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A4B6EE-3F1C-40A8-BAA7-D8D1D25FA34D}"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008056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B49DCD-488C-48E6-B562-9E2144C6FF46}"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491448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3/10/2025</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0410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3/10/2025</a:t>
            </a:fld>
            <a:endParaRPr lang="en-US"/>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3/10/2025</a:t>
            </a:fld>
            <a:endParaRPr lang="en-US"/>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3/10/2025</a:t>
            </a:fld>
            <a:endParaRPr lang="en-US"/>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3/10/2025</a:t>
            </a:fld>
            <a:endParaRPr lang="en-US"/>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3/10/2025</a:t>
            </a:fld>
            <a:endParaRPr lang="en-US"/>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3/10/2025</a:t>
            </a:fld>
            <a:endParaRPr lang="en-US"/>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3/10/2025</a:t>
            </a:fld>
            <a:endParaRPr lang="en-US"/>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30" r:id="rId12"/>
    <p:sldLayoutId id="2147483731" r:id="rId13"/>
    <p:sldLayoutId id="2147483650" r:id="rId14"/>
    <p:sldLayoutId id="2147483656" r:id="rId15"/>
    <p:sldLayoutId id="2147483657" r:id="rId16"/>
    <p:sldLayoutId id="2147483658" r:id="rId17"/>
    <p:sldLayoutId id="2147483805" r:id="rId18"/>
    <p:sldLayoutId id="2147483806"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90DC4E-CFE1-4DE4-BA6A-B2F2775B3CE8}" type="datetime1">
              <a:rPr lang="en-US" smtClean="0"/>
              <a:t>3/10/2025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196880442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27.jpg"/><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44400" cy="7702906"/>
          </a:xfrm>
          <a:prstGeom prst="rect">
            <a:avLst/>
          </a:prstGeom>
        </p:spPr>
      </p:pic>
      <p:sp>
        <p:nvSpPr>
          <p:cNvPr id="3" name="TextBox 2">
            <a:extLst>
              <a:ext uri="{FF2B5EF4-FFF2-40B4-BE49-F238E27FC236}">
                <a16:creationId xmlns="" xmlns:a16="http://schemas.microsoft.com/office/drawing/2014/main" id="{42563708-0776-4076-A940-BF5C7287EF01}"/>
              </a:ext>
            </a:extLst>
          </p:cNvPr>
          <p:cNvSpPr txBox="1"/>
          <p:nvPr/>
        </p:nvSpPr>
        <p:spPr>
          <a:xfrm>
            <a:off x="1157288" y="1009947"/>
            <a:ext cx="10201275" cy="2485745"/>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36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nl-NL" sz="36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36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a:t>
            </a:r>
            <a:r>
              <a:rPr lang="en-US" sz="36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36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NGÔ QUYỀN ĐẠI PHÁ QUÂN NAM HÁN(2 </a:t>
            </a:r>
            <a:r>
              <a:rPr lang="en-US" sz="3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240" y="13252"/>
            <a:ext cx="12088760" cy="6844748"/>
          </a:xfrm>
        </p:spPr>
        <p:txBody>
          <a:bodyPr>
            <a:normAutofit fontScale="90000"/>
          </a:bodyPr>
          <a:lstStyle/>
          <a:p>
            <a:pPr>
              <a:lnSpc>
                <a:spcPct val="150000"/>
              </a:lnSpc>
            </a:pPr>
            <a:r>
              <a:rPr lang="en-US" sz="3200" dirty="0" smtClean="0">
                <a:solidFill>
                  <a:schemeClr val="tx1"/>
                </a:solidFill>
                <a:latin typeface="UTM avo" panose="02040603050506020204"/>
              </a:rPr>
              <a:t> </a:t>
            </a:r>
            <a:r>
              <a:rPr lang="en-US" sz="2800" dirty="0" smtClean="0">
                <a:solidFill>
                  <a:schemeClr val="tx1"/>
                </a:solidFill>
              </a:rPr>
              <a:t> </a:t>
            </a:r>
            <a:r>
              <a:rPr lang="vi-VN" sz="3100" dirty="0" smtClean="0">
                <a:solidFill>
                  <a:schemeClr val="tx1"/>
                </a:solidFill>
                <a:latin typeface="Times New Roman" panose="02020603050405020304" pitchFamily="18" charset="0"/>
                <a:cs typeface="Times New Roman" panose="02020603050405020304" pitchFamily="18" charset="0"/>
              </a:rPr>
              <a:t>Năm 937, Dương Đình Nghệ bị con nuôi là Kiều Công Tiễn giết hại. Ngô Quyền kéo quân ra hỏi tội Công Tiễn. Công Tiễn run sợ, cho</a:t>
            </a:r>
            <a:r>
              <a:rPr lang="en-US" sz="3100" dirty="0" smtClean="0">
                <a:solidFill>
                  <a:schemeClr val="tx1"/>
                </a:solidFill>
                <a:latin typeface="Times New Roman" panose="02020603050405020304" pitchFamily="18" charset="0"/>
                <a:cs typeface="Times New Roman" panose="02020603050405020304" pitchFamily="18" charset="0"/>
              </a:rPr>
              <a:t> </a:t>
            </a:r>
            <a:r>
              <a:rPr lang="vi-VN" sz="3100" dirty="0" smtClean="0">
                <a:solidFill>
                  <a:schemeClr val="tx1"/>
                </a:solidFill>
                <a:latin typeface="Times New Roman" panose="02020603050405020304" pitchFamily="18" charset="0"/>
                <a:cs typeface="Times New Roman" panose="02020603050405020304" pitchFamily="18" charset="0"/>
              </a:rPr>
              <a:t>người sang cầu cứu vua Nam Hán.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Vua </a:t>
            </a:r>
            <a:r>
              <a:rPr lang="vi-VN" sz="3100" dirty="0">
                <a:solidFill>
                  <a:schemeClr val="bg2">
                    <a:lumMod val="10000"/>
                  </a:schemeClr>
                </a:solidFill>
                <a:latin typeface="Times New Roman" panose="02020603050405020304" pitchFamily="18" charset="0"/>
                <a:cs typeface="Times New Roman" panose="02020603050405020304" pitchFamily="18" charset="0"/>
              </a:rPr>
              <a:t>Nam Hán muốn nhân nước ta có loạn mà đánh chiếm, liền sai thái tử Hoằng Tháo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đem</a:t>
            </a:r>
            <a:r>
              <a:rPr lang="en-US"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chiến </a:t>
            </a:r>
            <a:r>
              <a:rPr lang="vi-VN" sz="3100" dirty="0">
                <a:solidFill>
                  <a:schemeClr val="bg2">
                    <a:lumMod val="10000"/>
                  </a:schemeClr>
                </a:solidFill>
                <a:latin typeface="Times New Roman" panose="02020603050405020304" pitchFamily="18" charset="0"/>
                <a:cs typeface="Times New Roman" panose="02020603050405020304" pitchFamily="18" charset="0"/>
              </a:rPr>
              <a:t>thuyền, theo sông Bạch Đằng tiến vào nước ta. Bấy giờ, được sự ủng hộ của mọi người, Ngô Quyền đã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diệt được Kiều Công</a:t>
            </a:r>
            <a:r>
              <a:rPr lang="en-US"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Tiễn.</a:t>
            </a:r>
            <a:r>
              <a:rPr lang="en-US"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a:solidFill>
                  <a:schemeClr val="bg2">
                    <a:lumMod val="10000"/>
                  </a:schemeClr>
                </a:solidFill>
                <a:latin typeface="Times New Roman" panose="02020603050405020304" pitchFamily="18" charset="0"/>
                <a:cs typeface="Times New Roman" panose="02020603050405020304" pitchFamily="18" charset="0"/>
              </a:rPr>
              <a:t/>
            </a:r>
            <a:br>
              <a:rPr lang="vi-VN" sz="3100" dirty="0">
                <a:solidFill>
                  <a:schemeClr val="bg2">
                    <a:lumMod val="10000"/>
                  </a:schemeClr>
                </a:solidFill>
                <a:latin typeface="Times New Roman" panose="02020603050405020304" pitchFamily="18" charset="0"/>
                <a:cs typeface="Times New Roman" panose="02020603050405020304" pitchFamily="18" charset="0"/>
              </a:rPr>
            </a:br>
            <a:r>
              <a:rPr lang="vi-VN" sz="3100" dirty="0">
                <a:solidFill>
                  <a:schemeClr val="bg2">
                    <a:lumMod val="10000"/>
                  </a:schemeClr>
                </a:solidFill>
                <a:latin typeface="Times New Roman" panose="02020603050405020304" pitchFamily="18" charset="0"/>
                <a:cs typeface="Times New Roman" panose="02020603050405020304" pitchFamily="18" charset="0"/>
              </a:rPr>
              <a:t>     </a:t>
            </a:r>
            <a:r>
              <a:rPr lang="en-US"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Nghe </a:t>
            </a:r>
            <a:r>
              <a:rPr lang="vi-VN" sz="3100" dirty="0">
                <a:solidFill>
                  <a:schemeClr val="bg2">
                    <a:lumMod val="10000"/>
                  </a:schemeClr>
                </a:solidFill>
                <a:latin typeface="Times New Roman" panose="02020603050405020304" pitchFamily="18" charset="0"/>
                <a:cs typeface="Times New Roman" panose="02020603050405020304" pitchFamily="18" charset="0"/>
              </a:rPr>
              <a:t>tin Hoằng Tháo sắp đến, Ngô Quyền nói với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các</a:t>
            </a:r>
            <a:r>
              <a:rPr lang="en-US"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tướng</a:t>
            </a:r>
            <a:r>
              <a:rPr lang="vi-VN" sz="3100" dirty="0">
                <a:solidFill>
                  <a:schemeClr val="bg2">
                    <a:lumMod val="10000"/>
                  </a:schemeClr>
                </a:solidFill>
                <a:latin typeface="Times New Roman" panose="02020603050405020304" pitchFamily="18" charset="0"/>
                <a:cs typeface="Times New Roman" panose="02020603050405020304" pitchFamily="18" charset="0"/>
              </a:rPr>
              <a:t>:</a:t>
            </a:r>
            <a:br>
              <a:rPr lang="vi-VN" sz="3100" dirty="0">
                <a:solidFill>
                  <a:schemeClr val="bg2">
                    <a:lumMod val="10000"/>
                  </a:schemeClr>
                </a:solidFill>
                <a:latin typeface="Times New Roman" panose="02020603050405020304" pitchFamily="18" charset="0"/>
                <a:cs typeface="Times New Roman" panose="02020603050405020304" pitchFamily="18" charset="0"/>
              </a:rPr>
            </a:br>
            <a:r>
              <a:rPr lang="en-US"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3100" dirty="0">
                <a:solidFill>
                  <a:schemeClr val="bg2">
                    <a:lumMod val="10000"/>
                  </a:schemeClr>
                </a:solidFill>
                <a:latin typeface="Times New Roman" panose="02020603050405020304" pitchFamily="18" charset="0"/>
                <a:cs typeface="Times New Roman" panose="02020603050405020304" pitchFamily="18" charset="0"/>
              </a:rPr>
              <a:t>Bọn địch từ xa mỏi mệt, lại nghe tin Công Tiễn bị giết, mất kẻ nội ứng thì hồn vía chẳng còn. Quân ta sức đang khỏe, ắt phá được chúng. Nhưng chúng nhiều chiến thuyền, ta phải có kế.</a:t>
            </a:r>
            <a:endParaRPr lang="en-US" sz="31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822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8206" y="365125"/>
            <a:ext cx="11793794" cy="5909310"/>
          </a:xfrm>
          <a:prstGeom prst="rect">
            <a:avLst/>
          </a:prstGeom>
        </p:spPr>
        <p:txBody>
          <a:bodyPr wrap="square">
            <a:spAutoFit/>
          </a:bodyPr>
          <a:lstStyle/>
          <a:p>
            <a:pPr algn="just">
              <a:lnSpc>
                <a:spcPct val="150000"/>
              </a:lnSpc>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ngầm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Thủy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lọt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454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195" y="1301261"/>
            <a:ext cx="9486573" cy="3481754"/>
          </a:xfrm>
        </p:spPr>
        <p:txBody>
          <a:bodyPr>
            <a:normAutofit/>
          </a:bodyPr>
          <a:lstStyle/>
          <a:p>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Ngô</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Quyền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với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giọng</a:t>
            </a:r>
            <a:r>
              <a:rPr lang="en-US" dirty="0">
                <a:solidFill>
                  <a:schemeClr val="tx1"/>
                </a:solidFill>
                <a:latin typeface="Times New Roman" pitchFamily="18" charset="0"/>
                <a:cs typeface="Times New Roman" pitchFamily="18" charset="0"/>
              </a:rPr>
              <a:t> thong </a:t>
            </a:r>
            <a:r>
              <a:rPr lang="en-US" dirty="0" err="1">
                <a:solidFill>
                  <a:schemeClr val="tx1"/>
                </a:solidFill>
                <a:latin typeface="Times New Roman" pitchFamily="18" charset="0"/>
                <a:cs typeface="Times New Roman" pitchFamily="18" charset="0"/>
              </a:rPr>
              <a:t>thả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nhưng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dứt</a:t>
            </a: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khoát</a:t>
            </a:r>
            <a:r>
              <a:rPr lang="en-US" dirty="0" smtClean="0">
                <a:solidFill>
                  <a:schemeClr val="tx1"/>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Đoạn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miêu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trận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đánh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giọng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mạnh</a:t>
            </a: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mẽ</a:t>
            </a:r>
            <a:r>
              <a:rPr lang="en-US" dirty="0" smtClean="0">
                <a:solidFill>
                  <a:schemeClr val="tx1"/>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cuối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giọng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lòng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tự</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hào</a:t>
            </a:r>
            <a:r>
              <a:rPr lang="en-US"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69741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421051" y="240223"/>
            <a:ext cx="7821846" cy="804742"/>
          </a:xfrm>
          <a:prstGeom prst="rect">
            <a:avLst/>
          </a:prstGeom>
        </p:spPr>
      </p:pic>
      <p:sp>
        <p:nvSpPr>
          <p:cNvPr id="7" name="Rectangle 6"/>
          <p:cNvSpPr/>
          <p:nvPr/>
        </p:nvSpPr>
        <p:spPr>
          <a:xfrm>
            <a:off x="2827926" y="1515963"/>
            <a:ext cx="2506392" cy="3785652"/>
          </a:xfrm>
          <a:prstGeom prst="rect">
            <a:avLst/>
          </a:prstGeom>
        </p:spPr>
        <p:txBody>
          <a:bodyPr wrap="none">
            <a:spAutoFit/>
          </a:bodyPr>
          <a:lstStyle/>
          <a:p>
            <a:pPr marL="285750" indent="-285750" algn="just">
              <a:lnSpc>
                <a:spcPct val="150000"/>
              </a:lnSpc>
              <a:buFontTx/>
              <a:buChar char="-"/>
            </a:pPr>
            <a:r>
              <a:rPr lang="en-US" sz="3200" dirty="0" err="1" smtClean="0">
                <a:solidFill>
                  <a:schemeClr val="accent2">
                    <a:lumMod val="50000"/>
                  </a:schemeClr>
                </a:solidFill>
                <a:latin typeface="Times New Roman" panose="02020603050405020304" pitchFamily="18" charset="0"/>
                <a:ea typeface="Calibri" panose="020F0502020204030204" pitchFamily="34" charset="0"/>
              </a:rPr>
              <a:t>mưu</a:t>
            </a:r>
            <a:r>
              <a:rPr lang="en-US" sz="3200" dirty="0" smtClean="0">
                <a:solidFill>
                  <a:schemeClr val="accent2">
                    <a:lumMod val="50000"/>
                  </a:schemeClr>
                </a:solidFill>
                <a:latin typeface="Times New Roman" panose="02020603050405020304" pitchFamily="18" charset="0"/>
                <a:ea typeface="Calibri" panose="020F0502020204030204" pitchFamily="34" charset="0"/>
              </a:rPr>
              <a:t> </a:t>
            </a:r>
            <a:r>
              <a:rPr lang="en-US" sz="3200" dirty="0" err="1" smtClean="0">
                <a:solidFill>
                  <a:schemeClr val="accent2">
                    <a:lumMod val="50000"/>
                  </a:schemeClr>
                </a:solidFill>
                <a:latin typeface="Times New Roman" panose="02020603050405020304" pitchFamily="18" charset="0"/>
                <a:ea typeface="Calibri" panose="020F0502020204030204" pitchFamily="34" charset="0"/>
              </a:rPr>
              <a:t>lược</a:t>
            </a:r>
            <a:endParaRPr lang="en-US" sz="3200" dirty="0" smtClean="0">
              <a:solidFill>
                <a:schemeClr val="accent2">
                  <a:lumMod val="50000"/>
                </a:schemeClr>
              </a:solidFill>
              <a:latin typeface="Times New Roman" panose="02020603050405020304" pitchFamily="18" charset="0"/>
              <a:ea typeface="Calibri" panose="020F0502020204030204" pitchFamily="34" charset="0"/>
            </a:endParaRPr>
          </a:p>
          <a:p>
            <a:pPr marL="285750" indent="-285750" algn="just">
              <a:lnSpc>
                <a:spcPct val="150000"/>
              </a:lnSpc>
              <a:buFontTx/>
              <a:buChar char="-"/>
            </a:pPr>
            <a:r>
              <a:rPr lang="en-US" sz="3200" dirty="0" smtClean="0">
                <a:solidFill>
                  <a:schemeClr val="accent2">
                    <a:lumMod val="50000"/>
                  </a:schemeClr>
                </a:solidFill>
                <a:latin typeface="Times New Roman" panose="02020603050405020304" pitchFamily="18" charset="0"/>
                <a:ea typeface="Calibri" panose="020F0502020204030204" pitchFamily="34" charset="0"/>
              </a:rPr>
              <a:t>run </a:t>
            </a:r>
            <a:r>
              <a:rPr lang="en-US" sz="3200" dirty="0" err="1" smtClean="0">
                <a:solidFill>
                  <a:schemeClr val="accent2">
                    <a:lumMod val="50000"/>
                  </a:schemeClr>
                </a:solidFill>
                <a:latin typeface="Times New Roman" panose="02020603050405020304" pitchFamily="18" charset="0"/>
                <a:ea typeface="Calibri" panose="020F0502020204030204" pitchFamily="34" charset="0"/>
              </a:rPr>
              <a:t>sợ</a:t>
            </a:r>
            <a:endParaRPr lang="en-US" sz="3200" dirty="0" smtClean="0">
              <a:solidFill>
                <a:schemeClr val="accent2">
                  <a:lumMod val="50000"/>
                </a:schemeClr>
              </a:solidFill>
              <a:latin typeface="Times New Roman" panose="02020603050405020304" pitchFamily="18" charset="0"/>
              <a:ea typeface="Calibri" panose="020F0502020204030204" pitchFamily="34" charset="0"/>
            </a:endParaRPr>
          </a:p>
          <a:p>
            <a:pPr marL="285750" indent="-285750" algn="just">
              <a:lnSpc>
                <a:spcPct val="150000"/>
              </a:lnSpc>
              <a:buFontTx/>
              <a:buChar char="-"/>
            </a:pPr>
            <a:r>
              <a:rPr lang="en-US" sz="3200" dirty="0" err="1" smtClean="0">
                <a:solidFill>
                  <a:schemeClr val="accent2">
                    <a:lumMod val="50000"/>
                  </a:schemeClr>
                </a:solidFill>
                <a:latin typeface="Times New Roman" panose="02020603050405020304" pitchFamily="18" charset="0"/>
                <a:ea typeface="Calibri" panose="020F0502020204030204" pitchFamily="34" charset="0"/>
              </a:rPr>
              <a:t>Hoằng</a:t>
            </a:r>
            <a:r>
              <a:rPr lang="en-US" sz="3200" dirty="0" smtClean="0">
                <a:solidFill>
                  <a:schemeClr val="accent2">
                    <a:lumMod val="50000"/>
                  </a:schemeClr>
                </a:solidFill>
                <a:latin typeface="Times New Roman" panose="02020603050405020304" pitchFamily="18" charset="0"/>
                <a:ea typeface="Calibri" panose="020F0502020204030204" pitchFamily="34" charset="0"/>
              </a:rPr>
              <a:t> </a:t>
            </a:r>
            <a:r>
              <a:rPr lang="en-US" sz="3200" dirty="0" err="1" smtClean="0">
                <a:solidFill>
                  <a:schemeClr val="accent2">
                    <a:lumMod val="50000"/>
                  </a:schemeClr>
                </a:solidFill>
                <a:latin typeface="Times New Roman" panose="02020603050405020304" pitchFamily="18" charset="0"/>
                <a:ea typeface="Calibri" panose="020F0502020204030204" pitchFamily="34" charset="0"/>
              </a:rPr>
              <a:t>Tháo</a:t>
            </a:r>
            <a:endParaRPr lang="en-US" sz="3200" dirty="0" smtClean="0">
              <a:solidFill>
                <a:schemeClr val="accent2">
                  <a:lumMod val="50000"/>
                </a:schemeClr>
              </a:solidFill>
              <a:latin typeface="Times New Roman" panose="02020603050405020304" pitchFamily="18" charset="0"/>
              <a:ea typeface="Calibri" panose="020F0502020204030204" pitchFamily="34" charset="0"/>
            </a:endParaRPr>
          </a:p>
          <a:p>
            <a:pPr algn="just">
              <a:lnSpc>
                <a:spcPct val="150000"/>
              </a:lnSpc>
            </a:pPr>
            <a:r>
              <a:rPr lang="en-US" sz="3200" dirty="0" smtClean="0">
                <a:solidFill>
                  <a:schemeClr val="accent2">
                    <a:lumMod val="50000"/>
                  </a:schemeClr>
                </a:solidFill>
                <a:latin typeface="Times New Roman" panose="02020603050405020304" pitchFamily="18" charset="0"/>
                <a:ea typeface="Calibri" panose="020F0502020204030204" pitchFamily="34" charset="0"/>
              </a:rPr>
              <a:t>-  </a:t>
            </a:r>
            <a:r>
              <a:rPr lang="en-US" sz="3200" dirty="0" err="1" smtClean="0">
                <a:solidFill>
                  <a:schemeClr val="accent2">
                    <a:lumMod val="50000"/>
                  </a:schemeClr>
                </a:solidFill>
                <a:latin typeface="Times New Roman" panose="02020603050405020304" pitchFamily="18" charset="0"/>
                <a:ea typeface="Calibri" panose="020F0502020204030204" pitchFamily="34" charset="0"/>
              </a:rPr>
              <a:t>cầu</a:t>
            </a:r>
            <a:r>
              <a:rPr lang="en-US" sz="3200" dirty="0" smtClean="0">
                <a:solidFill>
                  <a:schemeClr val="accent2">
                    <a:lumMod val="50000"/>
                  </a:schemeClr>
                </a:solidFill>
                <a:latin typeface="Times New Roman" panose="02020603050405020304" pitchFamily="18" charset="0"/>
                <a:ea typeface="Calibri" panose="020F0502020204030204" pitchFamily="34" charset="0"/>
              </a:rPr>
              <a:t> </a:t>
            </a:r>
            <a:r>
              <a:rPr lang="en-US" sz="3200" dirty="0" err="1" smtClean="0">
                <a:solidFill>
                  <a:schemeClr val="accent2">
                    <a:lumMod val="50000"/>
                  </a:schemeClr>
                </a:solidFill>
                <a:latin typeface="Times New Roman" panose="02020603050405020304" pitchFamily="18" charset="0"/>
                <a:ea typeface="Calibri" panose="020F0502020204030204" pitchFamily="34" charset="0"/>
              </a:rPr>
              <a:t>cứu</a:t>
            </a:r>
            <a:endParaRPr lang="en-US" sz="3200" dirty="0" smtClean="0">
              <a:solidFill>
                <a:schemeClr val="accent2">
                  <a:lumMod val="50000"/>
                </a:schemeClr>
              </a:solidFill>
              <a:latin typeface="Times New Roman" panose="02020603050405020304" pitchFamily="18" charset="0"/>
              <a:ea typeface="Calibri" panose="020F0502020204030204" pitchFamily="34" charset="0"/>
            </a:endParaRPr>
          </a:p>
          <a:p>
            <a:pPr marL="285750" indent="-285750" algn="just">
              <a:lnSpc>
                <a:spcPct val="150000"/>
              </a:lnSpc>
              <a:buFontTx/>
              <a:buChar char="-"/>
            </a:pPr>
            <a:r>
              <a:rPr lang="en-US" sz="3200" dirty="0" err="1" smtClean="0">
                <a:solidFill>
                  <a:schemeClr val="accent2">
                    <a:lumMod val="50000"/>
                  </a:schemeClr>
                </a:solidFill>
                <a:latin typeface="Times New Roman" panose="02020603050405020304" pitchFamily="18" charset="0"/>
                <a:ea typeface="Calibri" panose="020F0502020204030204" pitchFamily="34" charset="0"/>
              </a:rPr>
              <a:t>lật</a:t>
            </a:r>
            <a:r>
              <a:rPr lang="en-US" sz="3200" dirty="0" smtClean="0">
                <a:solidFill>
                  <a:schemeClr val="accent2">
                    <a:lumMod val="50000"/>
                  </a:schemeClr>
                </a:solidFill>
                <a:latin typeface="Times New Roman" panose="02020603050405020304" pitchFamily="18" charset="0"/>
                <a:ea typeface="Calibri" panose="020F0502020204030204" pitchFamily="34" charset="0"/>
              </a:rPr>
              <a:t> </a:t>
            </a:r>
            <a:r>
              <a:rPr lang="en-US" sz="3200" dirty="0" err="1" smtClean="0">
                <a:solidFill>
                  <a:schemeClr val="accent2">
                    <a:lumMod val="50000"/>
                  </a:schemeClr>
                </a:solidFill>
                <a:latin typeface="Times New Roman" panose="02020603050405020304" pitchFamily="18" charset="0"/>
                <a:ea typeface="Calibri" panose="020F0502020204030204" pitchFamily="34" charset="0"/>
              </a:rPr>
              <a:t>úp</a:t>
            </a:r>
            <a:endParaRPr lang="en-US" sz="3200" dirty="0">
              <a:solidFill>
                <a:schemeClr val="accent2">
                  <a:lumMod val="50000"/>
                </a:schemeClr>
              </a:solidFill>
              <a:latin typeface="Times New Roman" panose="02020603050405020304" pitchFamily="18" charset="0"/>
              <a:ea typeface="Calibri" panose="020F0502020204030204" pitchFamily="34" charset="0"/>
            </a:endParaRPr>
          </a:p>
        </p:txBody>
      </p:sp>
      <p:sp>
        <p:nvSpPr>
          <p:cNvPr id="3" name="Rectangle 2"/>
          <p:cNvSpPr/>
          <p:nvPr/>
        </p:nvSpPr>
        <p:spPr>
          <a:xfrm>
            <a:off x="6238188" y="1705653"/>
            <a:ext cx="2089033" cy="584775"/>
          </a:xfrm>
          <a:prstGeom prst="rect">
            <a:avLst/>
          </a:prstGeom>
        </p:spPr>
        <p:txBody>
          <a:bodyPr wrap="none">
            <a:spAutoFit/>
          </a:bodyPr>
          <a:lstStyle/>
          <a:p>
            <a:r>
              <a:rPr lang="en-US" sz="3200" dirty="0" err="1" smtClean="0">
                <a:latin typeface="Times New Roman" panose="02020603050405020304" pitchFamily="18" charset="0"/>
                <a:cs typeface="Times New Roman" panose="02020603050405020304" pitchFamily="18" charset="0"/>
              </a:rPr>
              <a:t>khiêu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endParaRPr lang="en-US" sz="3200" dirty="0"/>
          </a:p>
        </p:txBody>
      </p:sp>
    </p:spTree>
    <p:extLst>
      <p:ext uri="{BB962C8B-B14F-4D97-AF65-F5344CB8AC3E}">
        <p14:creationId xmlns:p14="http://schemas.microsoft.com/office/powerpoint/2010/main" val="632558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háo hoa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3174" y="2209403"/>
            <a:ext cx="11223524" cy="2062103"/>
          </a:xfrm>
          <a:prstGeom prst="rect">
            <a:avLst/>
          </a:prstGeom>
        </p:spPr>
        <p:txBody>
          <a:bodyPr wrap="square">
            <a:spAutoFit/>
          </a:bodyPr>
          <a:lstStyle/>
          <a:p>
            <a:pPr algn="just">
              <a:lnSpc>
                <a:spcPct val="200000"/>
              </a:lnSpc>
            </a:pPr>
            <a:r>
              <a:rPr lang="en-US" sz="3200" dirty="0" smtClean="0">
                <a:solidFill>
                  <a:schemeClr val="tx1">
                    <a:lumMod val="95000"/>
                    <a:lumOff val="5000"/>
                  </a:schemeClr>
                </a:solidFill>
                <a:latin typeface="+mj-lt"/>
              </a:rPr>
              <a:t>         </a:t>
            </a:r>
            <a:r>
              <a:rPr lang="vi-VN" sz="3200" dirty="0" smtClean="0">
                <a:solidFill>
                  <a:schemeClr val="tx1">
                    <a:lumMod val="95000"/>
                    <a:lumOff val="5000"/>
                  </a:schemeClr>
                </a:solidFill>
                <a:latin typeface="+mj-lt"/>
              </a:rPr>
              <a:t>Chiến </a:t>
            </a:r>
            <a:r>
              <a:rPr lang="vi-VN" sz="3200" dirty="0">
                <a:solidFill>
                  <a:schemeClr val="tx1">
                    <a:lumMod val="95000"/>
                    <a:lumOff val="5000"/>
                  </a:schemeClr>
                </a:solidFill>
                <a:latin typeface="+mj-lt"/>
              </a:rPr>
              <a:t>thắng Bạch Đằng/ đã chấm dứt mộng xâm lăng của giặc phương Bắc,/ mở ra thời kì độc lập lâu dài/ trong lịch sử nước ta.//</a:t>
            </a:r>
          </a:p>
        </p:txBody>
      </p:sp>
      <p:pic>
        <p:nvPicPr>
          <p:cNvPr id="8" name="Picture 7"/>
          <p:cNvPicPr>
            <a:picLocks noChangeAspect="1"/>
          </p:cNvPicPr>
          <p:nvPr/>
        </p:nvPicPr>
        <p:blipFill>
          <a:blip r:embed="rId3"/>
          <a:stretch>
            <a:fillRect/>
          </a:stretch>
        </p:blipFill>
        <p:spPr>
          <a:xfrm>
            <a:off x="2382201" y="1059982"/>
            <a:ext cx="8096190" cy="755970"/>
          </a:xfrm>
          <a:prstGeom prst="rect">
            <a:avLst/>
          </a:prstGeom>
        </p:spPr>
      </p:pic>
    </p:spTree>
    <p:extLst>
      <p:ext uri="{BB962C8B-B14F-4D97-AF65-F5344CB8AC3E}">
        <p14:creationId xmlns:p14="http://schemas.microsoft.com/office/powerpoint/2010/main" val="1252780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1889614" y="2607243"/>
            <a:ext cx="419358" cy="59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Hình nền pháo hoa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8710"/>
            <a:ext cx="12191999" cy="662202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a:off x="965932" y="2456922"/>
            <a:ext cx="516193" cy="445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58443" y="2329358"/>
            <a:ext cx="11075112" cy="2031325"/>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1.</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Ngô </a:t>
            </a:r>
            <a:r>
              <a:rPr lang="vi-VN" sz="2800" dirty="0">
                <a:latin typeface="Times New Roman" panose="02020603050405020304" pitchFamily="18" charset="0"/>
                <a:cs typeface="Times New Roman" panose="02020603050405020304" pitchFamily="18" charset="0"/>
              </a:rPr>
              <a:t>Quyền là một vị tướng nổi tiếng mưu lược, võ nghệ tinh thông. Ông được Dương Đình Nghệ giao quyền cai quản Ái Châu (thuộc Thanh Hóa ngày nay).</a:t>
            </a:r>
            <a:endParaRPr lang="en-US" sz="2800" dirty="0">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8E2BEB01-F2E7-15B6-238A-659B6FFAF2FB}"/>
              </a:ext>
            </a:extLst>
          </p:cNvPr>
          <p:cNvPicPr>
            <a:picLocks noChangeAspect="1"/>
          </p:cNvPicPr>
          <p:nvPr/>
        </p:nvPicPr>
        <p:blipFill>
          <a:blip r:embed="rId3"/>
          <a:stretch>
            <a:fillRect/>
          </a:stretch>
        </p:blipFill>
        <p:spPr>
          <a:xfrm>
            <a:off x="2684206" y="678426"/>
            <a:ext cx="7403691" cy="914400"/>
          </a:xfrm>
          <a:prstGeom prst="rect">
            <a:avLst/>
          </a:prstGeom>
          <a:solidFill>
            <a:schemeClr val="accent2"/>
          </a:solidFill>
        </p:spPr>
      </p:pic>
    </p:spTree>
    <p:extLst>
      <p:ext uri="{BB962C8B-B14F-4D97-AF65-F5344CB8AC3E}">
        <p14:creationId xmlns:p14="http://schemas.microsoft.com/office/powerpoint/2010/main" val="35059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pháo hoa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119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929148" y="1224117"/>
            <a:ext cx="530942"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9148" y="1052651"/>
            <a:ext cx="10928555" cy="3970318"/>
          </a:xfrm>
          <a:prstGeom prst="rect">
            <a:avLst/>
          </a:prstGeom>
        </p:spPr>
        <p:txBody>
          <a:bodyPr wrap="square">
            <a:spAutoFit/>
          </a:bodyPr>
          <a:lstStyle/>
          <a:p>
            <a:pPr algn="just">
              <a:lnSpc>
                <a:spcPct val="150000"/>
              </a:lnSpc>
              <a:spcBef>
                <a:spcPts val="1200"/>
              </a:spcBef>
              <a:spcAft>
                <a:spcPts val="1200"/>
              </a:spcAft>
            </a:pP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2.</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Năm 937, Dương Đình Nghệ bị con nuôi là Kiều Công Tiễn giết hại. Ngô Quyền kéo quân ra hỏi tội Công Tiễn. Công Tiễn run sợ, cho</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người sang cầu cứu vua Nam Hán. Vua 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m Hán muốn nhân nước ta có loạn mà đánh chiếm, liền sai thái tử Hoằng Tháo đem</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chiến thuyền, theo sông Bạch Đằng tiến vào nước ta. Bấy giờ, được sự ủng hộ của mọi người, Ngô Quyền đã diệt được Kiều Công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Tiễn.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078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ình nền pháo hoa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71" y="265472"/>
            <a:ext cx="11680723" cy="62013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0658" y="1206512"/>
            <a:ext cx="11208774" cy="3323987"/>
          </a:xfrm>
          <a:prstGeom prst="rect">
            <a:avLst/>
          </a:prstGeom>
        </p:spPr>
        <p:txBody>
          <a:bodyPr wrap="square">
            <a:spAutoFit/>
          </a:bodyPr>
          <a:lstStyle/>
          <a:p>
            <a:pPr>
              <a:lnSpc>
                <a:spcPct val="150000"/>
              </a:lnSpc>
            </a:pP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p>
          <a:p>
            <a:pPr>
              <a:lnSpc>
                <a:spcPct val="150000"/>
              </a:lnSpc>
            </a:pP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2800" dirty="0" smtClean="0">
                <a:solidFill>
                  <a:schemeClr val="bg2">
                    <a:lumMod val="10000"/>
                  </a:schemeClr>
                </a:solidFill>
                <a:latin typeface="Times New Roman" panose="02020603050405020304" pitchFamily="18" charset="0"/>
                <a:cs typeface="Times New Roman" panose="02020603050405020304" pitchFamily="18" charset="0"/>
              </a:rPr>
              <a:t>Nghe </a:t>
            </a:r>
            <a:r>
              <a:rPr lang="vi-VN" sz="2800" dirty="0">
                <a:solidFill>
                  <a:schemeClr val="bg2">
                    <a:lumMod val="10000"/>
                  </a:schemeClr>
                </a:solidFill>
                <a:latin typeface="Times New Roman" panose="02020603050405020304" pitchFamily="18" charset="0"/>
                <a:cs typeface="Times New Roman" panose="02020603050405020304" pitchFamily="18" charset="0"/>
              </a:rPr>
              <a:t>tin </a:t>
            </a:r>
            <a:r>
              <a:rPr lang="vi-VN" sz="2800" dirty="0" smtClean="0">
                <a:solidFill>
                  <a:schemeClr val="bg2">
                    <a:lumMod val="10000"/>
                  </a:schemeClr>
                </a:solidFill>
                <a:latin typeface="Times New Roman" panose="02020603050405020304" pitchFamily="18" charset="0"/>
                <a:cs typeface="Times New Roman" panose="02020603050405020304" pitchFamily="18" charset="0"/>
              </a:rPr>
              <a:t>Hoằng </a:t>
            </a:r>
            <a:r>
              <a:rPr lang="vi-VN" sz="2800" dirty="0">
                <a:solidFill>
                  <a:schemeClr val="bg2">
                    <a:lumMod val="10000"/>
                  </a:schemeClr>
                </a:solidFill>
                <a:latin typeface="Times New Roman" panose="02020603050405020304" pitchFamily="18" charset="0"/>
                <a:cs typeface="Times New Roman" panose="02020603050405020304" pitchFamily="18" charset="0"/>
              </a:rPr>
              <a:t>Tháo sắp đến, Ngô Quyền nói với 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dirty="0">
                <a:solidFill>
                  <a:schemeClr val="bg2">
                    <a:lumMod val="10000"/>
                  </a:schemeClr>
                </a:solidFill>
                <a:latin typeface="Times New Roman" panose="02020603050405020304" pitchFamily="18" charset="0"/>
                <a:cs typeface="Times New Roman" panose="02020603050405020304" pitchFamily="18" charset="0"/>
              </a:rPr>
              <a:t>tướng:</a:t>
            </a:r>
            <a:br>
              <a:rPr lang="vi-VN" sz="2800" dirty="0">
                <a:solidFill>
                  <a:schemeClr val="bg2">
                    <a:lumMod val="10000"/>
                  </a:schemeClr>
                </a:solidFill>
                <a:latin typeface="Times New Roman" panose="02020603050405020304" pitchFamily="18" charset="0"/>
                <a:cs typeface="Times New Roman" panose="02020603050405020304" pitchFamily="18" charset="0"/>
              </a:rPr>
            </a:b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dirty="0">
                <a:solidFill>
                  <a:schemeClr val="bg2">
                    <a:lumMod val="10000"/>
                  </a:schemeClr>
                </a:solidFill>
                <a:latin typeface="Times New Roman" panose="02020603050405020304" pitchFamily="18" charset="0"/>
                <a:cs typeface="Times New Roman" panose="02020603050405020304" pitchFamily="18" charset="0"/>
              </a:rPr>
              <a:t>- Bọn địch từ xa mỏi mệt, lại nghe tin Công Tiễn bị giết, mất kẻ nội ứng thì hồn vía chẳng còn. Quân ta sức đang khỏe, ắt phá được chúng. Nhưng chúng nhiều chiến thuyền, ta phải có kế.</a:t>
            </a:r>
            <a:endParaRPr lang="en-US" sz="2800" dirty="0"/>
          </a:p>
        </p:txBody>
      </p:sp>
      <p:sp>
        <p:nvSpPr>
          <p:cNvPr id="3" name="Oval 2"/>
          <p:cNvSpPr/>
          <p:nvPr/>
        </p:nvSpPr>
        <p:spPr>
          <a:xfrm>
            <a:off x="1150375" y="1940657"/>
            <a:ext cx="722671" cy="551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3</a:t>
            </a:r>
            <a:endParaRPr lang="en-US" sz="2800" b="1" dirty="0">
              <a:solidFill>
                <a:srgbClr val="FF0000"/>
              </a:solidFill>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pháo hoa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6142" y="1120676"/>
            <a:ext cx="11739716" cy="4616648"/>
          </a:xfrm>
          <a:prstGeom prst="rect">
            <a:avLst/>
          </a:prstGeom>
        </p:spPr>
        <p:txBody>
          <a:bodyPr wrap="square">
            <a:spAutoFit/>
          </a:bodyPr>
          <a:lstStyle/>
          <a:p>
            <a:pPr algn="just">
              <a:lnSpc>
                <a:spcPct val="150000"/>
              </a:lnSpc>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ngầm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Thủy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lọt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Oval 8"/>
          <p:cNvSpPr/>
          <p:nvPr/>
        </p:nvSpPr>
        <p:spPr>
          <a:xfrm>
            <a:off x="1165123" y="1312607"/>
            <a:ext cx="604683" cy="39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4</a:t>
            </a:r>
            <a:endParaRPr lang="en-US" sz="2800" b="1" dirty="0">
              <a:solidFill>
                <a:srgbClr val="FF0000"/>
              </a:solidFill>
            </a:endParaRPr>
          </a:p>
        </p:txBody>
      </p:sp>
    </p:spTree>
    <p:extLst>
      <p:ext uri="{BB962C8B-B14F-4D97-AF65-F5344CB8AC3E}">
        <p14:creationId xmlns:p14="http://schemas.microsoft.com/office/powerpoint/2010/main" val="698206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pháo hoa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7419" y="1639980"/>
            <a:ext cx="11179278" cy="1384995"/>
          </a:xfrm>
          <a:prstGeom prst="rect">
            <a:avLst/>
          </a:prstGeom>
        </p:spPr>
        <p:txBody>
          <a:bodyPr wrap="square">
            <a:spAutoFit/>
          </a:bodyPr>
          <a:lstStyle/>
          <a:p>
            <a:pPr algn="just">
              <a:lnSpc>
                <a:spcPct val="150000"/>
              </a:lnSpc>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Oval 8"/>
          <p:cNvSpPr/>
          <p:nvPr/>
        </p:nvSpPr>
        <p:spPr>
          <a:xfrm>
            <a:off x="1312606" y="1877507"/>
            <a:ext cx="575188" cy="4129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5</a:t>
            </a:r>
            <a:endParaRPr lang="en-US" sz="2800" dirty="0">
              <a:solidFill>
                <a:srgbClr val="FF0000"/>
              </a:solidFill>
            </a:endParaRPr>
          </a:p>
        </p:txBody>
      </p:sp>
    </p:spTree>
    <p:extLst>
      <p:ext uri="{BB962C8B-B14F-4D97-AF65-F5344CB8AC3E}">
        <p14:creationId xmlns:p14="http://schemas.microsoft.com/office/powerpoint/2010/main" val="2226982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978EC7A-B9FE-459C-8DB9-A6F1EB3352B1}"/>
              </a:ext>
            </a:extLst>
          </p:cNvPr>
          <p:cNvGrpSpPr/>
          <p:nvPr/>
        </p:nvGrpSpPr>
        <p:grpSpPr>
          <a:xfrm>
            <a:off x="4665717" y="2334586"/>
            <a:ext cx="7113328" cy="2999414"/>
            <a:chOff x="2809375" y="2211621"/>
            <a:chExt cx="5440286" cy="3529980"/>
          </a:xfrm>
        </p:grpSpPr>
        <p:sp>
          <p:nvSpPr>
            <p:cNvPr id="3" name="Rectangle: Rounded Corners 34">
              <a:extLst>
                <a:ext uri="{FF2B5EF4-FFF2-40B4-BE49-F238E27FC236}">
                  <a16:creationId xmlns="" xmlns:a16="http://schemas.microsoft.com/office/drawing/2014/main" id="{D9F92E91-097A-428E-A260-B8435552EA45}"/>
                </a:ext>
              </a:extLst>
            </p:cNvPr>
            <p:cNvSpPr/>
            <p:nvPr/>
          </p:nvSpPr>
          <p:spPr>
            <a:xfrm>
              <a:off x="2809375" y="2879934"/>
              <a:ext cx="5440286" cy="2861667"/>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smtClean="0">
                  <a:solidFill>
                    <a:srgbClr val="000000"/>
                  </a:solidFill>
                  <a:latin typeface="Calibri" panose="020F0502020204030204" pitchFamily="34" charset="0"/>
                  <a:cs typeface="Calibri" panose="020F0502020204030204" pitchFamily="34" charset="0"/>
                  <a:sym typeface="Arial"/>
                </a:rPr>
                <a:t>.</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 xmlns:a16="http://schemas.microsoft.com/office/drawing/2014/main" id="{4766CB71-5DC0-4151-89EC-5BDB86693F1F}"/>
                </a:ext>
              </a:extLst>
            </p:cNvPr>
            <p:cNvSpPr/>
            <p:nvPr/>
          </p:nvSpPr>
          <p:spPr>
            <a:xfrm>
              <a:off x="4587743" y="221162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8" name="Picture 7" descr="A group of dolls&#10;&#10;Description automatically generated with low confidence">
            <a:extLst>
              <a:ext uri="{FF2B5EF4-FFF2-40B4-BE49-F238E27FC236}">
                <a16:creationId xmlns="" xmlns:a16="http://schemas.microsoft.com/office/drawing/2014/main" id="{DE49A140-EF86-4C2A-9521-BB433986B3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0" name="Google Shape;2351;p42">
            <a:extLst>
              <a:ext uri="{FF2B5EF4-FFF2-40B4-BE49-F238E27FC236}">
                <a16:creationId xmlns="" xmlns:a16="http://schemas.microsoft.com/office/drawing/2014/main" id="{0F0AAE77-CACB-4A4A-890A-341DC04FA98E}"/>
              </a:ext>
            </a:extLst>
          </p:cNvPr>
          <p:cNvSpPr txBox="1">
            <a:spLocks/>
          </p:cNvSpPr>
          <p:nvPr/>
        </p:nvSpPr>
        <p:spPr>
          <a:xfrm>
            <a:off x="1339293"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877CD4A-7CD0-4DC8-AC39-2642F823A77B}"/>
              </a:ext>
            </a:extLst>
          </p:cNvPr>
          <p:cNvGrpSpPr/>
          <p:nvPr/>
        </p:nvGrpSpPr>
        <p:grpSpPr>
          <a:xfrm>
            <a:off x="675607" y="1797755"/>
            <a:ext cx="9323799" cy="3836129"/>
            <a:chOff x="525106" y="1067145"/>
            <a:chExt cx="6317636" cy="3210590"/>
          </a:xfrm>
        </p:grpSpPr>
        <p:grpSp>
          <p:nvGrpSpPr>
            <p:cNvPr id="3" name="Group 2">
              <a:extLst>
                <a:ext uri="{FF2B5EF4-FFF2-40B4-BE49-F238E27FC236}">
                  <a16:creationId xmlns="" xmlns:a16="http://schemas.microsoft.com/office/drawing/2014/main" id="{1A04A2E6-3D04-4F97-94D8-E20F2EEABFCB}"/>
                </a:ext>
              </a:extLst>
            </p:cNvPr>
            <p:cNvGrpSpPr/>
            <p:nvPr/>
          </p:nvGrpSpPr>
          <p:grpSpPr>
            <a:xfrm>
              <a:off x="525106" y="1067145"/>
              <a:ext cx="6317636" cy="3210590"/>
              <a:chOff x="3168252" y="907260"/>
              <a:chExt cx="7100460" cy="3191537"/>
            </a:xfrm>
          </p:grpSpPr>
          <p:sp>
            <p:nvSpPr>
              <p:cNvPr id="16" name="Rectangle: Rounded Corners 49">
                <a:extLst>
                  <a:ext uri="{FF2B5EF4-FFF2-40B4-BE49-F238E27FC236}">
                    <a16:creationId xmlns=""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 xmlns:a16="http://schemas.microsoft.com/office/drawing/2014/main" id="{42FEBD70-8541-4B8A-8DB6-7E323EC01A39}"/>
                  </a:ext>
                </a:extLst>
              </p:cNvPr>
              <p:cNvSpPr/>
              <p:nvPr/>
            </p:nvSpPr>
            <p:spPr>
              <a:xfrm>
                <a:off x="4510448" y="90726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85531" y="2533315"/>
                <a:ext cx="604846" cy="451529"/>
              </a:xfrm>
              <a:prstGeom prst="rect">
                <a:avLst/>
              </a:prstGeom>
            </p:spPr>
          </p:pic>
        </p:grpSp>
        <p:grpSp>
          <p:nvGrpSpPr>
            <p:cNvPr id="6" name="Group 5">
              <a:extLst>
                <a:ext uri="{FF2B5EF4-FFF2-40B4-BE49-F238E27FC236}">
                  <a16:creationId xmlns=""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3173" y="1725560"/>
            <a:ext cx="10869562" cy="4616648"/>
          </a:xfrm>
          <a:prstGeom prst="rect">
            <a:avLst/>
          </a:prstGeom>
        </p:spPr>
        <p:txBody>
          <a:bodyPr wrap="square">
            <a:spAutoFit/>
          </a:bodyPr>
          <a:lstStyle/>
          <a:p>
            <a:pPr>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rPr>
              <a:t>M</a:t>
            </a:r>
            <a:r>
              <a:rPr lang="vi-VN" sz="2800" dirty="0" smtClean="0">
                <a:solidFill>
                  <a:srgbClr val="FF0000"/>
                </a:solidFill>
                <a:latin typeface="Times New Roman" panose="02020603050405020304" pitchFamily="18" charset="0"/>
                <a:cs typeface="Times New Roman" panose="02020603050405020304" pitchFamily="18" charset="0"/>
              </a:rPr>
              <a:t>ưu lược</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Mưu</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trí</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tầm</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nhìn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xa</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a:lnSpc>
                <a:spcPct val="150000"/>
              </a:lnSpc>
            </a:pP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thông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hiểu</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biết</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sâu</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sắc</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vân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dụng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thành</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thạo</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a:lnSpc>
                <a:spcPct val="150000"/>
              </a:lnSpc>
            </a:pPr>
            <a:r>
              <a:rPr lang="en-US" sz="2800" dirty="0" err="1" smtClean="0">
                <a:solidFill>
                  <a:srgbClr val="FF0000"/>
                </a:solidFill>
                <a:latin typeface="Times New Roman" panose="02020603050405020304" pitchFamily="18" charset="0"/>
                <a:cs typeface="Times New Roman" panose="02020603050405020304" pitchFamily="18" charset="0"/>
              </a:rPr>
              <a:t>Nội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ứng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nội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bộ</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phối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hợp</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lực</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lượng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bên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ngoài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đánh</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phá</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rPr>
              <a:t>Thủy </a:t>
            </a:r>
            <a:r>
              <a:rPr lang="en-US" sz="2800" dirty="0" err="1" smtClean="0">
                <a:solidFill>
                  <a:srgbClr val="FF0000"/>
                </a:solidFill>
                <a:latin typeface="Times New Roman" panose="02020603050405020304" pitchFamily="18" charset="0"/>
                <a:cs typeface="Times New Roman" panose="02020603050405020304" pitchFamily="18" charset="0"/>
              </a:rPr>
              <a:t>triều</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vi-VN"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Hiện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tượng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biển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dâng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lên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rút</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xuống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hai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lần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ngày</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a:lnSpc>
                <a:spcPct val="150000"/>
              </a:lnSpc>
            </a:pPr>
            <a:r>
              <a:rPr lang="en-US" sz="2800" dirty="0" err="1" smtClean="0">
                <a:solidFill>
                  <a:srgbClr val="FF0000"/>
                </a:solidFill>
                <a:latin typeface="Times New Roman" panose="02020603050405020304" pitchFamily="18" charset="0"/>
                <a:cs typeface="Times New Roman" panose="02020603050405020304" pitchFamily="18" charset="0"/>
              </a:rPr>
              <a:t>Khiêu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chiến</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tính</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gây</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dụ</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đối</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phương</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ra</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85000"/>
                    <a:lumOff val="15000"/>
                  </a:schemeClr>
                </a:solidFill>
                <a:latin typeface="Times New Roman" panose="02020603050405020304" pitchFamily="18" charset="0"/>
                <a:cs typeface="Times New Roman" panose="02020603050405020304" pitchFamily="18" charset="0"/>
              </a:rPr>
              <a:t>đánh</a:t>
            </a:r>
            <a:r>
              <a:rPr 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图片 1">
            <a:extLst>
              <a:ext uri="{FF2B5EF4-FFF2-40B4-BE49-F238E27FC236}">
                <a16:creationId xmlns="" xmlns:a16="http://schemas.microsoft.com/office/drawing/2014/main" id="{0351979C-CB02-59F5-BF5B-EBBA43D3C1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62" r="14112"/>
          <a:stretch/>
        </p:blipFill>
        <p:spPr>
          <a:xfrm>
            <a:off x="213537" y="0"/>
            <a:ext cx="2247235" cy="1541862"/>
          </a:xfrm>
          <a:prstGeom prst="rect">
            <a:avLst/>
          </a:prstGeom>
        </p:spPr>
      </p:pic>
      <p:sp>
        <p:nvSpPr>
          <p:cNvPr id="7" name="文本框 4">
            <a:extLst>
              <a:ext uri="{FF2B5EF4-FFF2-40B4-BE49-F238E27FC236}">
                <a16:creationId xmlns="" xmlns:a16="http://schemas.microsoft.com/office/drawing/2014/main" id="{AE011527-5139-1649-B1EE-87717122C37D}"/>
              </a:ext>
            </a:extLst>
          </p:cNvPr>
          <p:cNvSpPr txBox="1"/>
          <p:nvPr/>
        </p:nvSpPr>
        <p:spPr>
          <a:xfrm rot="21049605">
            <a:off x="200645" y="730154"/>
            <a:ext cx="2267870" cy="646331"/>
          </a:xfrm>
          <a:prstGeom prst="rect">
            <a:avLst/>
          </a:prstGeom>
          <a:noFill/>
        </p:spPr>
        <p:txBody>
          <a:bodyPr wrap="square" rtlCol="0">
            <a:spAutoFit/>
          </a:bodyPr>
          <a:lstStyle/>
          <a:p>
            <a:pPr defTabSz="828947">
              <a:defRPr/>
            </a:pPr>
            <a:r>
              <a:rPr lang="en-US" altLang="zh-CN" sz="36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CHÚ GIẢI</a:t>
            </a:r>
            <a:endParaRPr lang="zh-CN" altLang="en-US" sz="36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30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EF4771B-E29C-42C8-BC48-68C4A32F4111}"/>
              </a:ext>
            </a:extLst>
          </p:cNvPr>
          <p:cNvSpPr txBox="1"/>
          <p:nvPr/>
        </p:nvSpPr>
        <p:spPr>
          <a:xfrm>
            <a:off x="899650" y="1290699"/>
            <a:ext cx="10820400" cy="2677656"/>
          </a:xfrm>
          <a:prstGeom prst="rect">
            <a:avLst/>
          </a:prstGeom>
          <a:noFill/>
        </p:spPr>
        <p:txBody>
          <a:bodyPr wrap="square">
            <a:spAutoFit/>
          </a:bodyPr>
          <a:lstStyle/>
          <a:p>
            <a:pPr>
              <a:lnSpc>
                <a:spcPct val="150000"/>
              </a:lnSpc>
            </a:pPr>
            <a:r>
              <a:rPr lang="en-US" sz="2800" dirty="0" smtClean="0">
                <a:latin typeface="Times New Roman" panose="02020603050405020304" pitchFamily="18" charset="0"/>
                <a:cs typeface="Times New Roman" panose="02020603050405020304" pitchFamily="18" charset="0"/>
              </a:rPr>
              <a:t>+</a:t>
            </a:r>
            <a:r>
              <a:rPr lang="en-US" dirty="0" smtClean="0"/>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Vua</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Hán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ta?</a:t>
            </a: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Trận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a:t>
            </a: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Nhữngchi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2" name="Rectangle 1"/>
          <p:cNvSpPr/>
          <p:nvPr/>
        </p:nvSpPr>
        <p:spPr>
          <a:xfrm>
            <a:off x="899650" y="3968355"/>
            <a:ext cx="9556956" cy="1126462"/>
          </a:xfrm>
          <a:prstGeom prst="rect">
            <a:avLst/>
          </a:prstGeom>
        </p:spPr>
        <p:txBody>
          <a:bodyPr wrap="square">
            <a:spAutoFit/>
          </a:bodyPr>
          <a:lstStyle/>
          <a:p>
            <a:pPr algn="just">
              <a:lnSpc>
                <a:spcPct val="120000"/>
              </a:lnSpc>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4: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ta?</a:t>
            </a: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563" y="715046"/>
            <a:ext cx="7423980" cy="646331"/>
          </a:xfrm>
          <a:prstGeom prst="rect">
            <a:avLst/>
          </a:prstGeom>
        </p:spPr>
        <p:txBody>
          <a:bodyPr wrap="square">
            <a:spAutoFit/>
          </a:bodyPr>
          <a:lstStyle/>
          <a:p>
            <a:pPr>
              <a:lnSpc>
                <a:spcPct val="150000"/>
              </a:lnSpc>
            </a:pP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Vua</a:t>
            </a:r>
            <a:r>
              <a:rPr lang="en-US" sz="2400" dirty="0">
                <a:solidFill>
                  <a:srgbClr val="FF0000"/>
                </a:solidFill>
                <a:latin typeface="Times New Roman" panose="02020603050405020304" pitchFamily="18" charset="0"/>
                <a:cs typeface="Times New Roman" panose="02020603050405020304" pitchFamily="18" charset="0"/>
              </a:rPr>
              <a:t> Nam </a:t>
            </a:r>
            <a:r>
              <a:rPr lang="en-US" sz="2400" dirty="0" err="1">
                <a:solidFill>
                  <a:srgbClr val="FF0000"/>
                </a:solidFill>
                <a:latin typeface="Times New Roman" panose="02020603050405020304" pitchFamily="18" charset="0"/>
                <a:cs typeface="Times New Roman" panose="02020603050405020304" pitchFamily="18" charset="0"/>
              </a:rPr>
              <a:t>Hán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mượn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cớ</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ta?</a:t>
            </a:r>
          </a:p>
        </p:txBody>
      </p:sp>
      <p:sp>
        <p:nvSpPr>
          <p:cNvPr id="4" name="Rectangle 3"/>
          <p:cNvSpPr/>
          <p:nvPr/>
        </p:nvSpPr>
        <p:spPr>
          <a:xfrm>
            <a:off x="427704" y="1173180"/>
            <a:ext cx="10515600" cy="1133965"/>
          </a:xfrm>
          <a:prstGeom prst="rect">
            <a:avLst/>
          </a:prstGeom>
        </p:spPr>
        <p:txBody>
          <a:bodyPr wrap="square">
            <a:spAutoFit/>
          </a:bodyPr>
          <a:lstStyle/>
          <a:p>
            <a:pPr algn="just">
              <a:lnSpc>
                <a:spcPct val="150000"/>
              </a:lnSpc>
            </a:pPr>
            <a:r>
              <a:rPr lang="nl-NL" sz="2400" dirty="0">
                <a:solidFill>
                  <a:srgbClr val="002060"/>
                </a:solidFill>
                <a:latin typeface="Times New Roman" panose="02020603050405020304" pitchFamily="18" charset="0"/>
                <a:ea typeface="Calibri" panose="020F0502020204030204" pitchFamily="34" charset="0"/>
              </a:rPr>
              <a:t>+ Vua Nam Hán mượn cớ nước ta có loạn/ mượn cớ Kiều Công Tiễn sang cầu cứu để </a:t>
            </a:r>
            <a:r>
              <a:rPr lang="en-US" sz="2400" dirty="0" err="1">
                <a:solidFill>
                  <a:srgbClr val="002060"/>
                </a:solidFill>
                <a:latin typeface="Times New Roman" panose="02020603050405020304" pitchFamily="18" charset="0"/>
                <a:ea typeface="Calibri" panose="020F0502020204030204" pitchFamily="34" charset="0"/>
              </a:rPr>
              <a:t>xâm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lược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nước</a:t>
            </a:r>
            <a:r>
              <a:rPr lang="en-US" sz="2400" dirty="0">
                <a:solidFill>
                  <a:srgbClr val="002060"/>
                </a:solidFill>
                <a:latin typeface="Times New Roman" panose="02020603050405020304" pitchFamily="18" charset="0"/>
                <a:ea typeface="Calibri" panose="020F0502020204030204" pitchFamily="34" charset="0"/>
              </a:rPr>
              <a:t> ta.</a:t>
            </a:r>
          </a:p>
        </p:txBody>
      </p:sp>
      <p:sp>
        <p:nvSpPr>
          <p:cNvPr id="6" name="Rectangle 5"/>
          <p:cNvSpPr/>
          <p:nvPr/>
        </p:nvSpPr>
        <p:spPr>
          <a:xfrm>
            <a:off x="427704" y="2556945"/>
            <a:ext cx="10205882" cy="646331"/>
          </a:xfrm>
          <a:prstGeom prst="rect">
            <a:avLst/>
          </a:prstGeom>
        </p:spPr>
        <p:txBody>
          <a:bodyPr wrap="square">
            <a:spAutoFit/>
          </a:bodyPr>
          <a:lstStyle/>
          <a:p>
            <a:pPr>
              <a:lnSpc>
                <a:spcPct val="150000"/>
              </a:lnSpc>
            </a:pP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2: </a:t>
            </a:r>
            <a:r>
              <a:rPr lang="en-US" sz="2400" dirty="0" err="1">
                <a:solidFill>
                  <a:srgbClr val="FF0000"/>
                </a:solidFill>
                <a:latin typeface="Times New Roman" panose="02020603050405020304" pitchFamily="18" charset="0"/>
                <a:cs typeface="Times New Roman" panose="02020603050405020304" pitchFamily="18" charset="0"/>
              </a:rPr>
              <a:t>Trận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thủy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27704" y="3010626"/>
            <a:ext cx="11651226" cy="2795958"/>
          </a:xfrm>
          <a:prstGeom prst="rect">
            <a:avLst/>
          </a:prstGeom>
        </p:spPr>
        <p:txBody>
          <a:bodyPr wrap="square">
            <a:spAutoFit/>
          </a:bodyPr>
          <a:lstStyle/>
          <a:p>
            <a:pPr algn="just">
              <a:lnSpc>
                <a:spcPct val="150000"/>
              </a:lnSpc>
            </a:pPr>
            <a:r>
              <a:rPr lang="nl-NL" sz="2400" dirty="0">
                <a:solidFill>
                  <a:srgbClr val="002060"/>
                </a:solidFill>
                <a:latin typeface="Times New Roman" panose="02020603050405020304" pitchFamily="18" charset="0"/>
                <a:ea typeface="Calibri" panose="020F0502020204030204" pitchFamily="34" charset="0"/>
              </a:rPr>
              <a:t>+ Ngô Quyền sai người lấy gỗ tốt vạt nhọn đầu, bịt </a:t>
            </a:r>
            <a:r>
              <a:rPr lang="nl-NL" sz="2400" dirty="0" smtClean="0">
                <a:solidFill>
                  <a:srgbClr val="002060"/>
                </a:solidFill>
                <a:latin typeface="Times New Roman" panose="02020603050405020304" pitchFamily="18" charset="0"/>
                <a:ea typeface="Calibri" panose="020F0502020204030204" pitchFamily="34" charset="0"/>
              </a:rPr>
              <a:t>sắt, đóng </a:t>
            </a:r>
            <a:r>
              <a:rPr lang="nl-NL" sz="2400" dirty="0">
                <a:solidFill>
                  <a:srgbClr val="002060"/>
                </a:solidFill>
                <a:latin typeface="Times New Roman" panose="02020603050405020304" pitchFamily="18" charset="0"/>
                <a:ea typeface="Calibri" panose="020F0502020204030204" pitchFamily="34" charset="0"/>
              </a:rPr>
              <a:t>xuống hai bên cửa sông. Thủy triều lên, quân ta </a:t>
            </a:r>
            <a:r>
              <a:rPr lang="nl-NL" sz="2400" dirty="0" smtClean="0">
                <a:solidFill>
                  <a:srgbClr val="002060"/>
                </a:solidFill>
                <a:latin typeface="Times New Roman" panose="02020603050405020304" pitchFamily="18" charset="0"/>
                <a:ea typeface="Calibri" panose="020F0502020204030204" pitchFamily="34" charset="0"/>
              </a:rPr>
              <a:t>ra </a:t>
            </a:r>
            <a:r>
              <a:rPr lang="nl-NL" sz="2400" dirty="0">
                <a:solidFill>
                  <a:srgbClr val="002060"/>
                </a:solidFill>
                <a:latin typeface="Times New Roman" panose="02020603050405020304" pitchFamily="18" charset="0"/>
                <a:ea typeface="Calibri" panose="020F0502020204030204" pitchFamily="34" charset="0"/>
              </a:rPr>
              <a:t>khiêu chiến rồi giả thua, dụ địch đuổi theo. Chiến thuyền của giặc lọt sâu vào vùng cắm cọc gỗ thì thủy triều xuống, cọc nhô dần lên; Ngô Quyền tung quân ra đánh. Thuyền giặc vướng cọc, bị lật úp, vỡ và </a:t>
            </a:r>
            <a:r>
              <a:rPr lang="nl-NL" sz="2400" dirty="0" smtClean="0">
                <a:solidFill>
                  <a:srgbClr val="002060"/>
                </a:solidFill>
                <a:latin typeface="Times New Roman" panose="02020603050405020304" pitchFamily="18" charset="0"/>
                <a:ea typeface="Calibri" panose="020F0502020204030204" pitchFamily="34" charset="0"/>
              </a:rPr>
              <a:t>đắm rất nhiều, </a:t>
            </a:r>
            <a:r>
              <a:rPr lang="nl-NL" sz="2400" dirty="0">
                <a:solidFill>
                  <a:srgbClr val="002060"/>
                </a:solidFill>
                <a:latin typeface="Times New Roman" panose="02020603050405020304" pitchFamily="18" charset="0"/>
                <a:ea typeface="Calibri" panose="020F0502020204030204" pitchFamily="34" charset="0"/>
              </a:rPr>
              <a:t>quân sĩ giặc chết quá nửa; tướng giặc Hoằng Tháo bị giết; bọn tàn quân chạy tháo thân về nước.</a:t>
            </a:r>
            <a:endParaRPr lang="en-US" sz="24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6638" y="411403"/>
            <a:ext cx="10734367" cy="1384995"/>
          </a:xfrm>
          <a:prstGeom prst="rect">
            <a:avLst/>
          </a:prstGeom>
        </p:spPr>
        <p:txBody>
          <a:bodyPr wrap="square">
            <a:spAutoFit/>
          </a:bodyPr>
          <a:lstStyle/>
          <a:p>
            <a:pPr>
              <a:lnSpc>
                <a:spcPct val="150000"/>
              </a:lnSpc>
            </a:pP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Nhữngchi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Ngô</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lược</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93291" y="4494183"/>
            <a:ext cx="11494533" cy="609398"/>
          </a:xfrm>
          <a:prstGeom prst="rect">
            <a:avLst/>
          </a:prstGeom>
        </p:spPr>
        <p:txBody>
          <a:bodyPr wrap="square">
            <a:spAutoFit/>
          </a:bodyPr>
          <a:lstStyle/>
          <a:p>
            <a:pPr algn="just">
              <a:lnSpc>
                <a:spcPct val="120000"/>
              </a:lnSpc>
            </a:pPr>
            <a:r>
              <a:rPr lang="en-US" sz="2800" dirty="0" err="1" smtClean="0">
                <a:solidFill>
                  <a:srgbClr val="FF0000"/>
                </a:solidFill>
                <a:latin typeface="Times New Roman" panose="02020603050405020304" pitchFamily="18" charset="0"/>
                <a:ea typeface="Calibri" panose="020F0502020204030204" pitchFamily="34" charset="0"/>
              </a:rPr>
              <a:t>Câu</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a:solidFill>
                  <a:srgbClr val="FF0000"/>
                </a:solidFill>
                <a:latin typeface="Times New Roman" panose="02020603050405020304" pitchFamily="18" charset="0"/>
                <a:ea typeface="Calibri" panose="020F0502020204030204" pitchFamily="34" charset="0"/>
              </a:rPr>
              <a:t>4: </a:t>
            </a:r>
            <a:r>
              <a:rPr lang="en-US" sz="2800" dirty="0" err="1">
                <a:solidFill>
                  <a:srgbClr val="FF0000"/>
                </a:solidFill>
                <a:latin typeface="Times New Roman" panose="02020603050405020304" pitchFamily="18" charset="0"/>
                <a:ea typeface="Calibri" panose="020F0502020204030204" pitchFamily="34" charset="0"/>
              </a:rPr>
              <a:t>Chiến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thắng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Bạch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Đằng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có</a:t>
            </a:r>
            <a:r>
              <a:rPr lang="en-US" sz="2800" dirty="0">
                <a:solidFill>
                  <a:srgbClr val="FF0000"/>
                </a:solidFill>
                <a:latin typeface="Times New Roman" panose="02020603050405020304" pitchFamily="18" charset="0"/>
                <a:ea typeface="Calibri" panose="020F0502020204030204" pitchFamily="34" charset="0"/>
              </a:rPr>
              <a:t> ý </a:t>
            </a:r>
            <a:r>
              <a:rPr lang="en-US" sz="2800" dirty="0" err="1">
                <a:solidFill>
                  <a:srgbClr val="FF0000"/>
                </a:solidFill>
                <a:latin typeface="Times New Roman" panose="02020603050405020304" pitchFamily="18" charset="0"/>
                <a:ea typeface="Calibri" panose="020F0502020204030204" pitchFamily="34" charset="0"/>
              </a:rPr>
              <a:t>nghĩa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như</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thế</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đối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với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lịch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sử</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nước</a:t>
            </a:r>
            <a:r>
              <a:rPr lang="en-US" sz="2800" dirty="0">
                <a:solidFill>
                  <a:srgbClr val="FF0000"/>
                </a:solidFill>
                <a:latin typeface="Times New Roman" panose="02020603050405020304" pitchFamily="18" charset="0"/>
                <a:ea typeface="Calibri" panose="020F0502020204030204" pitchFamily="34" charset="0"/>
              </a:rPr>
              <a:t> ta?</a:t>
            </a:r>
          </a:p>
        </p:txBody>
      </p:sp>
      <p:sp>
        <p:nvSpPr>
          <p:cNvPr id="17" name="Rectangle 16"/>
          <p:cNvSpPr/>
          <p:nvPr/>
        </p:nvSpPr>
        <p:spPr>
          <a:xfrm>
            <a:off x="507590" y="1772492"/>
            <a:ext cx="11025649" cy="2677656"/>
          </a:xfrm>
          <a:prstGeom prst="rect">
            <a:avLst/>
          </a:prstGeom>
        </p:spPr>
        <p:txBody>
          <a:bodyPr wrap="square">
            <a:spAutoFit/>
          </a:bodyPr>
          <a:lstStyle/>
          <a:p>
            <a:pPr algn="just">
              <a:lnSpc>
                <a:spcPct val="150000"/>
              </a:lnSpc>
            </a:pP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Ngô</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Quyền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người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bí</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mật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đóng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xuống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lòng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sông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đợi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lúc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thủy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triều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lên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quân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chèo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thuyền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nhẹ</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khiêu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chiến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giả</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thua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để</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dụ</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địch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đuổi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theo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vào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vùng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sông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có</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đúng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lúc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thủy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triều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xuống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đó</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mới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tung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quân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đánh</a:t>
            </a:r>
            <a:r>
              <a:rPr lang="en-US" sz="2800" dirty="0">
                <a:solidFill>
                  <a:srgbClr val="002060"/>
                </a:solidFill>
                <a:latin typeface="Times New Roman" panose="02020603050405020304" pitchFamily="18" charset="0"/>
                <a:ea typeface="Calibri" panose="020F0502020204030204" pitchFamily="34" charset="0"/>
              </a:rPr>
              <a:t>.</a:t>
            </a:r>
          </a:p>
        </p:txBody>
      </p:sp>
      <p:sp>
        <p:nvSpPr>
          <p:cNvPr id="18" name="Rectangle 17"/>
          <p:cNvSpPr/>
          <p:nvPr/>
        </p:nvSpPr>
        <p:spPr>
          <a:xfrm>
            <a:off x="703007" y="5089375"/>
            <a:ext cx="10977716" cy="1384995"/>
          </a:xfrm>
          <a:prstGeom prst="rect">
            <a:avLst/>
          </a:prstGeom>
        </p:spPr>
        <p:txBody>
          <a:bodyPr wrap="square">
            <a:spAutoFit/>
          </a:bodyPr>
          <a:lstStyle/>
          <a:p>
            <a:pPr algn="just">
              <a:lnSpc>
                <a:spcPct val="150000"/>
              </a:lnSpc>
            </a:pPr>
            <a:r>
              <a:rPr lang="nl-NL" sz="2800" dirty="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Chiến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thắng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Bạch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Đằng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đã</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chấm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dứt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xâm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lăng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giặc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phương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Bắc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mở</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thời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lập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lâu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dài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lịch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sử</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nước</a:t>
            </a:r>
            <a:r>
              <a:rPr lang="en-US" sz="2800" dirty="0">
                <a:solidFill>
                  <a:srgbClr val="002060"/>
                </a:solidFill>
                <a:latin typeface="Times New Roman" panose="02020603050405020304" pitchFamily="18" charset="0"/>
                <a:ea typeface="Calibri" panose="020F0502020204030204" pitchFamily="34" charset="0"/>
              </a:rPr>
              <a:t> ta.</a:t>
            </a: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92EC54D-9332-4CE8-9CAD-8B3091E0FA74}"/>
              </a:ext>
            </a:extLst>
          </p:cNvPr>
          <p:cNvGrpSpPr/>
          <p:nvPr/>
        </p:nvGrpSpPr>
        <p:grpSpPr>
          <a:xfrm>
            <a:off x="1986535" y="660395"/>
            <a:ext cx="6451205" cy="1666372"/>
            <a:chOff x="247880" y="1790606"/>
            <a:chExt cx="4838404" cy="1249779"/>
          </a:xfrm>
        </p:grpSpPr>
        <p:sp>
          <p:nvSpPr>
            <p:cNvPr id="3" name="Speech Bubble: Rectangle with Corners Rounded 8">
              <a:extLst>
                <a:ext uri="{FF2B5EF4-FFF2-40B4-BE49-F238E27FC236}">
                  <a16:creationId xmlns=""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chủ</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đề</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câu</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chuyện</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này</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là</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gì</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 xmlns:a16="http://schemas.microsoft.com/office/drawing/2014/main" id="{B62158BB-5C50-43B2-95DD-40E69293CA89}"/>
              </a:ext>
            </a:extLst>
          </p:cNvPr>
          <p:cNvSpPr txBox="1"/>
          <p:nvPr/>
        </p:nvSpPr>
        <p:spPr>
          <a:xfrm>
            <a:off x="1047136" y="2648719"/>
            <a:ext cx="9335730" cy="2031325"/>
          </a:xfrm>
          <a:prstGeom prst="rect">
            <a:avLst/>
          </a:prstGeom>
          <a:solidFill>
            <a:schemeClr val="accent2">
              <a:lumMod val="40000"/>
              <a:lumOff val="60000"/>
            </a:schemeClr>
          </a:solidFill>
        </p:spPr>
        <p:txBody>
          <a:bodyPr wrap="square" rtlCol="0">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Câu chuyện kể về một chiến thắng lẫy lừng trong lịch sử bảo vệ Tổ quốc của nhân dân ta. / Câu chuyện ca ngợi công lao to lớn của ông Ngô Quyền.</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4368" y="1639670"/>
            <a:ext cx="8569571" cy="3785652"/>
          </a:xfrm>
          <a:prstGeom prst="rect">
            <a:avLst/>
          </a:prstGeom>
        </p:spPr>
        <p:txBody>
          <a:bodyPr wrap="square">
            <a:spAutoFit/>
          </a:bodyPr>
          <a:lstStyle/>
          <a:p>
            <a:r>
              <a:rPr lang="en-US" b="1" dirty="0">
                <a:solidFill>
                  <a:srgbClr val="002060"/>
                </a:solidFill>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lao</a:t>
            </a:r>
            <a:r>
              <a:rPr lang="en-US" sz="4000" dirty="0" smtClean="0">
                <a:latin typeface="Times New Roman" panose="02020603050405020304" pitchFamily="18" charset="0"/>
                <a:cs typeface="Times New Roman" panose="02020603050405020304" pitchFamily="18" charset="0"/>
              </a:rPr>
              <a:t> to </a:t>
            </a:r>
            <a:r>
              <a:rPr lang="en-US" sz="4000" dirty="0" err="1" smtClean="0">
                <a:latin typeface="Times New Roman" panose="02020603050405020304" pitchFamily="18" charset="0"/>
                <a:cs typeface="Times New Roman" panose="02020603050405020304" pitchFamily="18" charset="0"/>
              </a:rPr>
              <a:t>lớn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Quyền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bại</a:t>
            </a:r>
            <a:r>
              <a:rPr lang="en-US" sz="4000" dirty="0" smtClean="0">
                <a:latin typeface="Times New Roman" panose="02020603050405020304" pitchFamily="18" charset="0"/>
                <a:cs typeface="Times New Roman" panose="02020603050405020304" pitchFamily="18" charset="0"/>
              </a:rPr>
              <a:t> </a:t>
            </a:r>
            <a:r>
              <a:rPr lang="nl-NL" sz="4000" dirty="0" smtClean="0">
                <a:latin typeface="Times New Roman" panose="02020603050405020304" pitchFamily="18" charset="0"/>
                <a:cs typeface="Times New Roman" panose="02020603050405020304" pitchFamily="18" charset="0"/>
              </a:rPr>
              <a:t>quân xâm lược Nam Hán trong trận Bạch Đằng, chấm dứt mộng xâm lăng của giặc phương Bắc, mở ra thời kì độc lập lâu dài trong lịch sử nước ta.</a:t>
            </a:r>
            <a:endParaRPr lang="en-US" dirty="0"/>
          </a:p>
        </p:txBody>
      </p:sp>
    </p:spTree>
    <p:extLst>
      <p:ext uri="{BB962C8B-B14F-4D97-AF65-F5344CB8AC3E}">
        <p14:creationId xmlns:p14="http://schemas.microsoft.com/office/powerpoint/2010/main" val="2843284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2389416-BBFC-4707-844A-A789FB3D978A}"/>
              </a:ext>
            </a:extLst>
          </p:cNvPr>
          <p:cNvSpPr txBox="1"/>
          <p:nvPr/>
        </p:nvSpPr>
        <p:spPr>
          <a:xfrm>
            <a:off x="1037066" y="192570"/>
            <a:ext cx="4902306" cy="523220"/>
          </a:xfrm>
          <a:prstGeom prst="rect">
            <a:avLst/>
          </a:prstGeom>
          <a:noFill/>
        </p:spPr>
        <p:txBody>
          <a:bodyPr wrap="square">
            <a:spAutoFit/>
          </a:bodyPr>
          <a:lstStyle/>
          <a:p>
            <a:r>
              <a:rPr lang="en-US" sz="2800" b="1" dirty="0" err="1">
                <a:solidFill>
                  <a:schemeClr val="accent5">
                    <a:lumMod val="75000"/>
                  </a:schemeClr>
                </a:solidFill>
                <a:latin typeface="Times New Roman" panose="02020603050405020304" pitchFamily="18" charset="0"/>
                <a:cs typeface="Times New Roman" panose="02020603050405020304" pitchFamily="18" charset="0"/>
              </a:rPr>
              <a:t>T</a:t>
            </a:r>
            <a:r>
              <a:rPr lang="en-US" sz="2800" b="1" dirty="0" err="1" smtClean="0">
                <a:solidFill>
                  <a:schemeClr val="accent5">
                    <a:lumMod val="75000"/>
                  </a:schemeClr>
                </a:solidFill>
                <a:latin typeface="Times New Roman" panose="02020603050405020304" pitchFamily="18" charset="0"/>
                <a:cs typeface="Times New Roman" panose="02020603050405020304" pitchFamily="18" charset="0"/>
              </a:rPr>
              <a:t>rò</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chơi</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Hái</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hoa</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lịch</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75000"/>
                  </a:schemeClr>
                </a:solidFill>
                <a:latin typeface="Times New Roman" panose="02020603050405020304" pitchFamily="18" charset="0"/>
                <a:cs typeface="Times New Roman" panose="02020603050405020304" pitchFamily="18" charset="0"/>
              </a:rPr>
              <a:t>sử</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endParaRPr lang="en-US" sz="28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AD07B74C-424B-42AF-8DA3-5581B845F352}"/>
              </a:ext>
            </a:extLst>
          </p:cNvPr>
          <p:cNvSpPr txBox="1"/>
          <p:nvPr/>
        </p:nvSpPr>
        <p:spPr>
          <a:xfrm>
            <a:off x="956526" y="728565"/>
            <a:ext cx="10066856" cy="523220"/>
          </a:xfrm>
          <a:prstGeom prst="rect">
            <a:avLst/>
          </a:prstGeom>
          <a:noFill/>
        </p:spPr>
        <p:txBody>
          <a:bodyPr wrap="square">
            <a:spAutoFit/>
          </a:bodyPr>
          <a:lstStyle/>
          <a:p>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Em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hãy</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hái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rồi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câu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trên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bông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hoa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ấy</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 name="Freeform 1"/>
          <p:cNvSpPr/>
          <p:nvPr/>
        </p:nvSpPr>
        <p:spPr>
          <a:xfrm>
            <a:off x="6784261" y="3023427"/>
            <a:ext cx="825910" cy="1799303"/>
          </a:xfrm>
          <a:custGeom>
            <a:avLst/>
            <a:gdLst>
              <a:gd name="connsiteX0" fmla="*/ 825910 w 825910"/>
              <a:gd name="connsiteY0" fmla="*/ 0 h 1799303"/>
              <a:gd name="connsiteX1" fmla="*/ 811162 w 825910"/>
              <a:gd name="connsiteY1" fmla="*/ 117987 h 1799303"/>
              <a:gd name="connsiteX2" fmla="*/ 796413 w 825910"/>
              <a:gd name="connsiteY2" fmla="*/ 191729 h 1799303"/>
              <a:gd name="connsiteX3" fmla="*/ 781665 w 825910"/>
              <a:gd name="connsiteY3" fmla="*/ 353961 h 1799303"/>
              <a:gd name="connsiteX4" fmla="*/ 752168 w 825910"/>
              <a:gd name="connsiteY4" fmla="*/ 530942 h 1799303"/>
              <a:gd name="connsiteX5" fmla="*/ 737420 w 825910"/>
              <a:gd name="connsiteY5" fmla="*/ 575187 h 1799303"/>
              <a:gd name="connsiteX6" fmla="*/ 722671 w 825910"/>
              <a:gd name="connsiteY6" fmla="*/ 707922 h 1799303"/>
              <a:gd name="connsiteX7" fmla="*/ 693175 w 825910"/>
              <a:gd name="connsiteY7" fmla="*/ 796413 h 1799303"/>
              <a:gd name="connsiteX8" fmla="*/ 663678 w 825910"/>
              <a:gd name="connsiteY8" fmla="*/ 914400 h 1799303"/>
              <a:gd name="connsiteX9" fmla="*/ 634181 w 825910"/>
              <a:gd name="connsiteY9" fmla="*/ 1120877 h 1799303"/>
              <a:gd name="connsiteX10" fmla="*/ 619433 w 825910"/>
              <a:gd name="connsiteY10" fmla="*/ 1179871 h 1799303"/>
              <a:gd name="connsiteX11" fmla="*/ 575188 w 825910"/>
              <a:gd name="connsiteY11" fmla="*/ 1268361 h 1799303"/>
              <a:gd name="connsiteX12" fmla="*/ 530942 w 825910"/>
              <a:gd name="connsiteY12" fmla="*/ 1327355 h 1799303"/>
              <a:gd name="connsiteX13" fmla="*/ 471949 w 825910"/>
              <a:gd name="connsiteY13" fmla="*/ 1415845 h 1799303"/>
              <a:gd name="connsiteX14" fmla="*/ 324465 w 825910"/>
              <a:gd name="connsiteY14" fmla="*/ 1592826 h 1799303"/>
              <a:gd name="connsiteX15" fmla="*/ 235975 w 825910"/>
              <a:gd name="connsiteY15" fmla="*/ 1651819 h 1799303"/>
              <a:gd name="connsiteX16" fmla="*/ 132736 w 825910"/>
              <a:gd name="connsiteY16" fmla="*/ 1710813 h 1799303"/>
              <a:gd name="connsiteX17" fmla="*/ 73742 w 825910"/>
              <a:gd name="connsiteY17" fmla="*/ 1755058 h 1799303"/>
              <a:gd name="connsiteX18" fmla="*/ 0 w 825910"/>
              <a:gd name="connsiteY18" fmla="*/ 1799303 h 179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5910" h="1799303">
                <a:moveTo>
                  <a:pt x="825910" y="0"/>
                </a:moveTo>
                <a:cubicBezTo>
                  <a:pt x="820994" y="39329"/>
                  <a:pt x="817189" y="78813"/>
                  <a:pt x="811162" y="117987"/>
                </a:cubicBezTo>
                <a:cubicBezTo>
                  <a:pt x="807350" y="142763"/>
                  <a:pt x="799522" y="166855"/>
                  <a:pt x="796413" y="191729"/>
                </a:cubicBezTo>
                <a:cubicBezTo>
                  <a:pt x="789678" y="245610"/>
                  <a:pt x="787661" y="299993"/>
                  <a:pt x="781665" y="353961"/>
                </a:cubicBezTo>
                <a:cubicBezTo>
                  <a:pt x="776669" y="398925"/>
                  <a:pt x="764146" y="483030"/>
                  <a:pt x="752168" y="530942"/>
                </a:cubicBezTo>
                <a:cubicBezTo>
                  <a:pt x="748397" y="546024"/>
                  <a:pt x="742336" y="560439"/>
                  <a:pt x="737420" y="575187"/>
                </a:cubicBezTo>
                <a:cubicBezTo>
                  <a:pt x="732504" y="619432"/>
                  <a:pt x="731402" y="664269"/>
                  <a:pt x="722671" y="707922"/>
                </a:cubicBezTo>
                <a:cubicBezTo>
                  <a:pt x="716573" y="738411"/>
                  <a:pt x="701717" y="766517"/>
                  <a:pt x="693175" y="796413"/>
                </a:cubicBezTo>
                <a:cubicBezTo>
                  <a:pt x="682038" y="835393"/>
                  <a:pt x="673510" y="875071"/>
                  <a:pt x="663678" y="914400"/>
                </a:cubicBezTo>
                <a:cubicBezTo>
                  <a:pt x="640088" y="1173896"/>
                  <a:pt x="668230" y="1001704"/>
                  <a:pt x="634181" y="1120877"/>
                </a:cubicBezTo>
                <a:cubicBezTo>
                  <a:pt x="628612" y="1140367"/>
                  <a:pt x="626961" y="1161051"/>
                  <a:pt x="619433" y="1179871"/>
                </a:cubicBezTo>
                <a:cubicBezTo>
                  <a:pt x="607185" y="1210491"/>
                  <a:pt x="592155" y="1240082"/>
                  <a:pt x="575188" y="1268361"/>
                </a:cubicBezTo>
                <a:cubicBezTo>
                  <a:pt x="562541" y="1289439"/>
                  <a:pt x="545038" y="1307218"/>
                  <a:pt x="530942" y="1327355"/>
                </a:cubicBezTo>
                <a:cubicBezTo>
                  <a:pt x="510612" y="1356397"/>
                  <a:pt x="490188" y="1385446"/>
                  <a:pt x="471949" y="1415845"/>
                </a:cubicBezTo>
                <a:cubicBezTo>
                  <a:pt x="417051" y="1507342"/>
                  <a:pt x="459332" y="1502915"/>
                  <a:pt x="324465" y="1592826"/>
                </a:cubicBezTo>
                <a:cubicBezTo>
                  <a:pt x="294968" y="1612490"/>
                  <a:pt x="266167" y="1633239"/>
                  <a:pt x="235975" y="1651819"/>
                </a:cubicBezTo>
                <a:cubicBezTo>
                  <a:pt x="202219" y="1672592"/>
                  <a:pt x="166175" y="1689534"/>
                  <a:pt x="132736" y="1710813"/>
                </a:cubicBezTo>
                <a:cubicBezTo>
                  <a:pt x="111998" y="1724010"/>
                  <a:pt x="93744" y="1740771"/>
                  <a:pt x="73742" y="1755058"/>
                </a:cubicBezTo>
                <a:cubicBezTo>
                  <a:pt x="32212" y="1784722"/>
                  <a:pt x="37995" y="1780306"/>
                  <a:pt x="0" y="179930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359444" y="1961535"/>
            <a:ext cx="3451123" cy="4173794"/>
          </a:xfrm>
          <a:custGeom>
            <a:avLst/>
            <a:gdLst>
              <a:gd name="connsiteX0" fmla="*/ 132735 w 1284187"/>
              <a:gd name="connsiteY0" fmla="*/ 0 h 1401097"/>
              <a:gd name="connsiteX1" fmla="*/ 58994 w 1284187"/>
              <a:gd name="connsiteY1" fmla="*/ 58994 h 1401097"/>
              <a:gd name="connsiteX2" fmla="*/ 0 w 1284187"/>
              <a:gd name="connsiteY2" fmla="*/ 162233 h 1401097"/>
              <a:gd name="connsiteX3" fmla="*/ 29497 w 1284187"/>
              <a:gd name="connsiteY3" fmla="*/ 501446 h 1401097"/>
              <a:gd name="connsiteX4" fmla="*/ 88490 w 1284187"/>
              <a:gd name="connsiteY4" fmla="*/ 604684 h 1401097"/>
              <a:gd name="connsiteX5" fmla="*/ 280219 w 1284187"/>
              <a:gd name="connsiteY5" fmla="*/ 840659 h 1401097"/>
              <a:gd name="connsiteX6" fmla="*/ 353961 w 1284187"/>
              <a:gd name="connsiteY6" fmla="*/ 929149 h 1401097"/>
              <a:gd name="connsiteX7" fmla="*/ 398206 w 1284187"/>
              <a:gd name="connsiteY7" fmla="*/ 958646 h 1401097"/>
              <a:gd name="connsiteX8" fmla="*/ 486697 w 1284187"/>
              <a:gd name="connsiteY8" fmla="*/ 973394 h 1401097"/>
              <a:gd name="connsiteX9" fmla="*/ 737419 w 1284187"/>
              <a:gd name="connsiteY9" fmla="*/ 1002891 h 1401097"/>
              <a:gd name="connsiteX10" fmla="*/ 1061884 w 1284187"/>
              <a:gd name="connsiteY10" fmla="*/ 1091381 h 1401097"/>
              <a:gd name="connsiteX11" fmla="*/ 1194619 w 1284187"/>
              <a:gd name="connsiteY11" fmla="*/ 1165123 h 1401097"/>
              <a:gd name="connsiteX12" fmla="*/ 1238865 w 1284187"/>
              <a:gd name="connsiteY12" fmla="*/ 1209368 h 1401097"/>
              <a:gd name="connsiteX13" fmla="*/ 1253613 w 1284187"/>
              <a:gd name="connsiteY13" fmla="*/ 1253613 h 1401097"/>
              <a:gd name="connsiteX14" fmla="*/ 1268361 w 1284187"/>
              <a:gd name="connsiteY14" fmla="*/ 1312607 h 1401097"/>
              <a:gd name="connsiteX15" fmla="*/ 1283110 w 1284187"/>
              <a:gd name="connsiteY15" fmla="*/ 1356852 h 1401097"/>
              <a:gd name="connsiteX16" fmla="*/ 1283110 w 1284187"/>
              <a:gd name="connsiteY16" fmla="*/ 1401097 h 1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4187" h="1401097">
                <a:moveTo>
                  <a:pt x="132735" y="0"/>
                </a:moveTo>
                <a:cubicBezTo>
                  <a:pt x="108155" y="19665"/>
                  <a:pt x="81253" y="36735"/>
                  <a:pt x="58994" y="58994"/>
                </a:cubicBezTo>
                <a:cubicBezTo>
                  <a:pt x="38147" y="79841"/>
                  <a:pt x="11568" y="139096"/>
                  <a:pt x="0" y="162233"/>
                </a:cubicBezTo>
                <a:cubicBezTo>
                  <a:pt x="9832" y="275304"/>
                  <a:pt x="7238" y="390152"/>
                  <a:pt x="29497" y="501446"/>
                </a:cubicBezTo>
                <a:cubicBezTo>
                  <a:pt x="37270" y="540311"/>
                  <a:pt x="66505" y="571706"/>
                  <a:pt x="88490" y="604684"/>
                </a:cubicBezTo>
                <a:cubicBezTo>
                  <a:pt x="227342" y="812963"/>
                  <a:pt x="169567" y="766890"/>
                  <a:pt x="280219" y="840659"/>
                </a:cubicBezTo>
                <a:cubicBezTo>
                  <a:pt x="309222" y="884164"/>
                  <a:pt x="311377" y="893662"/>
                  <a:pt x="353961" y="929149"/>
                </a:cubicBezTo>
                <a:cubicBezTo>
                  <a:pt x="367578" y="940497"/>
                  <a:pt x="381390" y="953041"/>
                  <a:pt x="398206" y="958646"/>
                </a:cubicBezTo>
                <a:cubicBezTo>
                  <a:pt x="426575" y="968102"/>
                  <a:pt x="457044" y="969526"/>
                  <a:pt x="486697" y="973394"/>
                </a:cubicBezTo>
                <a:cubicBezTo>
                  <a:pt x="570141" y="984278"/>
                  <a:pt x="654247" y="990095"/>
                  <a:pt x="737419" y="1002891"/>
                </a:cubicBezTo>
                <a:cubicBezTo>
                  <a:pt x="847423" y="1019815"/>
                  <a:pt x="956669" y="1059007"/>
                  <a:pt x="1061884" y="1091381"/>
                </a:cubicBezTo>
                <a:cubicBezTo>
                  <a:pt x="1163309" y="1158998"/>
                  <a:pt x="1116742" y="1139165"/>
                  <a:pt x="1194619" y="1165123"/>
                </a:cubicBezTo>
                <a:cubicBezTo>
                  <a:pt x="1209368" y="1179871"/>
                  <a:pt x="1227295" y="1192014"/>
                  <a:pt x="1238865" y="1209368"/>
                </a:cubicBezTo>
                <a:cubicBezTo>
                  <a:pt x="1247488" y="1222303"/>
                  <a:pt x="1249342" y="1238665"/>
                  <a:pt x="1253613" y="1253613"/>
                </a:cubicBezTo>
                <a:cubicBezTo>
                  <a:pt x="1259181" y="1273103"/>
                  <a:pt x="1262792" y="1293117"/>
                  <a:pt x="1268361" y="1312607"/>
                </a:cubicBezTo>
                <a:cubicBezTo>
                  <a:pt x="1272632" y="1327555"/>
                  <a:pt x="1280554" y="1341517"/>
                  <a:pt x="1283110" y="1356852"/>
                </a:cubicBezTo>
                <a:cubicBezTo>
                  <a:pt x="1285535" y="1371400"/>
                  <a:pt x="1283110" y="1386349"/>
                  <a:pt x="1283110" y="140109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7431763" y="1703054"/>
            <a:ext cx="5936556" cy="4690756"/>
          </a:xfrm>
          <a:prstGeom prst="rect">
            <a:avLst/>
          </a:prstGeom>
        </p:spPr>
      </p:pic>
      <p:sp>
        <p:nvSpPr>
          <p:cNvPr id="13" name="TextBox 12">
            <a:extLst>
              <a:ext uri="{FF2B5EF4-FFF2-40B4-BE49-F238E27FC236}">
                <a16:creationId xmlns="" xmlns:a16="http://schemas.microsoft.com/office/drawing/2014/main" id="{AD07B74C-424B-42AF-8DA3-5581B845F352}"/>
              </a:ext>
            </a:extLst>
          </p:cNvPr>
          <p:cNvSpPr txBox="1"/>
          <p:nvPr/>
        </p:nvSpPr>
        <p:spPr>
          <a:xfrm>
            <a:off x="9081212" y="2112014"/>
            <a:ext cx="240903" cy="800219"/>
          </a:xfrm>
          <a:prstGeom prst="rect">
            <a:avLst/>
          </a:prstGeom>
          <a:noFill/>
        </p:spPr>
        <p:txBody>
          <a:bodyPr wrap="square">
            <a:spAutoFit/>
          </a:bodyPr>
          <a:lstStyle/>
          <a:p>
            <a:r>
              <a:rPr lang="en-US" dirty="0" smtClean="0"/>
              <a:t>  </a:t>
            </a:r>
            <a:r>
              <a:rPr lang="en-US" sz="2800" dirty="0" smtClean="0"/>
              <a:t>1</a:t>
            </a:r>
            <a:endParaRPr lang="en-US" sz="2800" dirty="0"/>
          </a:p>
        </p:txBody>
      </p:sp>
      <p:sp>
        <p:nvSpPr>
          <p:cNvPr id="14" name="TextBox 13">
            <a:extLst>
              <a:ext uri="{FF2B5EF4-FFF2-40B4-BE49-F238E27FC236}">
                <a16:creationId xmlns="" xmlns:a16="http://schemas.microsoft.com/office/drawing/2014/main" id="{AD07B74C-424B-42AF-8DA3-5581B845F352}"/>
              </a:ext>
            </a:extLst>
          </p:cNvPr>
          <p:cNvSpPr txBox="1"/>
          <p:nvPr/>
        </p:nvSpPr>
        <p:spPr>
          <a:xfrm>
            <a:off x="10708910" y="2896278"/>
            <a:ext cx="539988" cy="523220"/>
          </a:xfrm>
          <a:prstGeom prst="rect">
            <a:avLst/>
          </a:prstGeom>
          <a:noFill/>
        </p:spPr>
        <p:txBody>
          <a:bodyPr wrap="square">
            <a:spAutoFit/>
          </a:bodyPr>
          <a:lstStyle/>
          <a:p>
            <a:r>
              <a:rPr lang="en-US" sz="2800" dirty="0" smtClean="0"/>
              <a:t>2</a:t>
            </a:r>
            <a:endParaRPr lang="en-US" sz="2800" dirty="0"/>
          </a:p>
        </p:txBody>
      </p:sp>
      <p:sp>
        <p:nvSpPr>
          <p:cNvPr id="16" name="TextBox 15">
            <a:extLst>
              <a:ext uri="{FF2B5EF4-FFF2-40B4-BE49-F238E27FC236}">
                <a16:creationId xmlns="" xmlns:a16="http://schemas.microsoft.com/office/drawing/2014/main" id="{AD07B74C-424B-42AF-8DA3-5581B845F352}"/>
              </a:ext>
            </a:extLst>
          </p:cNvPr>
          <p:cNvSpPr txBox="1"/>
          <p:nvPr/>
        </p:nvSpPr>
        <p:spPr>
          <a:xfrm>
            <a:off x="11484495" y="3328776"/>
            <a:ext cx="539988" cy="523220"/>
          </a:xfrm>
          <a:prstGeom prst="rect">
            <a:avLst/>
          </a:prstGeom>
          <a:noFill/>
        </p:spPr>
        <p:txBody>
          <a:bodyPr wrap="square">
            <a:spAutoFit/>
          </a:bodyPr>
          <a:lstStyle/>
          <a:p>
            <a:r>
              <a:rPr lang="en-US" sz="2800" dirty="0"/>
              <a:t>3</a:t>
            </a:r>
          </a:p>
        </p:txBody>
      </p:sp>
      <p:sp>
        <p:nvSpPr>
          <p:cNvPr id="17" name="TextBox 16">
            <a:extLst>
              <a:ext uri="{FF2B5EF4-FFF2-40B4-BE49-F238E27FC236}">
                <a16:creationId xmlns="" xmlns:a16="http://schemas.microsoft.com/office/drawing/2014/main" id="{AD07B74C-424B-42AF-8DA3-5581B845F352}"/>
              </a:ext>
            </a:extLst>
          </p:cNvPr>
          <p:cNvSpPr txBox="1"/>
          <p:nvPr/>
        </p:nvSpPr>
        <p:spPr>
          <a:xfrm>
            <a:off x="8942931" y="3460098"/>
            <a:ext cx="539988" cy="523220"/>
          </a:xfrm>
          <a:prstGeom prst="rect">
            <a:avLst/>
          </a:prstGeom>
          <a:noFill/>
        </p:spPr>
        <p:txBody>
          <a:bodyPr wrap="square">
            <a:spAutoFit/>
          </a:bodyPr>
          <a:lstStyle/>
          <a:p>
            <a:r>
              <a:rPr lang="en-US" sz="2800" dirty="0" smtClean="0"/>
              <a:t>5</a:t>
            </a:r>
            <a:endParaRPr lang="en-US" sz="2800" dirty="0"/>
          </a:p>
        </p:txBody>
      </p:sp>
      <p:sp>
        <p:nvSpPr>
          <p:cNvPr id="21" name="TextBox 20">
            <a:extLst>
              <a:ext uri="{FF2B5EF4-FFF2-40B4-BE49-F238E27FC236}">
                <a16:creationId xmlns="" xmlns:a16="http://schemas.microsoft.com/office/drawing/2014/main" id="{AD07B74C-424B-42AF-8DA3-5581B845F352}"/>
              </a:ext>
            </a:extLst>
          </p:cNvPr>
          <p:cNvSpPr txBox="1"/>
          <p:nvPr/>
        </p:nvSpPr>
        <p:spPr>
          <a:xfrm>
            <a:off x="10566318" y="3758115"/>
            <a:ext cx="539988" cy="523220"/>
          </a:xfrm>
          <a:prstGeom prst="rect">
            <a:avLst/>
          </a:prstGeom>
          <a:noFill/>
        </p:spPr>
        <p:txBody>
          <a:bodyPr wrap="square">
            <a:spAutoFit/>
          </a:bodyPr>
          <a:lstStyle/>
          <a:p>
            <a:r>
              <a:rPr lang="en-US" sz="2800" dirty="0" smtClean="0"/>
              <a:t>4</a:t>
            </a:r>
            <a:endParaRPr lang="en-US" sz="2800" dirty="0"/>
          </a:p>
        </p:txBody>
      </p:sp>
      <p:sp>
        <p:nvSpPr>
          <p:cNvPr id="23" name="TextBox 22">
            <a:extLst>
              <a:ext uri="{FF2B5EF4-FFF2-40B4-BE49-F238E27FC236}">
                <a16:creationId xmlns="" xmlns:a16="http://schemas.microsoft.com/office/drawing/2014/main" id="{AD07B74C-424B-42AF-8DA3-5581B845F352}"/>
              </a:ext>
            </a:extLst>
          </p:cNvPr>
          <p:cNvSpPr txBox="1"/>
          <p:nvPr/>
        </p:nvSpPr>
        <p:spPr>
          <a:xfrm>
            <a:off x="11010904" y="2168861"/>
            <a:ext cx="268484" cy="523220"/>
          </a:xfrm>
          <a:prstGeom prst="rect">
            <a:avLst/>
          </a:prstGeom>
          <a:noFill/>
        </p:spPr>
        <p:txBody>
          <a:bodyPr wrap="square">
            <a:spAutoFit/>
          </a:bodyPr>
          <a:lstStyle/>
          <a:p>
            <a:r>
              <a:rPr lang="en-US" sz="2800" dirty="0" smtClean="0"/>
              <a:t>7</a:t>
            </a:r>
            <a:endParaRPr lang="en-US" sz="2800" dirty="0"/>
          </a:p>
        </p:txBody>
      </p:sp>
      <p:sp>
        <p:nvSpPr>
          <p:cNvPr id="24" name="TextBox 23">
            <a:extLst>
              <a:ext uri="{FF2B5EF4-FFF2-40B4-BE49-F238E27FC236}">
                <a16:creationId xmlns="" xmlns:a16="http://schemas.microsoft.com/office/drawing/2014/main" id="{AD07B74C-424B-42AF-8DA3-5581B845F352}"/>
              </a:ext>
            </a:extLst>
          </p:cNvPr>
          <p:cNvSpPr txBox="1"/>
          <p:nvPr/>
        </p:nvSpPr>
        <p:spPr>
          <a:xfrm>
            <a:off x="9920710" y="1928894"/>
            <a:ext cx="268484" cy="523220"/>
          </a:xfrm>
          <a:prstGeom prst="rect">
            <a:avLst/>
          </a:prstGeom>
          <a:noFill/>
        </p:spPr>
        <p:txBody>
          <a:bodyPr wrap="square">
            <a:spAutoFit/>
          </a:bodyPr>
          <a:lstStyle/>
          <a:p>
            <a:r>
              <a:rPr lang="en-US" sz="2800" dirty="0" smtClean="0"/>
              <a:t>6</a:t>
            </a:r>
            <a:endParaRPr lang="en-US" sz="2800" dirty="0"/>
          </a:p>
        </p:txBody>
      </p:sp>
      <p:sp>
        <p:nvSpPr>
          <p:cNvPr id="18" name="TextBox 17">
            <a:extLst>
              <a:ext uri="{FF2B5EF4-FFF2-40B4-BE49-F238E27FC236}">
                <a16:creationId xmlns="" xmlns:a16="http://schemas.microsoft.com/office/drawing/2014/main" id="{AD07B74C-424B-42AF-8DA3-5581B845F352}"/>
              </a:ext>
            </a:extLst>
          </p:cNvPr>
          <p:cNvSpPr txBox="1"/>
          <p:nvPr/>
        </p:nvSpPr>
        <p:spPr>
          <a:xfrm>
            <a:off x="9787845" y="2900254"/>
            <a:ext cx="539988" cy="523220"/>
          </a:xfrm>
          <a:prstGeom prst="rect">
            <a:avLst/>
          </a:prstGeom>
          <a:noFill/>
        </p:spPr>
        <p:txBody>
          <a:bodyPr wrap="square">
            <a:spAutoFit/>
          </a:bodyPr>
          <a:lstStyle/>
          <a:p>
            <a:r>
              <a:rPr lang="en-US" sz="2800" dirty="0" smtClean="0"/>
              <a:t>8</a:t>
            </a:r>
            <a:endParaRPr lang="en-US" sz="2800" dirty="0"/>
          </a:p>
        </p:txBody>
      </p:sp>
      <p:pic>
        <p:nvPicPr>
          <p:cNvPr id="20" name="Picture 19"/>
          <p:cNvPicPr>
            <a:picLocks noChangeAspect="1"/>
          </p:cNvPicPr>
          <p:nvPr/>
        </p:nvPicPr>
        <p:blipFill>
          <a:blip r:embed="rId3"/>
          <a:stretch>
            <a:fillRect/>
          </a:stretch>
        </p:blipFill>
        <p:spPr>
          <a:xfrm>
            <a:off x="352048" y="3050289"/>
            <a:ext cx="1221726" cy="835053"/>
          </a:xfrm>
          <a:prstGeom prst="rect">
            <a:avLst/>
          </a:prstGeom>
        </p:spPr>
      </p:pic>
      <p:pic>
        <p:nvPicPr>
          <p:cNvPr id="22" name="Picture 21"/>
          <p:cNvPicPr>
            <a:picLocks noChangeAspect="1"/>
          </p:cNvPicPr>
          <p:nvPr/>
        </p:nvPicPr>
        <p:blipFill>
          <a:blip r:embed="rId3"/>
          <a:stretch>
            <a:fillRect/>
          </a:stretch>
        </p:blipFill>
        <p:spPr>
          <a:xfrm>
            <a:off x="277790" y="4993406"/>
            <a:ext cx="1357472" cy="927836"/>
          </a:xfrm>
          <a:prstGeom prst="rect">
            <a:avLst/>
          </a:prstGeom>
        </p:spPr>
      </p:pic>
      <p:sp>
        <p:nvSpPr>
          <p:cNvPr id="25" name="TextBox 24"/>
          <p:cNvSpPr txBox="1"/>
          <p:nvPr/>
        </p:nvSpPr>
        <p:spPr>
          <a:xfrm>
            <a:off x="1417572" y="1311794"/>
            <a:ext cx="8695258" cy="1200329"/>
          </a:xfrm>
          <a:prstGeom prst="rect">
            <a:avLst/>
          </a:prstGeom>
          <a:noFill/>
        </p:spPr>
        <p:txBody>
          <a:bodyPr wrap="square" rtlCol="0">
            <a:spAutoFit/>
          </a:bodyPr>
          <a:lstStyle/>
          <a:p>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Tên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thiếu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niên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yêu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câu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chuyện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Bóp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uả</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cam”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là</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gì</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p>
          <a:p>
            <a:pPr algn="l"/>
            <a:endParaRPr lang="en-US" sz="1600" dirty="0" smtClean="0"/>
          </a:p>
        </p:txBody>
      </p:sp>
      <p:sp>
        <p:nvSpPr>
          <p:cNvPr id="7" name="Rectangle 6"/>
          <p:cNvSpPr/>
          <p:nvPr/>
        </p:nvSpPr>
        <p:spPr>
          <a:xfrm>
            <a:off x="1417572" y="2921734"/>
            <a:ext cx="7828574" cy="954107"/>
          </a:xfrm>
          <a:prstGeom prst="rect">
            <a:avLst/>
          </a:prstGeom>
        </p:spPr>
        <p:txBody>
          <a:bodyPr wrap="square">
            <a:spAutoFit/>
          </a:bodyPr>
          <a:lstStyle/>
          <a:p>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hãy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nói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tên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một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một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câu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chuyện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hoặc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một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thơ</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chủ</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điểm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Bảo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vệ</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Tổ</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quốc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773094" y="5196400"/>
            <a:ext cx="4444753" cy="1384995"/>
          </a:xfrm>
          <a:prstGeom prst="rect">
            <a:avLst/>
          </a:prstGeom>
        </p:spPr>
        <p:txBody>
          <a:bodyPr wrap="square">
            <a:spAutoFit/>
          </a:bodyPr>
          <a:lstStyle/>
          <a:p>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Hãy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hát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bài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hát</a:t>
            </a:r>
            <a:r>
              <a:rPr lang="en-US" sz="2800" dirty="0">
                <a:solidFill>
                  <a:schemeClr val="bg2">
                    <a:lumMod val="10000"/>
                  </a:schemeClr>
                </a:solidFill>
                <a:latin typeface="Times New Roman" panose="02020603050405020304" pitchFamily="18" charset="0"/>
                <a:cs typeface="Times New Roman" panose="02020603050405020304" pitchFamily="18" charset="0"/>
              </a:rPr>
              <a:t> ca </a:t>
            </a:r>
            <a:r>
              <a:rPr lang="en-US" sz="2800" dirty="0" err="1">
                <a:solidFill>
                  <a:schemeClr val="bg2">
                    <a:lumMod val="10000"/>
                  </a:schemeClr>
                </a:solidFill>
                <a:latin typeface="Times New Roman" panose="02020603050405020304" pitchFamily="18" charset="0"/>
                <a:cs typeface="Times New Roman" panose="02020603050405020304" pitchFamily="18" charset="0"/>
              </a:rPr>
              <a:t>ngợi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quê</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hương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đất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nước</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a:p>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1153449" y="3753662"/>
            <a:ext cx="7115554" cy="954107"/>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Truyện </a:t>
            </a:r>
            <a:r>
              <a:rPr lang="vi-VN" sz="2800" b="1" dirty="0">
                <a:solidFill>
                  <a:srgbClr val="FF0000"/>
                </a:solidFill>
                <a:latin typeface="Times New Roman" panose="02020603050405020304" pitchFamily="18" charset="0"/>
                <a:cs typeface="Times New Roman" panose="02020603050405020304" pitchFamily="18" charset="0"/>
              </a:rPr>
              <a:t>Hai Bà Trưng, bài thơ Chú hải </a:t>
            </a:r>
            <a:r>
              <a:rPr lang="vi-VN" sz="2800" b="1" dirty="0" smtClean="0">
                <a:solidFill>
                  <a:srgbClr val="FF0000"/>
                </a:solidFill>
                <a:latin typeface="Times New Roman" panose="02020603050405020304" pitchFamily="18" charset="0"/>
                <a:cs typeface="Times New Roman" panose="02020603050405020304" pitchFamily="18" charset="0"/>
              </a:rPr>
              <a:t>qu</a:t>
            </a:r>
            <a:r>
              <a:rPr lang="en-US" sz="2800" b="1" dirty="0">
                <a:solidFill>
                  <a:srgbClr val="FF0000"/>
                </a:solidFill>
                <a:latin typeface="Times New Roman" panose="02020603050405020304" pitchFamily="18" charset="0"/>
                <a:cs typeface="Times New Roman" panose="02020603050405020304" pitchFamily="18" charset="0"/>
              </a:rPr>
              <a:t>â</a:t>
            </a:r>
            <a:r>
              <a:rPr lang="vi-VN" sz="2800" b="1" dirty="0" smtClean="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Times New Roman" panose="02020603050405020304" pitchFamily="18" charset="0"/>
                <a:cs typeface="Times New Roman" panose="02020603050405020304" pitchFamily="18" charset="0"/>
              </a:rPr>
              <a:t>, Gửi theo các chú bộ đội, </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462350" y="2300048"/>
            <a:ext cx="6130410" cy="523220"/>
          </a:xfrm>
          <a:prstGeom prst="rect">
            <a:avLst/>
          </a:prstGeom>
        </p:spPr>
        <p:txBody>
          <a:bodyPr wrap="square">
            <a:spAutoFit/>
          </a:bodyPr>
          <a:lstStyle/>
          <a:p>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Quốc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Toản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a:off x="383496" y="1438266"/>
            <a:ext cx="989941" cy="755124"/>
          </a:xfrm>
          <a:prstGeom prst="rect">
            <a:avLst/>
          </a:prstGeom>
        </p:spPr>
      </p:pic>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anim calcmode="lin" valueType="num">
                                      <p:cBhvr>
                                        <p:cTn id="28" dur="1000" fill="hold"/>
                                        <p:tgtEl>
                                          <p:spTgt spid="23"/>
                                        </p:tgtEl>
                                        <p:attrNameLst>
                                          <p:attrName>style.rotation</p:attrName>
                                        </p:attrNameLst>
                                      </p:cBhvr>
                                      <p:tavLst>
                                        <p:tav tm="0">
                                          <p:val>
                                            <p:fltVal val="90"/>
                                          </p:val>
                                        </p:tav>
                                        <p:tav tm="100000">
                                          <p:val>
                                            <p:fltVal val="0"/>
                                          </p:val>
                                        </p:tav>
                                      </p:tavLst>
                                    </p:anim>
                                    <p:animEffect transition="in" filter="fade">
                                      <p:cBhvr>
                                        <p:cTn id="29" dur="1000"/>
                                        <p:tgtEl>
                                          <p:spTgt spid="2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style.rotation</p:attrName>
                                        </p:attrNameLst>
                                      </p:cBhvr>
                                      <p:tavLst>
                                        <p:tav tm="0">
                                          <p:val>
                                            <p:fltVal val="90"/>
                                          </p:val>
                                        </p:tav>
                                        <p:tav tm="100000">
                                          <p:val>
                                            <p:fltVal val="0"/>
                                          </p:val>
                                        </p:tav>
                                      </p:tavLst>
                                    </p:anim>
                                    <p:animEffect transition="in" filter="fade">
                                      <p:cBhvr>
                                        <p:cTn id="47" dur="1000"/>
                                        <p:tgtEl>
                                          <p:spTgt spid="18"/>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000" fill="hold"/>
                                        <p:tgtEl>
                                          <p:spTgt spid="17"/>
                                        </p:tgtEl>
                                        <p:attrNameLst>
                                          <p:attrName>ppt_w</p:attrName>
                                        </p:attrNameLst>
                                      </p:cBhvr>
                                      <p:tavLst>
                                        <p:tav tm="0">
                                          <p:val>
                                            <p:fltVal val="0"/>
                                          </p:val>
                                        </p:tav>
                                        <p:tav tm="100000">
                                          <p:val>
                                            <p:strVal val="#ppt_w"/>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 calcmode="lin" valueType="num">
                                      <p:cBhvr>
                                        <p:cTn id="52" dur="1000" fill="hold"/>
                                        <p:tgtEl>
                                          <p:spTgt spid="17"/>
                                        </p:tgtEl>
                                        <p:attrNameLst>
                                          <p:attrName>style.rotation</p:attrName>
                                        </p:attrNameLst>
                                      </p:cBhvr>
                                      <p:tavLst>
                                        <p:tav tm="0">
                                          <p:val>
                                            <p:fltVal val="90"/>
                                          </p:val>
                                        </p:tav>
                                        <p:tav tm="100000">
                                          <p:val>
                                            <p:fltVal val="0"/>
                                          </p:val>
                                        </p:tav>
                                      </p:tavLst>
                                    </p:anim>
                                    <p:animEffect transition="in" filter="fade">
                                      <p:cBhvr>
                                        <p:cTn id="53" dur="1000"/>
                                        <p:tgtEl>
                                          <p:spTgt spid="17"/>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 calcmode="lin" valueType="num">
                                      <p:cBhvr>
                                        <p:cTn id="58" dur="1000" fill="hold"/>
                                        <p:tgtEl>
                                          <p:spTgt spid="21"/>
                                        </p:tgtEl>
                                        <p:attrNameLst>
                                          <p:attrName>style.rotation</p:attrName>
                                        </p:attrNameLst>
                                      </p:cBhvr>
                                      <p:tavLst>
                                        <p:tav tm="0">
                                          <p:val>
                                            <p:fltVal val="90"/>
                                          </p:val>
                                        </p:tav>
                                        <p:tav tm="100000">
                                          <p:val>
                                            <p:fltVal val="0"/>
                                          </p:val>
                                        </p:tav>
                                      </p:tavLst>
                                    </p:anim>
                                    <p:animEffect transition="in" filter="fade">
                                      <p:cBhvr>
                                        <p:cTn id="59" dur="1000"/>
                                        <p:tgtEl>
                                          <p:spTgt spid="21"/>
                                        </p:tgtEl>
                                      </p:cBhvr>
                                    </p:animEffect>
                                  </p:childTnLst>
                                </p:cTn>
                              </p:par>
                              <p:par>
                                <p:cTn id="60" presetID="31"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1000" fill="hold"/>
                                        <p:tgtEl>
                                          <p:spTgt spid="6"/>
                                        </p:tgtEl>
                                        <p:attrNameLst>
                                          <p:attrName>ppt_w</p:attrName>
                                        </p:attrNameLst>
                                      </p:cBhvr>
                                      <p:tavLst>
                                        <p:tav tm="0">
                                          <p:val>
                                            <p:fltVal val="0"/>
                                          </p:val>
                                        </p:tav>
                                        <p:tav tm="100000">
                                          <p:val>
                                            <p:strVal val="#ppt_w"/>
                                          </p:val>
                                        </p:tav>
                                      </p:tavLst>
                                    </p:anim>
                                    <p:anim calcmode="lin" valueType="num">
                                      <p:cBhvr>
                                        <p:cTn id="63" dur="1000" fill="hold"/>
                                        <p:tgtEl>
                                          <p:spTgt spid="6"/>
                                        </p:tgtEl>
                                        <p:attrNameLst>
                                          <p:attrName>ppt_h</p:attrName>
                                        </p:attrNameLst>
                                      </p:cBhvr>
                                      <p:tavLst>
                                        <p:tav tm="0">
                                          <p:val>
                                            <p:fltVal val="0"/>
                                          </p:val>
                                        </p:tav>
                                        <p:tav tm="100000">
                                          <p:val>
                                            <p:strVal val="#ppt_h"/>
                                          </p:val>
                                        </p:tav>
                                      </p:tavLst>
                                    </p:anim>
                                    <p:anim calcmode="lin" valueType="num">
                                      <p:cBhvr>
                                        <p:cTn id="64" dur="1000" fill="hold"/>
                                        <p:tgtEl>
                                          <p:spTgt spid="6"/>
                                        </p:tgtEl>
                                        <p:attrNameLst>
                                          <p:attrName>style.rotation</p:attrName>
                                        </p:attrNameLst>
                                      </p:cBhvr>
                                      <p:tavLst>
                                        <p:tav tm="0">
                                          <p:val>
                                            <p:fltVal val="90"/>
                                          </p:val>
                                        </p:tav>
                                        <p:tav tm="100000">
                                          <p:val>
                                            <p:fltVal val="0"/>
                                          </p:val>
                                        </p:tav>
                                      </p:tavLst>
                                    </p:anim>
                                    <p:animEffect transition="in" filter="fade">
                                      <p:cBhvr>
                                        <p:cTn id="65" dur="10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additive="base">
                                        <p:cTn id="70" dur="500" fill="hold"/>
                                        <p:tgtEl>
                                          <p:spTgt spid="5"/>
                                        </p:tgtEl>
                                        <p:attrNameLst>
                                          <p:attrName>ppt_x</p:attrName>
                                        </p:attrNameLst>
                                      </p:cBhvr>
                                      <p:tavLst>
                                        <p:tav tm="0">
                                          <p:val>
                                            <p:strVal val="#ppt_x"/>
                                          </p:val>
                                        </p:tav>
                                        <p:tav tm="100000">
                                          <p:val>
                                            <p:strVal val="#ppt_x"/>
                                          </p:val>
                                        </p:tav>
                                      </p:tavLst>
                                    </p:anim>
                                    <p:anim calcmode="lin" valueType="num">
                                      <p:cBhvr additive="base">
                                        <p:cTn id="7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randombar(horizontal)">
                                      <p:cBhvr>
                                        <p:cTn id="76" dur="500"/>
                                        <p:tgtEl>
                                          <p:spTgt spid="27"/>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randombar(horizont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1000" fill="hold"/>
                                        <p:tgtEl>
                                          <p:spTgt spid="10"/>
                                        </p:tgtEl>
                                        <p:attrNameLst>
                                          <p:attrName>ppt_w</p:attrName>
                                        </p:attrNameLst>
                                      </p:cBhvr>
                                      <p:tavLst>
                                        <p:tav tm="0">
                                          <p:val>
                                            <p:fltVal val="0"/>
                                          </p:val>
                                        </p:tav>
                                        <p:tav tm="100000">
                                          <p:val>
                                            <p:strVal val="#ppt_w"/>
                                          </p:val>
                                        </p:tav>
                                      </p:tavLst>
                                    </p:anim>
                                    <p:anim calcmode="lin" valueType="num">
                                      <p:cBhvr>
                                        <p:cTn id="85" dur="1000" fill="hold"/>
                                        <p:tgtEl>
                                          <p:spTgt spid="10"/>
                                        </p:tgtEl>
                                        <p:attrNameLst>
                                          <p:attrName>ppt_h</p:attrName>
                                        </p:attrNameLst>
                                      </p:cBhvr>
                                      <p:tavLst>
                                        <p:tav tm="0">
                                          <p:val>
                                            <p:fltVal val="0"/>
                                          </p:val>
                                        </p:tav>
                                        <p:tav tm="100000">
                                          <p:val>
                                            <p:strVal val="#ppt_h"/>
                                          </p:val>
                                        </p:tav>
                                      </p:tavLst>
                                    </p:anim>
                                    <p:anim calcmode="lin" valueType="num">
                                      <p:cBhvr>
                                        <p:cTn id="86" dur="1000" fill="hold"/>
                                        <p:tgtEl>
                                          <p:spTgt spid="10"/>
                                        </p:tgtEl>
                                        <p:attrNameLst>
                                          <p:attrName>style.rotation</p:attrName>
                                        </p:attrNameLst>
                                      </p:cBhvr>
                                      <p:tavLst>
                                        <p:tav tm="0">
                                          <p:val>
                                            <p:fltVal val="90"/>
                                          </p:val>
                                        </p:tav>
                                        <p:tav tm="100000">
                                          <p:val>
                                            <p:fltVal val="0"/>
                                          </p:val>
                                        </p:tav>
                                      </p:tavLst>
                                    </p:anim>
                                    <p:animEffect transition="in" filter="fade">
                                      <p:cBhvr>
                                        <p:cTn id="87" dur="10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1000" fill="hold"/>
                                        <p:tgtEl>
                                          <p:spTgt spid="20"/>
                                        </p:tgtEl>
                                        <p:attrNameLst>
                                          <p:attrName>ppt_w</p:attrName>
                                        </p:attrNameLst>
                                      </p:cBhvr>
                                      <p:tavLst>
                                        <p:tav tm="0">
                                          <p:val>
                                            <p:fltVal val="0"/>
                                          </p:val>
                                        </p:tav>
                                        <p:tav tm="100000">
                                          <p:val>
                                            <p:strVal val="#ppt_w"/>
                                          </p:val>
                                        </p:tav>
                                      </p:tavLst>
                                    </p:anim>
                                    <p:anim calcmode="lin" valueType="num">
                                      <p:cBhvr>
                                        <p:cTn id="93" dur="1000" fill="hold"/>
                                        <p:tgtEl>
                                          <p:spTgt spid="20"/>
                                        </p:tgtEl>
                                        <p:attrNameLst>
                                          <p:attrName>ppt_h</p:attrName>
                                        </p:attrNameLst>
                                      </p:cBhvr>
                                      <p:tavLst>
                                        <p:tav tm="0">
                                          <p:val>
                                            <p:fltVal val="0"/>
                                          </p:val>
                                        </p:tav>
                                        <p:tav tm="100000">
                                          <p:val>
                                            <p:strVal val="#ppt_h"/>
                                          </p:val>
                                        </p:tav>
                                      </p:tavLst>
                                    </p:anim>
                                    <p:anim calcmode="lin" valueType="num">
                                      <p:cBhvr>
                                        <p:cTn id="94" dur="1000" fill="hold"/>
                                        <p:tgtEl>
                                          <p:spTgt spid="20"/>
                                        </p:tgtEl>
                                        <p:attrNameLst>
                                          <p:attrName>style.rotation</p:attrName>
                                        </p:attrNameLst>
                                      </p:cBhvr>
                                      <p:tavLst>
                                        <p:tav tm="0">
                                          <p:val>
                                            <p:fltVal val="90"/>
                                          </p:val>
                                        </p:tav>
                                        <p:tav tm="100000">
                                          <p:val>
                                            <p:fltVal val="0"/>
                                          </p:val>
                                        </p:tav>
                                      </p:tavLst>
                                    </p:anim>
                                    <p:animEffect transition="in" filter="fade">
                                      <p:cBhvr>
                                        <p:cTn id="95" dur="1000"/>
                                        <p:tgtEl>
                                          <p:spTgt spid="20"/>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p:cTn id="98" dur="1000" fill="hold"/>
                                        <p:tgtEl>
                                          <p:spTgt spid="7"/>
                                        </p:tgtEl>
                                        <p:attrNameLst>
                                          <p:attrName>ppt_w</p:attrName>
                                        </p:attrNameLst>
                                      </p:cBhvr>
                                      <p:tavLst>
                                        <p:tav tm="0">
                                          <p:val>
                                            <p:fltVal val="0"/>
                                          </p:val>
                                        </p:tav>
                                        <p:tav tm="100000">
                                          <p:val>
                                            <p:strVal val="#ppt_w"/>
                                          </p:val>
                                        </p:tav>
                                      </p:tavLst>
                                    </p:anim>
                                    <p:anim calcmode="lin" valueType="num">
                                      <p:cBhvr>
                                        <p:cTn id="99" dur="1000" fill="hold"/>
                                        <p:tgtEl>
                                          <p:spTgt spid="7"/>
                                        </p:tgtEl>
                                        <p:attrNameLst>
                                          <p:attrName>ppt_h</p:attrName>
                                        </p:attrNameLst>
                                      </p:cBhvr>
                                      <p:tavLst>
                                        <p:tav tm="0">
                                          <p:val>
                                            <p:fltVal val="0"/>
                                          </p:val>
                                        </p:tav>
                                        <p:tav tm="100000">
                                          <p:val>
                                            <p:strVal val="#ppt_h"/>
                                          </p:val>
                                        </p:tav>
                                      </p:tavLst>
                                    </p:anim>
                                    <p:anim calcmode="lin" valueType="num">
                                      <p:cBhvr>
                                        <p:cTn id="100" dur="1000" fill="hold"/>
                                        <p:tgtEl>
                                          <p:spTgt spid="7"/>
                                        </p:tgtEl>
                                        <p:attrNameLst>
                                          <p:attrName>style.rotation</p:attrName>
                                        </p:attrNameLst>
                                      </p:cBhvr>
                                      <p:tavLst>
                                        <p:tav tm="0">
                                          <p:val>
                                            <p:fltVal val="90"/>
                                          </p:val>
                                        </p:tav>
                                        <p:tav tm="100000">
                                          <p:val>
                                            <p:fltVal val="0"/>
                                          </p:val>
                                        </p:tav>
                                      </p:tavLst>
                                    </p:anim>
                                    <p:animEffect transition="in" filter="fade">
                                      <p:cBhvr>
                                        <p:cTn id="101" dur="10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randombar(horizontal)">
                                      <p:cBhvr>
                                        <p:cTn id="106" dur="500"/>
                                        <p:tgtEl>
                                          <p:spTgt spid="9"/>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p:cTn id="111" dur="500" fill="hold"/>
                                        <p:tgtEl>
                                          <p:spTgt spid="22"/>
                                        </p:tgtEl>
                                        <p:attrNameLst>
                                          <p:attrName>ppt_w</p:attrName>
                                        </p:attrNameLst>
                                      </p:cBhvr>
                                      <p:tavLst>
                                        <p:tav tm="0">
                                          <p:val>
                                            <p:fltVal val="0"/>
                                          </p:val>
                                        </p:tav>
                                        <p:tav tm="100000">
                                          <p:val>
                                            <p:strVal val="#ppt_w"/>
                                          </p:val>
                                        </p:tav>
                                      </p:tavLst>
                                    </p:anim>
                                    <p:anim calcmode="lin" valueType="num">
                                      <p:cBhvr>
                                        <p:cTn id="112" dur="500" fill="hold"/>
                                        <p:tgtEl>
                                          <p:spTgt spid="22"/>
                                        </p:tgtEl>
                                        <p:attrNameLst>
                                          <p:attrName>ppt_h</p:attrName>
                                        </p:attrNameLst>
                                      </p:cBhvr>
                                      <p:tavLst>
                                        <p:tav tm="0">
                                          <p:val>
                                            <p:fltVal val="0"/>
                                          </p:val>
                                        </p:tav>
                                        <p:tav tm="100000">
                                          <p:val>
                                            <p:strVal val="#ppt_h"/>
                                          </p:val>
                                        </p:tav>
                                      </p:tavLst>
                                    </p:anim>
                                    <p:animEffect transition="in" filter="fade">
                                      <p:cBhvr>
                                        <p:cTn id="113" dur="500"/>
                                        <p:tgtEl>
                                          <p:spTgt spid="22"/>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8"/>
                                        </p:tgtEl>
                                        <p:attrNameLst>
                                          <p:attrName>style.visibility</p:attrName>
                                        </p:attrNameLst>
                                      </p:cBhvr>
                                      <p:to>
                                        <p:strVal val="visible"/>
                                      </p:to>
                                    </p:set>
                                    <p:anim calcmode="lin" valueType="num">
                                      <p:cBhvr>
                                        <p:cTn id="116" dur="500" fill="hold"/>
                                        <p:tgtEl>
                                          <p:spTgt spid="8"/>
                                        </p:tgtEl>
                                        <p:attrNameLst>
                                          <p:attrName>ppt_w</p:attrName>
                                        </p:attrNameLst>
                                      </p:cBhvr>
                                      <p:tavLst>
                                        <p:tav tm="0">
                                          <p:val>
                                            <p:fltVal val="0"/>
                                          </p:val>
                                        </p:tav>
                                        <p:tav tm="100000">
                                          <p:val>
                                            <p:strVal val="#ppt_w"/>
                                          </p:val>
                                        </p:tav>
                                      </p:tavLst>
                                    </p:anim>
                                    <p:anim calcmode="lin" valueType="num">
                                      <p:cBhvr>
                                        <p:cTn id="117" dur="500" fill="hold"/>
                                        <p:tgtEl>
                                          <p:spTgt spid="8"/>
                                        </p:tgtEl>
                                        <p:attrNameLst>
                                          <p:attrName>ppt_h</p:attrName>
                                        </p:attrNameLst>
                                      </p:cBhvr>
                                      <p:tavLst>
                                        <p:tav tm="0">
                                          <p:val>
                                            <p:fltVal val="0"/>
                                          </p:val>
                                        </p:tav>
                                        <p:tav tm="100000">
                                          <p:val>
                                            <p:strVal val="#ppt_h"/>
                                          </p:val>
                                        </p:tav>
                                      </p:tavLst>
                                    </p:anim>
                                    <p:animEffect transition="in" filter="fade">
                                      <p:cBhvr>
                                        <p:cTn id="1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14" grpId="0"/>
      <p:bldP spid="16" grpId="0"/>
      <p:bldP spid="17" grpId="0"/>
      <p:bldP spid="21" grpId="0"/>
      <p:bldP spid="23" grpId="0"/>
      <p:bldP spid="24" grpId="0"/>
      <p:bldP spid="18" grpId="0"/>
      <p:bldP spid="25" grpId="0"/>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065D3ED-1261-4C79-8CE9-7BBCD356C1EA}"/>
              </a:ext>
            </a:extLst>
          </p:cNvPr>
          <p:cNvGrpSpPr/>
          <p:nvPr/>
        </p:nvGrpSpPr>
        <p:grpSpPr>
          <a:xfrm>
            <a:off x="1290484" y="908925"/>
            <a:ext cx="7509403" cy="1666372"/>
            <a:chOff x="-684085" y="1790606"/>
            <a:chExt cx="5632052" cy="1249779"/>
          </a:xfrm>
          <a:solidFill>
            <a:schemeClr val="accent1">
              <a:lumMod val="20000"/>
              <a:lumOff val="80000"/>
            </a:schemeClr>
          </a:solidFill>
        </p:grpSpPr>
        <p:sp>
          <p:nvSpPr>
            <p:cNvPr id="3" name="Speech Bubble: Rectangle with Corners Rounded 6">
              <a:extLst>
                <a:ext uri="{FF2B5EF4-FFF2-40B4-BE49-F238E27FC236}">
                  <a16:creationId xmlns=""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 xmlns:a16="http://schemas.microsoft.com/office/drawing/2014/main" id="{F391557E-9D2C-4840-BD03-3962B48971B7}"/>
                </a:ext>
              </a:extLst>
            </p:cNvPr>
            <p:cNvSpPr txBox="1"/>
            <p:nvPr/>
          </p:nvSpPr>
          <p:spPr>
            <a:xfrm>
              <a:off x="-370055" y="1986154"/>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smtClean="0">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 xmlns:a16="http://schemas.microsoft.com/office/drawing/2014/main" id="{1CE39A8E-948F-4836-AAE1-70EE38C542A0}"/>
              </a:ext>
            </a:extLst>
          </p:cNvPr>
          <p:cNvPicPr>
            <a:picLocks noChangeAspect="1"/>
          </p:cNvPicPr>
          <p:nvPr/>
        </p:nvPicPr>
        <p:blipFill>
          <a:blip r:embed="rId2"/>
          <a:stretch>
            <a:fillRect/>
          </a:stretch>
        </p:blipFill>
        <p:spPr>
          <a:xfrm>
            <a:off x="8319720" y="1292188"/>
            <a:ext cx="3220280" cy="4011946"/>
          </a:xfrm>
          <a:prstGeom prst="rect">
            <a:avLst/>
          </a:prstGeom>
        </p:spPr>
      </p:pic>
      <p:sp>
        <p:nvSpPr>
          <p:cNvPr id="6" name="Rectangle 5"/>
          <p:cNvSpPr/>
          <p:nvPr/>
        </p:nvSpPr>
        <p:spPr>
          <a:xfrm>
            <a:off x="707924" y="3573608"/>
            <a:ext cx="7447934"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27C0750B-9584-4FBE-B305-D02BDD03AD95}"/>
              </a:ext>
            </a:extLst>
          </p:cNvPr>
          <p:cNvSpPr txBox="1"/>
          <p:nvPr/>
        </p:nvSpPr>
        <p:spPr>
          <a:xfrm>
            <a:off x="871786" y="3573608"/>
            <a:ext cx="7284072" cy="2031325"/>
          </a:xfrm>
          <a:prstGeom prst="rect">
            <a:avLst/>
          </a:prstGeom>
          <a:noFill/>
        </p:spPr>
        <p:txBody>
          <a:bodyPr wrap="square">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mẽ</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thong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 xmlns:a16="http://schemas.microsoft.com/office/drawing/2014/main" id="{BE3DBD7F-838F-478F-9A52-DD2EFC99F3C5}"/>
              </a:ext>
            </a:extLst>
          </p:cNvPr>
          <p:cNvPicPr>
            <a:picLocks noChangeAspect="1"/>
          </p:cNvPicPr>
          <p:nvPr/>
        </p:nvPicPr>
        <p:blipFill>
          <a:blip r:embed="rId2"/>
          <a:stretch>
            <a:fillRect/>
          </a:stretch>
        </p:blipFill>
        <p:spPr>
          <a:xfrm>
            <a:off x="0" y="-4132"/>
            <a:ext cx="12344009" cy="6858000"/>
          </a:xfrm>
          <a:prstGeom prst="rect">
            <a:avLst/>
          </a:prstGeom>
        </p:spPr>
      </p:pic>
      <p:pic>
        <p:nvPicPr>
          <p:cNvPr id="3" name="Picture 2" descr="A group of dolls&#10;&#10;Description automatically generated with low confidence">
            <a:extLst>
              <a:ext uri="{FF2B5EF4-FFF2-40B4-BE49-F238E27FC236}">
                <a16:creationId xmlns=""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260103" y="2274019"/>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 xmlns:a16="http://schemas.microsoft.com/office/drawing/2014/main" id="{60ABC38B-62A8-4505-9697-591D96A9B7E6}"/>
              </a:ext>
            </a:extLst>
          </p:cNvPr>
          <p:cNvGrpSpPr/>
          <p:nvPr/>
        </p:nvGrpSpPr>
        <p:grpSpPr>
          <a:xfrm>
            <a:off x="5918619" y="602841"/>
            <a:ext cx="5885753" cy="2269426"/>
            <a:chOff x="2992908" y="2263933"/>
            <a:chExt cx="4818983" cy="1892952"/>
          </a:xfrm>
        </p:grpSpPr>
        <p:sp>
          <p:nvSpPr>
            <p:cNvPr id="5" name="Rectangle: Rounded Corners 24">
              <a:extLst>
                <a:ext uri="{FF2B5EF4-FFF2-40B4-BE49-F238E27FC236}">
                  <a16:creationId xmlns=""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 xmlns:a16="http://schemas.microsoft.com/office/drawing/2014/main" id="{18374AEF-D36C-43E1-AC64-C290B4910A01}"/>
                </a:ext>
              </a:extLst>
            </p:cNvPr>
            <p:cNvSpPr/>
            <p:nvPr/>
          </p:nvSpPr>
          <p:spPr>
            <a:xfrm>
              <a:off x="4239871" y="2263933"/>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 xmlns:a16="http://schemas.microsoft.com/office/drawing/2014/main" id="{AA6CD6FF-92FD-4E82-8F2E-23D737CC9BE7}"/>
              </a:ext>
            </a:extLst>
          </p:cNvPr>
          <p:cNvGrpSpPr/>
          <p:nvPr/>
        </p:nvGrpSpPr>
        <p:grpSpPr>
          <a:xfrm>
            <a:off x="4511481" y="3253578"/>
            <a:ext cx="7316910" cy="3269290"/>
            <a:chOff x="264509" y="1823621"/>
            <a:chExt cx="5487682" cy="2333719"/>
          </a:xfrm>
        </p:grpSpPr>
        <p:grpSp>
          <p:nvGrpSpPr>
            <p:cNvPr id="10" name="Group 9">
              <a:extLst>
                <a:ext uri="{FF2B5EF4-FFF2-40B4-BE49-F238E27FC236}">
                  <a16:creationId xmlns="" xmlns:a16="http://schemas.microsoft.com/office/drawing/2014/main" id="{AF51371B-B7B2-421F-88DA-BD4431EB4DC2}"/>
                </a:ext>
              </a:extLst>
            </p:cNvPr>
            <p:cNvGrpSpPr/>
            <p:nvPr/>
          </p:nvGrpSpPr>
          <p:grpSpPr>
            <a:xfrm>
              <a:off x="264509" y="1823621"/>
              <a:ext cx="5487682" cy="2238312"/>
              <a:chOff x="2875365" y="1659245"/>
              <a:chExt cx="6167666" cy="2225029"/>
            </a:xfrm>
          </p:grpSpPr>
          <p:sp>
            <p:nvSpPr>
              <p:cNvPr id="23" name="Rectangle: Rounded Corners 42">
                <a:extLst>
                  <a:ext uri="{FF2B5EF4-FFF2-40B4-BE49-F238E27FC236}">
                    <a16:creationId xmlns="" xmlns:a16="http://schemas.microsoft.com/office/drawing/2014/main" id="{C67F14C4-AE0A-4D82-B5D2-5A3062FFC0C9}"/>
                  </a:ext>
                </a:extLst>
              </p:cNvPr>
              <p:cNvSpPr/>
              <p:nvPr/>
            </p:nvSpPr>
            <p:spPr>
              <a:xfrm>
                <a:off x="2875365" y="2035773"/>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 xmlns:a16="http://schemas.microsoft.com/office/drawing/2014/main" id="{3BCC6BD6-6D35-46F7-933F-D5CEEC0F9EEA}"/>
                  </a:ext>
                </a:extLst>
              </p:cNvPr>
              <p:cNvSpPr/>
              <p:nvPr/>
            </p:nvSpPr>
            <p:spPr>
              <a:xfrm>
                <a:off x="4275075" y="1659245"/>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9336A48-66F1-46B2-A77F-3A8B4C6D2EA8}"/>
              </a:ext>
            </a:extLst>
          </p:cNvPr>
          <p:cNvSpPr txBox="1"/>
          <p:nvPr/>
        </p:nvSpPr>
        <p:spPr>
          <a:xfrm>
            <a:off x="619682" y="5564751"/>
            <a:ext cx="87403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bài</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Bài</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viết</a:t>
            </a:r>
            <a:r>
              <a:rPr lang="en-US" sz="2800" b="1" dirty="0" smtClean="0">
                <a:solidFill>
                  <a:srgbClr val="FF0000"/>
                </a:solidFill>
                <a:latin typeface="Times New Roman" panose="02020603050405020304" pitchFamily="18" charset="0"/>
                <a:ea typeface="Times New Roman" panose="02020603050405020304" pitchFamily="18" charset="0"/>
              </a:rPr>
              <a:t> 1: </a:t>
            </a:r>
            <a:r>
              <a:rPr lang="en-US" sz="2800" b="1" dirty="0" err="1" smtClean="0">
                <a:solidFill>
                  <a:srgbClr val="FF0000"/>
                </a:solidFill>
                <a:latin typeface="Times New Roman" panose="02020603050405020304" pitchFamily="18" charset="0"/>
                <a:ea typeface="Times New Roman" panose="02020603050405020304" pitchFamily="18" charset="0"/>
              </a:rPr>
              <a:t>Luyện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tập</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tả</a:t>
            </a:r>
            <a:r>
              <a:rPr lang="en-US" sz="2800" b="1" dirty="0" smtClean="0">
                <a:solidFill>
                  <a:srgbClr val="FF0000"/>
                </a:solidFill>
                <a:latin typeface="Times New Roman" panose="02020603050405020304" pitchFamily="18" charset="0"/>
                <a:ea typeface="Times New Roman" panose="02020603050405020304" pitchFamily="18" charset="0"/>
              </a:rPr>
              <a:t> con </a:t>
            </a:r>
            <a:r>
              <a:rPr lang="en-US" sz="2800" b="1" dirty="0" err="1" smtClean="0">
                <a:solidFill>
                  <a:srgbClr val="FF0000"/>
                </a:solidFill>
                <a:latin typeface="Times New Roman" panose="02020603050405020304" pitchFamily="18" charset="0"/>
                <a:ea typeface="Times New Roman" panose="02020603050405020304" pitchFamily="18" charset="0"/>
              </a:rPr>
              <a:t>vật</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pic>
        <p:nvPicPr>
          <p:cNvPr id="2" name="Picture 1"/>
          <p:cNvPicPr>
            <a:picLocks noChangeAspect="1"/>
          </p:cNvPicPr>
          <p:nvPr/>
        </p:nvPicPr>
        <p:blipFill>
          <a:blip r:embed="rId2"/>
          <a:stretch>
            <a:fillRect/>
          </a:stretch>
        </p:blipFill>
        <p:spPr>
          <a:xfrm>
            <a:off x="414132" y="1917640"/>
            <a:ext cx="9564435" cy="3419952"/>
          </a:xfrm>
          <a:prstGeom prst="rect">
            <a:avLst/>
          </a:prstGeom>
        </p:spPr>
      </p:pic>
      <p:pic>
        <p:nvPicPr>
          <p:cNvPr id="4" name="Picture 3"/>
          <p:cNvPicPr>
            <a:picLocks noChangeAspect="1"/>
          </p:cNvPicPr>
          <p:nvPr/>
        </p:nvPicPr>
        <p:blipFill>
          <a:blip r:embed="rId3"/>
          <a:stretch>
            <a:fillRect/>
          </a:stretch>
        </p:blipFill>
        <p:spPr>
          <a:xfrm>
            <a:off x="1017638" y="530942"/>
            <a:ext cx="4247536" cy="1386698"/>
          </a:xfrm>
          <a:prstGeom prst="rect">
            <a:avLst/>
          </a:prstGeom>
        </p:spPr>
      </p:pic>
      <p:sp>
        <p:nvSpPr>
          <p:cNvPr id="6" name="TextBox 5"/>
          <p:cNvSpPr txBox="1"/>
          <p:nvPr/>
        </p:nvSpPr>
        <p:spPr>
          <a:xfrm>
            <a:off x="1017638" y="1111563"/>
            <a:ext cx="274202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ln w="22225">
                  <a:solidFill>
                    <a:schemeClr val="accent2"/>
                  </a:solidFill>
                  <a:prstDash val="solid"/>
                </a:ln>
                <a:solidFill>
                  <a:schemeClr val="accent2">
                    <a:lumMod val="40000"/>
                    <a:lumOff val="60000"/>
                  </a:schemeClr>
                </a:solidFill>
              </a:rPr>
              <a:t>  </a:t>
            </a:r>
            <a:r>
              <a:rPr lang="en-US" sz="2000" b="1" dirty="0" smtClean="0">
                <a:ln w="22225">
                  <a:solidFill>
                    <a:schemeClr val="accent2"/>
                  </a:solidFill>
                  <a:prstDash val="solid"/>
                </a:ln>
                <a:solidFill>
                  <a:schemeClr val="accent2">
                    <a:lumMod val="40000"/>
                    <a:lumOff val="60000"/>
                  </a:schemeClr>
                </a:solidFill>
              </a:rPr>
              <a:t>TỰ ĐỌC SÁCH BÁO</a:t>
            </a:r>
            <a:endParaRPr lang="en-US" sz="2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15" y="105508"/>
            <a:ext cx="10691447" cy="620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64095"/>
          </a:xfrm>
          <a:prstGeom prst="rect">
            <a:avLst/>
          </a:prstGeom>
        </p:spPr>
      </p:pic>
    </p:spTree>
    <p:extLst>
      <p:ext uri="{BB962C8B-B14F-4D97-AF65-F5344CB8AC3E}">
        <p14:creationId xmlns:p14="http://schemas.microsoft.com/office/powerpoint/2010/main" val="1501442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969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916" y="41797"/>
            <a:ext cx="10723168" cy="1061531"/>
          </a:xfrm>
        </p:spPr>
        <p:txBody>
          <a:bodyPr>
            <a:noAutofit/>
          </a:bodyPr>
          <a:lstStyle/>
          <a:p>
            <a:pPr algn="ctr"/>
            <a:r>
              <a:rPr lang="en-US" sz="5400" b="1" dirty="0" err="1">
                <a:solidFill>
                  <a:srgbClr val="FF0000"/>
                </a:solidFill>
                <a:latin typeface="UTM avo" panose="02040603050506020204"/>
              </a:rPr>
              <a:t>Ngô</a:t>
            </a:r>
            <a:r>
              <a:rPr lang="en-US" sz="5400" b="1" dirty="0">
                <a:solidFill>
                  <a:srgbClr val="FF0000"/>
                </a:solidFill>
                <a:latin typeface="UTM avo" panose="02040603050506020204"/>
              </a:rPr>
              <a:t> </a:t>
            </a:r>
            <a:r>
              <a:rPr lang="en-US" sz="5400" b="1" dirty="0" err="1">
                <a:solidFill>
                  <a:srgbClr val="FF0000"/>
                </a:solidFill>
                <a:latin typeface="UTM avo" panose="02040603050506020204"/>
              </a:rPr>
              <a:t>Quyền</a:t>
            </a:r>
            <a:r>
              <a:rPr lang="en-US" sz="5400" b="1" dirty="0">
                <a:solidFill>
                  <a:srgbClr val="FF0000"/>
                </a:solidFill>
                <a:latin typeface="UTM avo" panose="02040603050506020204"/>
              </a:rPr>
              <a:t> </a:t>
            </a:r>
            <a:r>
              <a:rPr lang="en-US" sz="5400" b="1" dirty="0" err="1">
                <a:solidFill>
                  <a:srgbClr val="FF0000"/>
                </a:solidFill>
                <a:latin typeface="UTM avo" panose="02040603050506020204"/>
              </a:rPr>
              <a:t>đại</a:t>
            </a:r>
            <a:r>
              <a:rPr lang="en-US" sz="5400" b="1" dirty="0">
                <a:solidFill>
                  <a:srgbClr val="FF0000"/>
                </a:solidFill>
                <a:latin typeface="UTM avo" panose="02040603050506020204"/>
              </a:rPr>
              <a:t> </a:t>
            </a:r>
            <a:r>
              <a:rPr lang="en-US" sz="5400" b="1" dirty="0" err="1">
                <a:solidFill>
                  <a:srgbClr val="FF0000"/>
                </a:solidFill>
                <a:latin typeface="UTM avo" panose="02040603050506020204"/>
              </a:rPr>
              <a:t>phá</a:t>
            </a:r>
            <a:r>
              <a:rPr lang="en-US" sz="5400" b="1" dirty="0">
                <a:solidFill>
                  <a:srgbClr val="FF0000"/>
                </a:solidFill>
                <a:latin typeface="UTM avo" panose="02040603050506020204"/>
              </a:rPr>
              <a:t> </a:t>
            </a:r>
            <a:r>
              <a:rPr lang="en-US" sz="5400" b="1" dirty="0" err="1">
                <a:solidFill>
                  <a:srgbClr val="FF0000"/>
                </a:solidFill>
                <a:latin typeface="UTM avo" panose="02040603050506020204"/>
              </a:rPr>
              <a:t>quân</a:t>
            </a:r>
            <a:r>
              <a:rPr lang="en-US" sz="5400" b="1" dirty="0">
                <a:solidFill>
                  <a:srgbClr val="FF0000"/>
                </a:solidFill>
                <a:latin typeface="UTM avo" panose="02040603050506020204"/>
              </a:rPr>
              <a:t> Nam </a:t>
            </a:r>
            <a:r>
              <a:rPr lang="en-US" sz="5400" b="1" dirty="0" err="1">
                <a:solidFill>
                  <a:srgbClr val="FF0000"/>
                </a:solidFill>
                <a:latin typeface="UTM avo" panose="02040603050506020204"/>
              </a:rPr>
              <a:t>Hán</a:t>
            </a:r>
            <a:endParaRPr lang="en-US" sz="5400" b="1" dirty="0">
              <a:solidFill>
                <a:srgbClr val="FF0000"/>
              </a:solidFill>
              <a:latin typeface="UTM avo" panose="02040603050506020204"/>
            </a:endParaRPr>
          </a:p>
        </p:txBody>
      </p:sp>
      <p:pic>
        <p:nvPicPr>
          <p:cNvPr id="9" name="Picture 8">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96" y="1103328"/>
            <a:ext cx="11811546" cy="55629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19431" y="1179871"/>
            <a:ext cx="4984955" cy="494070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dirty="0">
              <a:solidFill>
                <a:schemeClr val="tx2">
                  <a:lumMod val="50000"/>
                </a:schemeClr>
              </a:solidFill>
            </a:endParaRPr>
          </a:p>
        </p:txBody>
      </p:sp>
      <p:sp>
        <p:nvSpPr>
          <p:cNvPr id="6" name="Rectangle 5"/>
          <p:cNvSpPr/>
          <p:nvPr/>
        </p:nvSpPr>
        <p:spPr>
          <a:xfrm>
            <a:off x="1049046" y="1461413"/>
            <a:ext cx="4820811" cy="3970318"/>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Ngô Quyền là một vị tướng nổi tiếng mưu lược, võ nghệ tinh thông. Ông được Dương Đình Nghệ giao quyền cai quản Ái Châu (thuộc Thanh Hóa ngày nay).</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6356555" y="1461413"/>
            <a:ext cx="5484487" cy="4491871"/>
          </a:xfrm>
          <a:prstGeom prst="rect">
            <a:avLst/>
          </a:prstGeom>
        </p:spPr>
      </p:pic>
    </p:spTree>
    <p:extLst>
      <p:ext uri="{BB962C8B-B14F-4D97-AF65-F5344CB8AC3E}">
        <p14:creationId xmlns:p14="http://schemas.microsoft.com/office/powerpoint/2010/main" val="4242875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10A84C02-4F09-40FE-82F3-79312BC08B2E}" vid="{8CF0B9B1-669A-4898-A12F-E87E9FA76E17}"/>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TotalTime>
  <Words>1356</Words>
  <Application>Microsoft Office PowerPoint</Application>
  <PresentationFormat>Custom</PresentationFormat>
  <Paragraphs>85</Paragraphs>
  <Slides>34</Slides>
  <Notes>0</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Custom Design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Ngô Quyền đại phá quân Nam Hán</vt:lpstr>
      <vt:lpstr>  Năm 937, Dương Đình Nghệ bị con nuôi là Kiều Công Tiễn giết hại. Ngô Quyền kéo quân ra hỏi tội Công Tiễn. Công Tiễn run sợ, cho người sang cầu cứu vua Nam Hán. Vua Nam Hán muốn nhân nước ta có loạn mà đánh chiếm, liền sai thái tử Hoằng Tháo đem chiến thuyền, theo sông Bạch Đằng tiến vào nước ta. Bấy giờ, được sự ủng hộ của mọi người, Ngô Quyền đã diệt được Kiều Công Tiễn.              Nghe tin Hoằng Tháo sắp đến, Ngô Quyền nói với các tướng:      - Bọn địch từ xa mỏi mệt, lại nghe tin Công Tiễn bị giết, mất kẻ nội ứng thì hồn vía chẳng còn. Quân ta sức đang khỏe, ắt phá được chúng. Nhưng chúng nhiều chiến thuyền, ta phải có kế.</vt:lpstr>
      <vt:lpstr>PowerPoint Presentation</vt:lpstr>
      <vt:lpstr>+ Lời của Ngô Quyền: đọc với giọng thong thả nhưng dứt khoát.  + Đoạn miêu tả trận đánh: giọng đọc hào hùng, mạnh mẽ.  + Câu cuối bài: giọng đọc thể hiện lòng tự hào.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cp:lastModifiedBy>
  <cp:revision>77</cp:revision>
  <dcterms:created xsi:type="dcterms:W3CDTF">2023-08-23T14:28:38Z</dcterms:created>
  <dcterms:modified xsi:type="dcterms:W3CDTF">2025-03-10T03:18:28Z</dcterms:modified>
</cp:coreProperties>
</file>