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2" r:id="rId4"/>
    <p:sldId id="275" r:id="rId5"/>
    <p:sldId id="258" r:id="rId6"/>
    <p:sldId id="276" r:id="rId7"/>
    <p:sldId id="264" r:id="rId8"/>
    <p:sldId id="269" r:id="rId9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EC"/>
    <a:srgbClr val="0000FF"/>
    <a:srgbClr val="FF3399"/>
    <a:srgbClr val="CC0099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42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3B76CC-F69D-43C6-9394-ECC131BA15D2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A06D7F-4759-457C-8934-56ECAB9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3E2D2BD0-3422-47AE-9D0D-28A9C4123538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2F710189-0963-430A-89E2-27250E8B2185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1293EBC6-14DB-43C9-BFC4-7914B3748F6E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CC156106-C8A9-4FEA-B572-AFE13DA71A7B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9FD9B-A581-4B8D-9F53-2443D788A7B3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8489-86A7-4F7C-B48D-8F72E01B0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D256B-EB0A-4569-B27B-4FE6E6752D15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D0DC9-D020-4722-B899-59A3FCD27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9ADEB-5935-4316-B528-7FBD1F18B9C4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E16F-CD6B-4830-AFAE-DFC75CD81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9D51-47AF-4D0F-B1A2-F2107132B58F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7274-7D45-4CB4-9760-A25FE367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59F0-C83E-4E65-9622-CFEFA32A152A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5CC36-FDAD-4681-BE2A-48E55A813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EEE6-E0A5-451A-9317-B7CA902ABF0D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9381-60B9-401D-8219-FE622773A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DE40-26AA-4391-B31E-69B0E3CAF437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CEBF6-4C73-4F88-A2FE-F40524E0A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2F00-997F-48A1-9767-C01CF72EF99A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2B2D8-005F-494A-A89D-B0CADCD08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DB37-C7B1-475F-873C-C61F0309809E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5B7C-5E6B-4855-9328-23EBB1F61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30B9-3037-4F9A-B020-CC414F00D54C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B320-4CE6-4611-9EE3-5B78065A4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0E60-39E6-41F3-A1D4-EB4BCD61F358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ED53-5B5A-4704-A758-481EA7A8B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3B805D-E77D-4474-AFCE-79F5C8E80971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6715DD-EE14-460A-B6D3-7566FA5B7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2.jpeg"/><Relationship Id="rId18" Type="http://schemas.openxmlformats.org/officeDocument/2006/relationships/image" Target="../media/image26.jpeg"/><Relationship Id="rId3" Type="http://schemas.openxmlformats.org/officeDocument/2006/relationships/image" Target="../media/image14.jpeg"/><Relationship Id="rId21" Type="http://schemas.openxmlformats.org/officeDocument/2006/relationships/image" Target="../media/image28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0.jpeg"/><Relationship Id="rId10" Type="http://schemas.openxmlformats.org/officeDocument/2006/relationships/image" Target="../media/image19.png"/><Relationship Id="rId19" Type="http://schemas.openxmlformats.org/officeDocument/2006/relationships/image" Target="../media/image27.jpeg"/><Relationship Id="rId4" Type="http://schemas.openxmlformats.org/officeDocument/2006/relationships/image" Target="../media/image15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Relationship Id="rId22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28913" y="4343400"/>
            <a:ext cx="10506075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77: EM VUI HỌC TOÁN (TIẾT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3" y="25400"/>
            <a:ext cx="16002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6394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6396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7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77: EM VUI HỌC TOÁN (TIẾT 2)</a:t>
            </a:r>
          </a:p>
        </p:txBody>
      </p:sp>
      <p:grpSp>
        <p:nvGrpSpPr>
          <p:cNvPr id="16387" name="Group 11"/>
          <p:cNvGrpSpPr>
            <a:grpSpLocks/>
          </p:cNvGrpSpPr>
          <p:nvPr/>
        </p:nvGrpSpPr>
        <p:grpSpPr bwMode="auto">
          <a:xfrm>
            <a:off x="1471613" y="1752600"/>
            <a:ext cx="12992100" cy="1266825"/>
            <a:chOff x="1470819" y="1943100"/>
            <a:chExt cx="12992100" cy="1266230"/>
          </a:xfrm>
        </p:grpSpPr>
        <p:grpSp>
          <p:nvGrpSpPr>
            <p:cNvPr id="16390" name="Group 9"/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264"/>
                <a:ext cx="533400" cy="533149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6393" name="TextBox 8"/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6391" name="TextBox 10"/>
            <p:cNvSpPr txBox="1">
              <a:spLocks noChangeArrowheads="1"/>
            </p:cNvSpPr>
            <p:nvPr/>
          </p:nvSpPr>
          <p:spPr bwMode="auto">
            <a:xfrm>
              <a:off x="2118519" y="1947446"/>
              <a:ext cx="12344400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latin typeface="Times New Roman" pitchFamily="18" charset="0"/>
                  <a:cs typeface="Times New Roman" pitchFamily="18" charset="0"/>
                </a:rPr>
                <a:t>Thảo luận rồi vẽ đường tròn lớn trên sân trường mà không dùng compa.</a:t>
              </a:r>
            </a:p>
          </p:txBody>
        </p:sp>
      </p:grpSp>
      <p:pic>
        <p:nvPicPr>
          <p:cNvPr id="16388" name="Picture 14"/>
          <p:cNvPicPr>
            <a:picLocks noChangeAspect="1"/>
          </p:cNvPicPr>
          <p:nvPr/>
        </p:nvPicPr>
        <p:blipFill>
          <a:blip r:embed="rId3"/>
          <a:srcRect l="33569" t="21820" r="62331" b="74013"/>
          <a:stretch>
            <a:fillRect/>
          </a:stretch>
        </p:blipFill>
        <p:spPr bwMode="auto">
          <a:xfrm>
            <a:off x="10196513" y="257016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/>
          <p:cNvPicPr>
            <a:picLocks noChangeAspect="1"/>
          </p:cNvPicPr>
          <p:nvPr/>
        </p:nvPicPr>
        <p:blipFill>
          <a:blip r:embed="rId4"/>
          <a:srcRect l="19547" t="55209" r="51396" b="12074"/>
          <a:stretch>
            <a:fillRect/>
          </a:stretch>
        </p:blipFill>
        <p:spPr bwMode="auto">
          <a:xfrm>
            <a:off x="2881313" y="3163888"/>
            <a:ext cx="9906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8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8442" name="Group 9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8444" name="TextBox 11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5" name="TextBox 12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77: EM VUI HỌC TOÁN (TIẾT 1)</a:t>
            </a:r>
          </a:p>
        </p:txBody>
      </p:sp>
      <p:grpSp>
        <p:nvGrpSpPr>
          <p:cNvPr id="18435" name="Group 16"/>
          <p:cNvGrpSpPr>
            <a:grpSpLocks/>
          </p:cNvGrpSpPr>
          <p:nvPr/>
        </p:nvGrpSpPr>
        <p:grpSpPr bwMode="auto">
          <a:xfrm>
            <a:off x="1471613" y="1752600"/>
            <a:ext cx="12992100" cy="681038"/>
            <a:chOff x="1470819" y="1943100"/>
            <a:chExt cx="12992100" cy="681454"/>
          </a:xfrm>
        </p:grpSpPr>
        <p:grpSp>
          <p:nvGrpSpPr>
            <p:cNvPr id="18438" name="Group 17"/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737519" y="2019347"/>
                <a:ext cx="533400" cy="53372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8441" name="TextBox 20"/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8439" name="TextBox 18"/>
            <p:cNvSpPr txBox="1">
              <a:spLocks noChangeArrowheads="1"/>
            </p:cNvSpPr>
            <p:nvPr/>
          </p:nvSpPr>
          <p:spPr bwMode="auto">
            <a:xfrm>
              <a:off x="2118519" y="1947446"/>
              <a:ext cx="123444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latin typeface="Times New Roman" pitchFamily="18" charset="0"/>
                  <a:cs typeface="Times New Roman" pitchFamily="18" charset="0"/>
                </a:rPr>
                <a:t>Tập ước lượng.</a:t>
              </a:r>
            </a:p>
          </p:txBody>
        </p:sp>
      </p:grpSp>
      <p:sp>
        <p:nvSpPr>
          <p:cNvPr id="18436" name="TextBox 21"/>
          <p:cNvSpPr txBox="1">
            <a:spLocks noChangeArrowheads="1"/>
          </p:cNvSpPr>
          <p:nvPr/>
        </p:nvSpPr>
        <p:spPr bwMode="auto">
          <a:xfrm>
            <a:off x="1347788" y="2543175"/>
            <a:ext cx="13195300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a) Quan sát tranh và nhận xét cách ước lượng của hai bạn dưới đây:</a:t>
            </a: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2"/>
          <a:srcRect l="55270" t="20833" r="15446" b="50000"/>
          <a:stretch>
            <a:fillRect/>
          </a:stretch>
        </p:blipFill>
        <p:spPr bwMode="auto">
          <a:xfrm>
            <a:off x="2751138" y="3429000"/>
            <a:ext cx="98298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5014913" y="0"/>
            <a:ext cx="3736975" cy="987425"/>
            <a:chOff x="4539228" y="172432"/>
            <a:chExt cx="3673276" cy="987527"/>
          </a:xfrm>
        </p:grpSpPr>
        <p:grpSp>
          <p:nvGrpSpPr>
            <p:cNvPr id="19468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3276" cy="987527"/>
              <a:chOff x="4539228" y="172432"/>
              <a:chExt cx="3673276" cy="987527"/>
            </a:xfrm>
          </p:grpSpPr>
          <p:sp>
            <p:nvSpPr>
              <p:cNvPr id="19470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71" name="TextBox 5"/>
              <p:cNvSpPr txBox="1">
                <a:spLocks noChangeArrowheads="1"/>
              </p:cNvSpPr>
              <p:nvPr/>
            </p:nvSpPr>
            <p:spPr bwMode="auto">
              <a:xfrm>
                <a:off x="7021888" y="640793"/>
                <a:ext cx="1190616" cy="519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2965" y="1085339"/>
              <a:ext cx="89881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77: EM VUI HỌC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TOÁN (TIẾT 2)</a:t>
            </a:r>
          </a:p>
        </p:txBody>
      </p:sp>
      <p:sp>
        <p:nvSpPr>
          <p:cNvPr id="19459" name="TextBox 19"/>
          <p:cNvSpPr txBox="1">
            <a:spLocks noChangeArrowheads="1"/>
          </p:cNvSpPr>
          <p:nvPr/>
        </p:nvSpPr>
        <p:spPr bwMode="auto">
          <a:xfrm>
            <a:off x="1128713" y="1741488"/>
            <a:ext cx="13716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Times New Roman" pitchFamily="18" charset="0"/>
                <a:cs typeface="Times New Roman" pitchFamily="18" charset="0"/>
              </a:rPr>
              <a:t>b) Quan sát tranh rồi ước lượng số gam hạt sen trong mỗi lọ sau:</a:t>
            </a:r>
          </a:p>
        </p:txBody>
      </p:sp>
      <p:pic>
        <p:nvPicPr>
          <p:cNvPr id="19460" name="Picture 7"/>
          <p:cNvPicPr>
            <a:picLocks noChangeAspect="1"/>
          </p:cNvPicPr>
          <p:nvPr/>
        </p:nvPicPr>
        <p:blipFill>
          <a:blip r:embed="rId3"/>
          <a:srcRect l="61128" t="53125" r="22475" b="32292"/>
          <a:stretch>
            <a:fillRect/>
          </a:stretch>
        </p:blipFill>
        <p:spPr bwMode="auto">
          <a:xfrm>
            <a:off x="4786313" y="2497138"/>
            <a:ext cx="6704012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14438" y="5559425"/>
            <a:ext cx="14020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Times New Roman" pitchFamily="18" charset="0"/>
                <a:cs typeface="Times New Roman" pitchFamily="18" charset="0"/>
              </a:rPr>
              <a:t>Quan sát tranh ta thấy lọ thứ nhất có 1 phần hạt sen ứng với 120g.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28725" y="6216650"/>
            <a:ext cx="13716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Times New Roman" pitchFamily="18" charset="0"/>
                <a:cs typeface="Times New Roman" pitchFamily="18" charset="0"/>
              </a:rPr>
              <a:t>Lọ C có 2 phần hạt nên lọ C có khoảng 120 x 2 = 240g.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14438" y="6867525"/>
            <a:ext cx="13325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Times New Roman" pitchFamily="18" charset="0"/>
                <a:cs typeface="Times New Roman" pitchFamily="18" charset="0"/>
              </a:rPr>
              <a:t>Lọ D có 3 phần hạt nên lọ D có khoảng 120 x 3 = 360g.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81113" y="4878388"/>
            <a:ext cx="2057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Times New Roman" pitchFamily="18" charset="0"/>
                <a:cs typeface="Times New Roman" pitchFamily="18" charset="0"/>
              </a:rPr>
              <a:t>Đáp án: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23138" y="4749800"/>
            <a:ext cx="160020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240g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29713" y="4757738"/>
            <a:ext cx="184785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360g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2063" y="4702175"/>
            <a:ext cx="1965325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120g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3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1515" name="Group 4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1517" name="TextBox 6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18" name="TextBox 7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77: EM VUI HỌC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TOÁN (TIẾT 2)</a:t>
            </a: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128713" y="1741488"/>
            <a:ext cx="137160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Times New Roman" pitchFamily="18" charset="0"/>
                <a:cs typeface="Times New Roman" pitchFamily="18" charset="0"/>
              </a:rPr>
              <a:t>c) Quan sát tranh rồi ước lượng mỗi bình sau chứa khoảng bao nhiêu lít nước:</a:t>
            </a:r>
          </a:p>
        </p:txBody>
      </p:sp>
      <p:pic>
        <p:nvPicPr>
          <p:cNvPr id="21508" name="Picture 10"/>
          <p:cNvPicPr>
            <a:picLocks noChangeAspect="1"/>
          </p:cNvPicPr>
          <p:nvPr/>
        </p:nvPicPr>
        <p:blipFill>
          <a:blip r:embed="rId2"/>
          <a:srcRect l="59955" t="71803" r="18774" b="12502"/>
          <a:stretch>
            <a:fillRect/>
          </a:stretch>
        </p:blipFill>
        <p:spPr bwMode="auto">
          <a:xfrm>
            <a:off x="5413375" y="2371725"/>
            <a:ext cx="62309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90650" y="4730750"/>
            <a:ext cx="2057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Times New Roman" pitchFamily="18" charset="0"/>
                <a:cs typeface="Times New Roman" pitchFamily="18" charset="0"/>
              </a:rPr>
              <a:t>Đáp án: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63663" y="5407025"/>
            <a:ext cx="140208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Times New Roman" pitchFamily="18" charset="0"/>
                <a:cs typeface="Times New Roman" pitchFamily="18" charset="0"/>
              </a:rPr>
              <a:t>Quan sát tranh ta thấy lượng nước trong bình nhất gấp đôi lượng nước ở bình E. Vậy bình E có khoảng: 20 : 2 = 10 lít.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63663" y="6550025"/>
            <a:ext cx="140208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Times New Roman" pitchFamily="18" charset="0"/>
                <a:cs typeface="Times New Roman" pitchFamily="18" charset="0"/>
              </a:rPr>
              <a:t>Quan sát tranh ta thấy lượng nước trong bình E gấp đôi lượng nước ở bình G. Vậy bình G có khoảng: 10 : 2 = 5 lít.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47200" y="4503738"/>
            <a:ext cx="1416050" cy="546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/>
                </a:solidFill>
              </a:rPr>
              <a:t>5l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32688" y="4503738"/>
            <a:ext cx="1276350" cy="546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/>
                </a:solidFill>
              </a:rPr>
              <a:t>10l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700713" y="4503738"/>
            <a:ext cx="1295400" cy="546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/>
                </a:solidFill>
              </a:rPr>
              <a:t>20l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6313" y="3803650"/>
            <a:ext cx="1693862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875" y="6159500"/>
            <a:ext cx="1744663" cy="1524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80113" y="1620838"/>
            <a:ext cx="1790700" cy="1422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913" y="3854450"/>
            <a:ext cx="1620837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grpSp>
        <p:nvGrpSpPr>
          <p:cNvPr id="22533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2571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2573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74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100513" y="1041400"/>
            <a:ext cx="8153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1720850"/>
            <a:ext cx="13636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13" y="1720850"/>
            <a:ext cx="13938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668463"/>
            <a:ext cx="13747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6500" y="1741488"/>
            <a:ext cx="13144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 r="76408"/>
          <a:stretch>
            <a:fillRect/>
          </a:stretch>
        </p:blipFill>
        <p:spPr bwMode="auto">
          <a:xfrm>
            <a:off x="1169988" y="3954463"/>
            <a:ext cx="1392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2063" y="3975100"/>
            <a:ext cx="13652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>
          <a:blip r:embed="rId11"/>
          <a:srcRect r="57622"/>
          <a:stretch>
            <a:fillRect/>
          </a:stretch>
        </p:blipFill>
        <p:spPr bwMode="auto">
          <a:xfrm>
            <a:off x="6302375" y="3979863"/>
            <a:ext cx="13033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78263" y="6348413"/>
            <a:ext cx="12509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32513" y="6297613"/>
            <a:ext cx="13811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9663" y="6313488"/>
            <a:ext cx="13049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21725" y="6259513"/>
            <a:ext cx="13827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110913" y="6237288"/>
            <a:ext cx="13684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576300" y="6315075"/>
            <a:ext cx="12684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>
          <a:blip r:embed="rId19"/>
          <a:srcRect l="1987" t="3314" r="71155" b="52457"/>
          <a:stretch>
            <a:fillRect/>
          </a:stretch>
        </p:blipFill>
        <p:spPr bwMode="auto">
          <a:xfrm>
            <a:off x="8748713" y="3979863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1"/>
          <a:srcRect l="1434" t="1852" r="69504" b="52757"/>
          <a:stretch>
            <a:fillRect/>
          </a:stretch>
        </p:blipFill>
        <p:spPr bwMode="auto">
          <a:xfrm>
            <a:off x="11299825" y="3962400"/>
            <a:ext cx="13049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>
          <a:blip r:embed="rId21"/>
          <a:srcRect l="1280" t="51939" r="69502" b="2908"/>
          <a:stretch>
            <a:fillRect/>
          </a:stretch>
        </p:blipFill>
        <p:spPr bwMode="auto">
          <a:xfrm>
            <a:off x="13636625" y="3954463"/>
            <a:ext cx="12842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>
          <a:blip r:embed="rId22"/>
          <a:srcRect l="1447" t="28859" r="77695" b="49068"/>
          <a:stretch>
            <a:fillRect/>
          </a:stretch>
        </p:blipFill>
        <p:spPr bwMode="auto">
          <a:xfrm>
            <a:off x="11242675" y="1689100"/>
            <a:ext cx="13620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>
          <a:blip r:embed="rId23"/>
          <a:srcRect l="1421" t="51437" r="77306" b="25644"/>
          <a:stretch>
            <a:fillRect/>
          </a:stretch>
        </p:blipFill>
        <p:spPr bwMode="auto">
          <a:xfrm>
            <a:off x="13608050" y="1676400"/>
            <a:ext cx="1403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3" name="TextBox 82"/>
          <p:cNvSpPr txBox="1">
            <a:spLocks noChangeArrowheads="1"/>
          </p:cNvSpPr>
          <p:nvPr/>
        </p:nvSpPr>
        <p:spPr bwMode="auto">
          <a:xfrm>
            <a:off x="1109663" y="2895600"/>
            <a:ext cx="169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</a:t>
            </a:r>
          </a:p>
          <a:p>
            <a:pPr algn="ctr"/>
            <a:r>
              <a:rPr lang="en-US" sz="2000">
                <a:latin typeface="Calibri" pitchFamily="34" charset="0"/>
              </a:rPr>
              <a:t>hai chiều</a:t>
            </a:r>
          </a:p>
        </p:txBody>
      </p:sp>
      <p:sp>
        <p:nvSpPr>
          <p:cNvPr id="22554" name="TextBox 83"/>
          <p:cNvSpPr txBox="1">
            <a:spLocks noChangeArrowheads="1"/>
          </p:cNvSpPr>
          <p:nvPr/>
        </p:nvSpPr>
        <p:spPr bwMode="auto">
          <a:xfrm>
            <a:off x="3289300" y="2971800"/>
            <a:ext cx="218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ưu tiên</a:t>
            </a:r>
          </a:p>
        </p:txBody>
      </p:sp>
      <p:sp>
        <p:nvSpPr>
          <p:cNvPr id="22555" name="TextBox 84"/>
          <p:cNvSpPr txBox="1">
            <a:spLocks noChangeArrowheads="1"/>
          </p:cNvSpPr>
          <p:nvPr/>
        </p:nvSpPr>
        <p:spPr bwMode="auto">
          <a:xfrm>
            <a:off x="5929313" y="2949575"/>
            <a:ext cx="1790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trẻ em </a:t>
            </a:r>
          </a:p>
          <a:p>
            <a:pPr algn="ctr"/>
            <a:r>
              <a:rPr lang="en-US" sz="2000">
                <a:latin typeface="Calibri" pitchFamily="34" charset="0"/>
              </a:rPr>
              <a:t>đi qua</a:t>
            </a:r>
          </a:p>
        </p:txBody>
      </p:sp>
      <p:sp>
        <p:nvSpPr>
          <p:cNvPr id="22556" name="TextBox 85"/>
          <p:cNvSpPr txBox="1">
            <a:spLocks noChangeArrowheads="1"/>
          </p:cNvSpPr>
          <p:nvPr/>
        </p:nvSpPr>
        <p:spPr bwMode="auto">
          <a:xfrm>
            <a:off x="8221663" y="2971800"/>
            <a:ext cx="242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bộ</a:t>
            </a:r>
          </a:p>
        </p:txBody>
      </p:sp>
      <p:sp>
        <p:nvSpPr>
          <p:cNvPr id="22557" name="TextBox 86"/>
          <p:cNvSpPr txBox="1">
            <a:spLocks noChangeArrowheads="1"/>
          </p:cNvSpPr>
          <p:nvPr/>
        </p:nvSpPr>
        <p:spPr bwMode="auto">
          <a:xfrm>
            <a:off x="10347325" y="2895600"/>
            <a:ext cx="2973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 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có đèn đỏ</a:t>
            </a:r>
          </a:p>
        </p:txBody>
      </p:sp>
      <p:sp>
        <p:nvSpPr>
          <p:cNvPr id="22558" name="TextBox 87"/>
          <p:cNvSpPr txBox="1">
            <a:spLocks noChangeArrowheads="1"/>
          </p:cNvSpPr>
          <p:nvPr/>
        </p:nvSpPr>
        <p:spPr bwMode="auto">
          <a:xfrm>
            <a:off x="13092113" y="2947988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xe đạp</a:t>
            </a:r>
          </a:p>
        </p:txBody>
      </p:sp>
      <p:sp>
        <p:nvSpPr>
          <p:cNvPr id="22559" name="TextBox 88"/>
          <p:cNvSpPr txBox="1">
            <a:spLocks noChangeArrowheads="1"/>
          </p:cNvSpPr>
          <p:nvPr/>
        </p:nvSpPr>
        <p:spPr bwMode="auto">
          <a:xfrm>
            <a:off x="1158875" y="5357813"/>
            <a:ext cx="1220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ô tô</a:t>
            </a:r>
          </a:p>
        </p:txBody>
      </p:sp>
      <p:sp>
        <p:nvSpPr>
          <p:cNvPr id="22560" name="TextBox 89"/>
          <p:cNvSpPr txBox="1">
            <a:spLocks noChangeArrowheads="1"/>
          </p:cNvSpPr>
          <p:nvPr/>
        </p:nvSpPr>
        <p:spPr bwMode="auto">
          <a:xfrm>
            <a:off x="3692525" y="5240338"/>
            <a:ext cx="158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máy</a:t>
            </a:r>
          </a:p>
        </p:txBody>
      </p:sp>
      <p:sp>
        <p:nvSpPr>
          <p:cNvPr id="22561" name="TextBox 90"/>
          <p:cNvSpPr txBox="1">
            <a:spLocks noChangeArrowheads="1"/>
          </p:cNvSpPr>
          <p:nvPr/>
        </p:nvSpPr>
        <p:spPr bwMode="auto">
          <a:xfrm>
            <a:off x="6218238" y="5272088"/>
            <a:ext cx="153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đạp</a:t>
            </a:r>
          </a:p>
        </p:txBody>
      </p:sp>
      <p:sp>
        <p:nvSpPr>
          <p:cNvPr id="22562" name="TextBox 91"/>
          <p:cNvSpPr txBox="1">
            <a:spLocks noChangeArrowheads="1"/>
          </p:cNvSpPr>
          <p:nvPr/>
        </p:nvSpPr>
        <p:spPr bwMode="auto">
          <a:xfrm>
            <a:off x="8372475" y="5310188"/>
            <a:ext cx="2128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người đi bộ</a:t>
            </a:r>
          </a:p>
        </p:txBody>
      </p:sp>
      <p:sp>
        <p:nvSpPr>
          <p:cNvPr id="22563" name="TextBox 92"/>
          <p:cNvSpPr txBox="1">
            <a:spLocks noChangeArrowheads="1"/>
          </p:cNvSpPr>
          <p:nvPr/>
        </p:nvSpPr>
        <p:spPr bwMode="auto">
          <a:xfrm>
            <a:off x="11104563" y="5310188"/>
            <a:ext cx="153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cấm</a:t>
            </a:r>
          </a:p>
          <a:p>
            <a:pPr algn="ctr"/>
            <a:r>
              <a:rPr lang="en-US" sz="2000">
                <a:latin typeface="Calibri" pitchFamily="34" charset="0"/>
              </a:rPr>
              <a:t>Các loại xe</a:t>
            </a:r>
          </a:p>
        </p:txBody>
      </p:sp>
      <p:sp>
        <p:nvSpPr>
          <p:cNvPr id="22564" name="TextBox 93"/>
          <p:cNvSpPr txBox="1">
            <a:spLocks noChangeArrowheads="1"/>
          </p:cNvSpPr>
          <p:nvPr/>
        </p:nvSpPr>
        <p:spPr bwMode="auto">
          <a:xfrm>
            <a:off x="13158788" y="5292725"/>
            <a:ext cx="252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đi ngược chiều</a:t>
            </a:r>
          </a:p>
        </p:txBody>
      </p:sp>
      <p:sp>
        <p:nvSpPr>
          <p:cNvPr id="22565" name="TextBox 94"/>
          <p:cNvSpPr txBox="1">
            <a:spLocks noChangeArrowheads="1"/>
          </p:cNvSpPr>
          <p:nvPr/>
        </p:nvSpPr>
        <p:spPr bwMode="auto">
          <a:xfrm>
            <a:off x="823913" y="7620000"/>
            <a:ext cx="176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>
              <a:latin typeface="Calibri" pitchFamily="34" charset="0"/>
            </a:endParaRP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2566" name="TextBox 95"/>
          <p:cNvSpPr txBox="1">
            <a:spLocks noChangeArrowheads="1"/>
          </p:cNvSpPr>
          <p:nvPr/>
        </p:nvSpPr>
        <p:spPr bwMode="auto">
          <a:xfrm>
            <a:off x="3471863" y="7620000"/>
            <a:ext cx="193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2567" name="TextBox 96"/>
          <p:cNvSpPr txBox="1">
            <a:spLocks noChangeArrowheads="1"/>
          </p:cNvSpPr>
          <p:nvPr/>
        </p:nvSpPr>
        <p:spPr bwMode="auto">
          <a:xfrm>
            <a:off x="5899150" y="7645400"/>
            <a:ext cx="1789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2568" name="TextBox 97"/>
          <p:cNvSpPr txBox="1">
            <a:spLocks noChangeArrowheads="1"/>
          </p:cNvSpPr>
          <p:nvPr/>
        </p:nvSpPr>
        <p:spPr bwMode="auto">
          <a:xfrm>
            <a:off x="8515350" y="7715250"/>
            <a:ext cx="186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rẽ trái </a:t>
            </a:r>
          </a:p>
          <a:p>
            <a:pPr algn="ctr"/>
            <a:r>
              <a:rPr lang="en-US" sz="2000">
                <a:latin typeface="Calibri" pitchFamily="34" charset="0"/>
              </a:rPr>
              <a:t>hoặc phải</a:t>
            </a:r>
          </a:p>
        </p:txBody>
      </p:sp>
      <p:sp>
        <p:nvSpPr>
          <p:cNvPr id="22569" name="TextBox 98"/>
          <p:cNvSpPr txBox="1">
            <a:spLocks noChangeArrowheads="1"/>
          </p:cNvSpPr>
          <p:nvPr/>
        </p:nvSpPr>
        <p:spPr bwMode="auto">
          <a:xfrm>
            <a:off x="11317288" y="7689850"/>
            <a:ext cx="118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trái </a:t>
            </a:r>
          </a:p>
        </p:txBody>
      </p:sp>
      <p:sp>
        <p:nvSpPr>
          <p:cNvPr id="22570" name="TextBox 99"/>
          <p:cNvSpPr txBox="1">
            <a:spLocks noChangeArrowheads="1"/>
          </p:cNvSpPr>
          <p:nvPr/>
        </p:nvSpPr>
        <p:spPr bwMode="auto">
          <a:xfrm>
            <a:off x="13606463" y="7696200"/>
            <a:ext cx="118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phải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333</Words>
  <Application>Microsoft Office PowerPoint</Application>
  <PresentationFormat>Custom</PresentationFormat>
  <Paragraphs>69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212</cp:revision>
  <dcterms:created xsi:type="dcterms:W3CDTF">2022-07-10T01:37:20Z</dcterms:created>
  <dcterms:modified xsi:type="dcterms:W3CDTF">2023-02-19T04:30:12Z</dcterms:modified>
</cp:coreProperties>
</file>