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2" r:id="rId4"/>
    <p:sldId id="275" r:id="rId5"/>
    <p:sldId id="258" r:id="rId6"/>
    <p:sldId id="264" r:id="rId7"/>
    <p:sldId id="269" r:id="rId8"/>
  </p:sldIdLst>
  <p:sldSz cx="16276638" cy="9144000"/>
  <p:notesSz cx="6858000" cy="9144000"/>
  <p:defaultTextStyle>
    <a:defPPr>
      <a:defRPr lang="en-US"/>
    </a:defPPr>
    <a:lvl1pPr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725488" indent="-26828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450975" indent="-536575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2178050" indent="-806450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903538" indent="-107473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4EC"/>
    <a:srgbClr val="0000FF"/>
    <a:srgbClr val="FF3399"/>
    <a:srgbClr val="CC0099"/>
    <a:srgbClr val="F6882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642" y="-9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04B932-EB2D-4EA8-8287-6B193F47D30F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4DD6CE-74BA-405E-A898-4ADEB3D36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48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0975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050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53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DEC0A67E-BDC8-4B8F-98C0-34BFFDB7078F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5F278A6C-2A21-436B-A3B3-9A4D9A4E309F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B6851769-91BD-4E81-88C9-ADA6F6237D21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AAD90809-20D3-4B6D-909F-CDB3AE1C44E8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3B790-463E-4622-9930-B3C957E9836A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CCEF2-7AEF-4A17-8D38-BC0AEDF64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D699A-1778-418B-A0BF-8341BF207166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CEA12-7F8E-47FD-8AD6-FEB6ECFFB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CEE3E-FF4E-4C63-AFF7-D00265BCF374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C863B-8D71-4011-B6E1-13646F47A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B059F-3313-4202-ACEC-13C93C035B63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0C1A4-ECEF-4BED-AF73-01C99FF70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C6E50-B866-4E6E-B3FB-E3E139A8BBD7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88200-7E17-4433-9565-8DCAE7750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7EBC8-8F8E-40A9-B072-30D689F990F5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9FBB7-97B4-48FE-A29D-ECE89A503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FA725-CFA7-421F-9594-94576C27ED6C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7537D-03BC-48AE-90F0-97A122315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5620E-7AEC-4B54-9345-38C7001D2514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EE0C4-E62D-4C42-AB1F-34EE73A10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7C9AE-A91D-4696-A4B7-F05404CCC2DE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7E08C-2360-40C1-8613-A3B7E087B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269D3-BEB4-40EE-9C4D-A8B517E17FB5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930FD-579E-4500-9FA6-A03C35541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1A1B1-A7FC-4934-BC63-7C2797CD8790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C2D5E-60C7-4813-A249-6B11ED30E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4388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CD0D6F-44B4-498A-AEE5-9665EFD5BE7E}" type="datetimeFigureOut">
              <a:rPr lang="en-US"/>
              <a:pPr>
                <a:defRPr/>
              </a:pPr>
              <a:t>19/2/2023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013" y="8475663"/>
            <a:ext cx="5154612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50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EFDF5D-93BD-4080-86DC-7B8C1217D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1450975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2pPr>
      <a:lvl3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3pPr>
      <a:lvl4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4pPr>
      <a:lvl5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5pPr>
      <a:lvl6pPr marL="4572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6pPr>
      <a:lvl7pPr marL="9144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7pPr>
      <a:lvl8pPr marL="13716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8pPr>
      <a:lvl9pPr marL="18288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9pPr>
    </p:titleStyle>
    <p:bodyStyle>
      <a:lvl1pPr marL="544513" indent="-544513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513" indent="-452438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513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588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075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20.jpeg"/><Relationship Id="rId18" Type="http://schemas.openxmlformats.org/officeDocument/2006/relationships/image" Target="../media/image24.jpeg"/><Relationship Id="rId3" Type="http://schemas.openxmlformats.org/officeDocument/2006/relationships/image" Target="../media/image12.jpeg"/><Relationship Id="rId21" Type="http://schemas.openxmlformats.org/officeDocument/2006/relationships/image" Target="../media/image26.jpeg"/><Relationship Id="rId7" Type="http://schemas.openxmlformats.org/officeDocument/2006/relationships/image" Target="../media/image15.jpeg"/><Relationship Id="rId12" Type="http://schemas.openxmlformats.org/officeDocument/2006/relationships/image" Target="../media/image19.jpe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28.jpeg"/><Relationship Id="rId10" Type="http://schemas.openxmlformats.org/officeDocument/2006/relationships/image" Target="../media/image17.png"/><Relationship Id="rId19" Type="http://schemas.openxmlformats.org/officeDocument/2006/relationships/image" Target="../media/image25.jpeg"/><Relationship Id="rId4" Type="http://schemas.openxmlformats.org/officeDocument/2006/relationships/image" Target="../media/image13.jpeg"/><Relationship Id="rId9" Type="http://schemas.openxmlformats.org/officeDocument/2006/relationships/image" Target="../media/image16.png"/><Relationship Id="rId14" Type="http://schemas.openxmlformats.org/officeDocument/2006/relationships/image" Target="../media/image21.jpeg"/><Relationship Id="rId22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6513" y="6545263"/>
            <a:ext cx="2921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28913" y="4343400"/>
            <a:ext cx="10506075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2524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77: EM VUI HỌC TOÁN (TIẾT 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79675" y="2057400"/>
            <a:ext cx="11471275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CÔ</a:t>
            </a:r>
          </a:p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DỰ GIỜ THĂM LỚP</a:t>
            </a:r>
          </a:p>
        </p:txBody>
      </p:sp>
      <p:pic>
        <p:nvPicPr>
          <p:cNvPr id="14342" name="Picture 22" descr="bd2131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7025" y="7261225"/>
            <a:ext cx="561657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7" descr="BƯỚM 5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291576">
            <a:off x="12320588" y="6753225"/>
            <a:ext cx="116205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8" descr="animal-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17220" flipH="1">
            <a:off x="2049463" y="5943600"/>
            <a:ext cx="10683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5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14692312" y="-109537"/>
            <a:ext cx="1382713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913" y="25400"/>
            <a:ext cx="16002000" cy="89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16404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16406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07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8413" y="1041400"/>
            <a:ext cx="85566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77: EM VUI HỌC TOÁN (TIẾT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1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)</a:t>
            </a:r>
          </a:p>
        </p:txBody>
      </p:sp>
      <p:grpSp>
        <p:nvGrpSpPr>
          <p:cNvPr id="16387" name="Group 11"/>
          <p:cNvGrpSpPr>
            <a:grpSpLocks/>
          </p:cNvGrpSpPr>
          <p:nvPr/>
        </p:nvGrpSpPr>
        <p:grpSpPr bwMode="auto">
          <a:xfrm>
            <a:off x="1471613" y="1752600"/>
            <a:ext cx="12001500" cy="681038"/>
            <a:chOff x="1470819" y="1943100"/>
            <a:chExt cx="12001500" cy="681454"/>
          </a:xfrm>
        </p:grpSpPr>
        <p:grpSp>
          <p:nvGrpSpPr>
            <p:cNvPr id="16400" name="Group 9"/>
            <p:cNvGrpSpPr>
              <a:grpSpLocks/>
            </p:cNvGrpSpPr>
            <p:nvPr/>
          </p:nvGrpSpPr>
          <p:grpSpPr bwMode="auto"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47"/>
                <a:ext cx="533400" cy="533726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252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/>
              </a:p>
            </p:txBody>
          </p:sp>
          <p:sp>
            <p:nvSpPr>
              <p:cNvPr id="16403" name="TextBox 8"/>
              <p:cNvSpPr txBox="1">
                <a:spLocks noChangeArrowheads="1"/>
              </p:cNvSpPr>
              <p:nvPr/>
            </p:nvSpPr>
            <p:spPr bwMode="auto">
              <a:xfrm>
                <a:off x="1804609" y="1943100"/>
                <a:ext cx="41549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6401" name="TextBox 10"/>
            <p:cNvSpPr txBox="1">
              <a:spLocks noChangeArrowheads="1"/>
            </p:cNvSpPr>
            <p:nvPr/>
          </p:nvSpPr>
          <p:spPr bwMode="auto">
            <a:xfrm>
              <a:off x="2118519" y="1947446"/>
              <a:ext cx="11353800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800" b="1">
                  <a:latin typeface="Times New Roman" pitchFamily="18" charset="0"/>
                  <a:cs typeface="Times New Roman" pitchFamily="18" charset="0"/>
                </a:rPr>
                <a:t>Thực hiện các hoạt động sau:</a:t>
              </a:r>
            </a:p>
          </p:txBody>
        </p:sp>
      </p:grpSp>
      <p:sp>
        <p:nvSpPr>
          <p:cNvPr id="16388" name="TextBox 60"/>
          <p:cNvSpPr txBox="1">
            <a:spLocks noChangeArrowheads="1"/>
          </p:cNvSpPr>
          <p:nvPr/>
        </p:nvSpPr>
        <p:spPr bwMode="auto">
          <a:xfrm>
            <a:off x="2119313" y="2413000"/>
            <a:ext cx="7543800" cy="5857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a) Viết một số có bốn chữ số bất kì</a:t>
            </a:r>
          </a:p>
        </p:txBody>
      </p:sp>
      <p:pic>
        <p:nvPicPr>
          <p:cNvPr id="16389" name="Picture 14"/>
          <p:cNvPicPr>
            <a:picLocks noChangeAspect="1"/>
          </p:cNvPicPr>
          <p:nvPr/>
        </p:nvPicPr>
        <p:blipFill>
          <a:blip r:embed="rId3"/>
          <a:srcRect l="33569" t="21820" r="62331" b="74013"/>
          <a:stretch>
            <a:fillRect/>
          </a:stretch>
        </p:blipFill>
        <p:spPr bwMode="auto">
          <a:xfrm>
            <a:off x="10196513" y="2570163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36"/>
          <p:cNvSpPr txBox="1">
            <a:spLocks noChangeArrowheads="1"/>
          </p:cNvSpPr>
          <p:nvPr/>
        </p:nvSpPr>
        <p:spPr bwMode="auto">
          <a:xfrm>
            <a:off x="1471613" y="2959100"/>
            <a:ext cx="6434137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- Viết cách đọc số đó.</a:t>
            </a:r>
          </a:p>
        </p:txBody>
      </p:sp>
      <p:sp>
        <p:nvSpPr>
          <p:cNvPr id="16391" name="TextBox 37"/>
          <p:cNvSpPr txBox="1">
            <a:spLocks noChangeArrowheads="1"/>
          </p:cNvSpPr>
          <p:nvPr/>
        </p:nvSpPr>
        <p:spPr bwMode="auto">
          <a:xfrm>
            <a:off x="1443038" y="3508375"/>
            <a:ext cx="10136187" cy="5857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- Viết số đó thành tổng của nghìn, trăm, chục, đơn vị.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051050" y="5041900"/>
            <a:ext cx="1757363" cy="5857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lời: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1544638" y="5715000"/>
            <a:ext cx="7543800" cy="5857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-  Hai nghìn không trăm tám mươi chín.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1471613" y="7345363"/>
            <a:ext cx="13541375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- Làm tròn số đến hàng trăm là 2 100. Làm tròn số đến hàng nghìn là 2 000.</a:t>
            </a:r>
          </a:p>
        </p:txBody>
      </p:sp>
      <p:sp>
        <p:nvSpPr>
          <p:cNvPr id="16395" name="TextBox 25"/>
          <p:cNvSpPr txBox="1">
            <a:spLocks noChangeArrowheads="1"/>
          </p:cNvSpPr>
          <p:nvPr/>
        </p:nvSpPr>
        <p:spPr bwMode="auto">
          <a:xfrm>
            <a:off x="1457325" y="4075113"/>
            <a:ext cx="10134600" cy="5857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- Viết số liền trước (hoặc số liền sau) của số đó.</a:t>
            </a:r>
          </a:p>
        </p:txBody>
      </p:sp>
      <p:sp>
        <p:nvSpPr>
          <p:cNvPr id="16396" name="TextBox 26"/>
          <p:cNvSpPr txBox="1">
            <a:spLocks noChangeArrowheads="1"/>
          </p:cNvSpPr>
          <p:nvPr/>
        </p:nvSpPr>
        <p:spPr bwMode="auto">
          <a:xfrm>
            <a:off x="1471613" y="4545013"/>
            <a:ext cx="10134600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- Làm tròn số đó đến hàng trăm hoặc hàng nghìn.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806825" y="5100638"/>
            <a:ext cx="3725863" cy="5857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a)  Số  2 089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544638" y="6191250"/>
            <a:ext cx="7543800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-  2 089 = 2 000 + 80 + 9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503363" y="6696075"/>
            <a:ext cx="11364912" cy="5857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-  Số liền trước của 2 089 là 2 088. Số liền sau của 2 089 là 2 090.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5" grpId="0" animBg="1"/>
      <p:bldP spid="66" grpId="0" animBg="1"/>
      <p:bldP spid="28" grpId="0" animBg="1"/>
      <p:bldP spid="29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3"/>
          <p:cNvGrpSpPr>
            <a:grpSpLocks/>
          </p:cNvGrpSpPr>
          <p:nvPr/>
        </p:nvGrpSpPr>
        <p:grpSpPr bwMode="auto">
          <a:xfrm>
            <a:off x="846138" y="1836738"/>
            <a:ext cx="14033500" cy="1458912"/>
            <a:chOff x="1492595" y="1950556"/>
            <a:chExt cx="12135048" cy="1458766"/>
          </a:xfrm>
        </p:grpSpPr>
        <p:sp>
          <p:nvSpPr>
            <p:cNvPr id="18441" name="TextBox 7"/>
            <p:cNvSpPr txBox="1">
              <a:spLocks noChangeArrowheads="1"/>
            </p:cNvSpPr>
            <p:nvPr/>
          </p:nvSpPr>
          <p:spPr bwMode="auto">
            <a:xfrm>
              <a:off x="1492595" y="1950556"/>
              <a:ext cx="18473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42" name="TextBox 5"/>
            <p:cNvSpPr txBox="1">
              <a:spLocks noChangeArrowheads="1"/>
            </p:cNvSpPr>
            <p:nvPr/>
          </p:nvSpPr>
          <p:spPr bwMode="auto">
            <a:xfrm>
              <a:off x="1877964" y="2147438"/>
              <a:ext cx="11749679" cy="126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800" b="1">
                  <a:latin typeface="Times New Roman" pitchFamily="18" charset="0"/>
                  <a:cs typeface="Times New Roman" pitchFamily="18" charset="0"/>
                </a:rPr>
                <a:t>b) Cắt, dán và viết các thông tin liên quan đến số vừa viết ở câu a rồi trang trí cho đẹp.</a:t>
              </a:r>
            </a:p>
          </p:txBody>
        </p:sp>
      </p:grpSp>
      <p:grpSp>
        <p:nvGrpSpPr>
          <p:cNvPr id="18434" name="Group 8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18437" name="Group 9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18439" name="TextBox 11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40" name="TextBox 12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808413" y="1041400"/>
            <a:ext cx="85566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77: EM VUI HỌC TOÁN (TIẾT 1)</a:t>
            </a:r>
          </a:p>
        </p:txBody>
      </p:sp>
      <p:pic>
        <p:nvPicPr>
          <p:cNvPr id="18436" name="Picture 14"/>
          <p:cNvPicPr>
            <a:picLocks noChangeAspect="1"/>
          </p:cNvPicPr>
          <p:nvPr/>
        </p:nvPicPr>
        <p:blipFill>
          <a:blip r:embed="rId2"/>
          <a:srcRect l="53514" t="51042" r="15446" b="14583"/>
          <a:stretch>
            <a:fillRect/>
          </a:stretch>
        </p:blipFill>
        <p:spPr bwMode="auto">
          <a:xfrm>
            <a:off x="3109913" y="3287713"/>
            <a:ext cx="10134600" cy="44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19466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19468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69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8413" y="1041400"/>
            <a:ext cx="85566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77: EM VUI HỌC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HỌC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TOÁN (TIẾT 1)</a:t>
            </a:r>
          </a:p>
        </p:txBody>
      </p:sp>
      <p:grpSp>
        <p:nvGrpSpPr>
          <p:cNvPr id="19459" name="Group 17"/>
          <p:cNvGrpSpPr>
            <a:grpSpLocks/>
          </p:cNvGrpSpPr>
          <p:nvPr/>
        </p:nvGrpSpPr>
        <p:grpSpPr bwMode="auto">
          <a:xfrm>
            <a:off x="1281113" y="1736725"/>
            <a:ext cx="11903075" cy="682625"/>
            <a:chOff x="1470819" y="1943100"/>
            <a:chExt cx="11903478" cy="681454"/>
          </a:xfrm>
        </p:grpSpPr>
        <p:grpSp>
          <p:nvGrpSpPr>
            <p:cNvPr id="19462" name="Group 18"/>
            <p:cNvGrpSpPr>
              <a:grpSpLocks/>
            </p:cNvGrpSpPr>
            <p:nvPr/>
          </p:nvGrpSpPr>
          <p:grpSpPr bwMode="auto"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1737519" y="2019169"/>
                <a:ext cx="533418" cy="53407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252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/>
              </a:p>
            </p:txBody>
          </p:sp>
          <p:sp>
            <p:nvSpPr>
              <p:cNvPr id="19465" name="TextBox 21"/>
              <p:cNvSpPr txBox="1">
                <a:spLocks noChangeArrowheads="1"/>
              </p:cNvSpPr>
              <p:nvPr/>
            </p:nvSpPr>
            <p:spPr bwMode="auto">
              <a:xfrm>
                <a:off x="1804609" y="1943100"/>
                <a:ext cx="41549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9463" name="TextBox 19"/>
            <p:cNvSpPr txBox="1">
              <a:spLocks noChangeArrowheads="1"/>
            </p:cNvSpPr>
            <p:nvPr/>
          </p:nvSpPr>
          <p:spPr bwMode="auto">
            <a:xfrm>
              <a:off x="2020497" y="1947446"/>
              <a:ext cx="11353800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800" b="1">
                  <a:latin typeface="Times New Roman" pitchFamily="18" charset="0"/>
                  <a:cs typeface="Times New Roman" pitchFamily="18" charset="0"/>
                </a:rPr>
                <a:t>Góc sáng tạo: Trang trí hình tròn. </a:t>
              </a:r>
            </a:p>
          </p:txBody>
        </p:sp>
      </p:grpSp>
      <p:pic>
        <p:nvPicPr>
          <p:cNvPr id="19460" name="Picture 8"/>
          <p:cNvPicPr>
            <a:picLocks noChangeAspect="1"/>
          </p:cNvPicPr>
          <p:nvPr/>
        </p:nvPicPr>
        <p:blipFill>
          <a:blip r:embed="rId3"/>
          <a:srcRect l="19934" t="22420" r="50058" b="48741"/>
          <a:stretch>
            <a:fillRect/>
          </a:stretch>
        </p:blipFill>
        <p:spPr bwMode="auto">
          <a:xfrm>
            <a:off x="2805113" y="3505200"/>
            <a:ext cx="1066800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22"/>
          <p:cNvSpPr txBox="1">
            <a:spLocks noChangeArrowheads="1"/>
          </p:cNvSpPr>
          <p:nvPr/>
        </p:nvSpPr>
        <p:spPr bwMode="auto">
          <a:xfrm>
            <a:off x="1347788" y="2543175"/>
            <a:ext cx="13195300" cy="646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Dùng compa để vẽ các đường tròn rồi tô màu theo ý thích của em.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6313" y="3803650"/>
            <a:ext cx="1693862" cy="151765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875" y="6159500"/>
            <a:ext cx="1744663" cy="15240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80113" y="1620838"/>
            <a:ext cx="1790700" cy="1422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913" y="3854450"/>
            <a:ext cx="1620837" cy="151765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grpSp>
        <p:nvGrpSpPr>
          <p:cNvPr id="21509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21547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21549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550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100513" y="1041400"/>
            <a:ext cx="81534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4125" y="1720850"/>
            <a:ext cx="1363663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3013" y="1720850"/>
            <a:ext cx="13938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1668463"/>
            <a:ext cx="13747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26500" y="1741488"/>
            <a:ext cx="131445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/>
          <a:srcRect r="76408"/>
          <a:stretch>
            <a:fillRect/>
          </a:stretch>
        </p:blipFill>
        <p:spPr bwMode="auto">
          <a:xfrm>
            <a:off x="1169988" y="3954463"/>
            <a:ext cx="13922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02063" y="3975100"/>
            <a:ext cx="13652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>
          <a:blip r:embed="rId11"/>
          <a:srcRect r="57622"/>
          <a:stretch>
            <a:fillRect/>
          </a:stretch>
        </p:blipFill>
        <p:spPr bwMode="auto">
          <a:xfrm>
            <a:off x="6302375" y="3979863"/>
            <a:ext cx="130333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78263" y="6348413"/>
            <a:ext cx="1250950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32513" y="6297613"/>
            <a:ext cx="13811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09663" y="6313488"/>
            <a:ext cx="1304925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21725" y="6259513"/>
            <a:ext cx="1382713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110913" y="6237288"/>
            <a:ext cx="1368425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3576300" y="6315075"/>
            <a:ext cx="1268413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>
          <a:blip r:embed="rId19"/>
          <a:srcRect l="1987" t="3314" r="71155" b="52457"/>
          <a:stretch>
            <a:fillRect/>
          </a:stretch>
        </p:blipFill>
        <p:spPr bwMode="auto">
          <a:xfrm>
            <a:off x="8748713" y="3979863"/>
            <a:ext cx="12604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21"/>
          <a:srcRect l="1434" t="1852" r="69504" b="52757"/>
          <a:stretch>
            <a:fillRect/>
          </a:stretch>
        </p:blipFill>
        <p:spPr bwMode="auto">
          <a:xfrm>
            <a:off x="11299825" y="3962400"/>
            <a:ext cx="1304925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>
          <a:blip r:embed="rId21"/>
          <a:srcRect l="1280" t="51939" r="69502" b="2908"/>
          <a:stretch>
            <a:fillRect/>
          </a:stretch>
        </p:blipFill>
        <p:spPr bwMode="auto">
          <a:xfrm>
            <a:off x="13636625" y="3954463"/>
            <a:ext cx="12842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>
          <a:blip r:embed="rId22"/>
          <a:srcRect l="1447" t="28859" r="77695" b="49068"/>
          <a:stretch>
            <a:fillRect/>
          </a:stretch>
        </p:blipFill>
        <p:spPr bwMode="auto">
          <a:xfrm>
            <a:off x="11242675" y="1689100"/>
            <a:ext cx="13620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>
          <a:blip r:embed="rId23"/>
          <a:srcRect l="1421" t="51437" r="77306" b="25644"/>
          <a:stretch>
            <a:fillRect/>
          </a:stretch>
        </p:blipFill>
        <p:spPr bwMode="auto">
          <a:xfrm>
            <a:off x="13608050" y="1676400"/>
            <a:ext cx="1403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9" name="TextBox 82"/>
          <p:cNvSpPr txBox="1">
            <a:spLocks noChangeArrowheads="1"/>
          </p:cNvSpPr>
          <p:nvPr/>
        </p:nvSpPr>
        <p:spPr bwMode="auto">
          <a:xfrm>
            <a:off x="1109663" y="2895600"/>
            <a:ext cx="1695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Đường </a:t>
            </a:r>
          </a:p>
          <a:p>
            <a:pPr algn="ctr"/>
            <a:r>
              <a:rPr lang="en-US" sz="2000">
                <a:latin typeface="Calibri" pitchFamily="34" charset="0"/>
              </a:rPr>
              <a:t>hai chiều</a:t>
            </a:r>
          </a:p>
        </p:txBody>
      </p:sp>
      <p:sp>
        <p:nvSpPr>
          <p:cNvPr id="21530" name="TextBox 83"/>
          <p:cNvSpPr txBox="1">
            <a:spLocks noChangeArrowheads="1"/>
          </p:cNvSpPr>
          <p:nvPr/>
        </p:nvSpPr>
        <p:spPr bwMode="auto">
          <a:xfrm>
            <a:off x="3289300" y="2971800"/>
            <a:ext cx="2182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Giao nhau với</a:t>
            </a:r>
          </a:p>
          <a:p>
            <a:pPr algn="ctr"/>
            <a:r>
              <a:rPr lang="en-US" sz="2000">
                <a:latin typeface="Calibri" pitchFamily="34" charset="0"/>
              </a:rPr>
              <a:t>đường ưu tiên</a:t>
            </a:r>
          </a:p>
        </p:txBody>
      </p:sp>
      <p:sp>
        <p:nvSpPr>
          <p:cNvPr id="21531" name="TextBox 84"/>
          <p:cNvSpPr txBox="1">
            <a:spLocks noChangeArrowheads="1"/>
          </p:cNvSpPr>
          <p:nvPr/>
        </p:nvSpPr>
        <p:spPr bwMode="auto">
          <a:xfrm>
            <a:off x="5929313" y="2949575"/>
            <a:ext cx="1790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Có trẻ em </a:t>
            </a:r>
          </a:p>
          <a:p>
            <a:pPr algn="ctr"/>
            <a:r>
              <a:rPr lang="en-US" sz="2000">
                <a:latin typeface="Calibri" pitchFamily="34" charset="0"/>
              </a:rPr>
              <a:t>đi qua</a:t>
            </a:r>
          </a:p>
        </p:txBody>
      </p:sp>
      <p:sp>
        <p:nvSpPr>
          <p:cNvPr id="21532" name="TextBox 85"/>
          <p:cNvSpPr txBox="1">
            <a:spLocks noChangeArrowheads="1"/>
          </p:cNvSpPr>
          <p:nvPr/>
        </p:nvSpPr>
        <p:spPr bwMode="auto">
          <a:xfrm>
            <a:off x="8221663" y="2971800"/>
            <a:ext cx="2420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Có đường dành </a:t>
            </a:r>
          </a:p>
          <a:p>
            <a:pPr algn="ctr"/>
            <a:r>
              <a:rPr lang="en-US" sz="2000">
                <a:latin typeface="Calibri" pitchFamily="34" charset="0"/>
              </a:rPr>
              <a:t>cho người đi bộ</a:t>
            </a:r>
          </a:p>
        </p:txBody>
      </p:sp>
      <p:sp>
        <p:nvSpPr>
          <p:cNvPr id="21533" name="TextBox 86"/>
          <p:cNvSpPr txBox="1">
            <a:spLocks noChangeArrowheads="1"/>
          </p:cNvSpPr>
          <p:nvPr/>
        </p:nvSpPr>
        <p:spPr bwMode="auto">
          <a:xfrm>
            <a:off x="10347325" y="2895600"/>
            <a:ext cx="2973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Giao nhau với </a:t>
            </a:r>
          </a:p>
          <a:p>
            <a:pPr algn="ctr"/>
            <a:r>
              <a:rPr lang="en-US" sz="2000">
                <a:latin typeface="Calibri" pitchFamily="34" charset="0"/>
              </a:rPr>
              <a:t>đường có đèn đỏ</a:t>
            </a:r>
          </a:p>
        </p:txBody>
      </p:sp>
      <p:sp>
        <p:nvSpPr>
          <p:cNvPr id="21534" name="TextBox 87"/>
          <p:cNvSpPr txBox="1">
            <a:spLocks noChangeArrowheads="1"/>
          </p:cNvSpPr>
          <p:nvPr/>
        </p:nvSpPr>
        <p:spPr bwMode="auto">
          <a:xfrm>
            <a:off x="13092113" y="2947988"/>
            <a:ext cx="274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Có đường dành </a:t>
            </a:r>
          </a:p>
          <a:p>
            <a:pPr algn="ctr"/>
            <a:r>
              <a:rPr lang="en-US" sz="2000">
                <a:latin typeface="Calibri" pitchFamily="34" charset="0"/>
              </a:rPr>
              <a:t>cho người đi xe đạp</a:t>
            </a:r>
          </a:p>
        </p:txBody>
      </p:sp>
      <p:sp>
        <p:nvSpPr>
          <p:cNvPr id="21535" name="TextBox 88"/>
          <p:cNvSpPr txBox="1">
            <a:spLocks noChangeArrowheads="1"/>
          </p:cNvSpPr>
          <p:nvPr/>
        </p:nvSpPr>
        <p:spPr bwMode="auto">
          <a:xfrm>
            <a:off x="1158875" y="5357813"/>
            <a:ext cx="1220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ô tô</a:t>
            </a:r>
          </a:p>
        </p:txBody>
      </p:sp>
      <p:sp>
        <p:nvSpPr>
          <p:cNvPr id="21536" name="TextBox 89"/>
          <p:cNvSpPr txBox="1">
            <a:spLocks noChangeArrowheads="1"/>
          </p:cNvSpPr>
          <p:nvPr/>
        </p:nvSpPr>
        <p:spPr bwMode="auto">
          <a:xfrm>
            <a:off x="3692525" y="5240338"/>
            <a:ext cx="158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xe máy</a:t>
            </a:r>
          </a:p>
        </p:txBody>
      </p:sp>
      <p:sp>
        <p:nvSpPr>
          <p:cNvPr id="21537" name="TextBox 90"/>
          <p:cNvSpPr txBox="1">
            <a:spLocks noChangeArrowheads="1"/>
          </p:cNvSpPr>
          <p:nvPr/>
        </p:nvSpPr>
        <p:spPr bwMode="auto">
          <a:xfrm>
            <a:off x="6218238" y="5272088"/>
            <a:ext cx="1539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xe đạp</a:t>
            </a:r>
          </a:p>
        </p:txBody>
      </p:sp>
      <p:sp>
        <p:nvSpPr>
          <p:cNvPr id="21538" name="TextBox 91"/>
          <p:cNvSpPr txBox="1">
            <a:spLocks noChangeArrowheads="1"/>
          </p:cNvSpPr>
          <p:nvPr/>
        </p:nvSpPr>
        <p:spPr bwMode="auto">
          <a:xfrm>
            <a:off x="8372475" y="5310188"/>
            <a:ext cx="2128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người đi bộ</a:t>
            </a:r>
          </a:p>
        </p:txBody>
      </p:sp>
      <p:sp>
        <p:nvSpPr>
          <p:cNvPr id="21539" name="TextBox 92"/>
          <p:cNvSpPr txBox="1">
            <a:spLocks noChangeArrowheads="1"/>
          </p:cNvSpPr>
          <p:nvPr/>
        </p:nvSpPr>
        <p:spPr bwMode="auto">
          <a:xfrm>
            <a:off x="11104563" y="5310188"/>
            <a:ext cx="15382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Đường cấm</a:t>
            </a:r>
          </a:p>
          <a:p>
            <a:pPr algn="ctr"/>
            <a:r>
              <a:rPr lang="en-US" sz="2000">
                <a:latin typeface="Calibri" pitchFamily="34" charset="0"/>
              </a:rPr>
              <a:t>Các loại xe</a:t>
            </a:r>
          </a:p>
        </p:txBody>
      </p:sp>
      <p:sp>
        <p:nvSpPr>
          <p:cNvPr id="21540" name="TextBox 93"/>
          <p:cNvSpPr txBox="1">
            <a:spLocks noChangeArrowheads="1"/>
          </p:cNvSpPr>
          <p:nvPr/>
        </p:nvSpPr>
        <p:spPr bwMode="auto">
          <a:xfrm>
            <a:off x="13158788" y="5292725"/>
            <a:ext cx="2524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Cấm đi ngược chiều</a:t>
            </a:r>
          </a:p>
        </p:txBody>
      </p:sp>
      <p:sp>
        <p:nvSpPr>
          <p:cNvPr id="21541" name="TextBox 94"/>
          <p:cNvSpPr txBox="1">
            <a:spLocks noChangeArrowheads="1"/>
          </p:cNvSpPr>
          <p:nvPr/>
        </p:nvSpPr>
        <p:spPr bwMode="auto">
          <a:xfrm>
            <a:off x="823913" y="7620000"/>
            <a:ext cx="1762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>
              <a:latin typeface="Calibri" pitchFamily="34" charset="0"/>
            </a:endParaRPr>
          </a:p>
          <a:p>
            <a:pPr algn="ctr"/>
            <a:r>
              <a:rPr lang="vi-VN" sz="2000"/>
              <a:t>phải theo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21542" name="TextBox 95"/>
          <p:cNvSpPr txBox="1">
            <a:spLocks noChangeArrowheads="1"/>
          </p:cNvSpPr>
          <p:nvPr/>
        </p:nvSpPr>
        <p:spPr bwMode="auto">
          <a:xfrm>
            <a:off x="3471863" y="7620000"/>
            <a:ext cx="1936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>
                <a:latin typeface="Calibri" pitchFamily="34" charset="0"/>
              </a:rPr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21543" name="TextBox 96"/>
          <p:cNvSpPr txBox="1">
            <a:spLocks noChangeArrowheads="1"/>
          </p:cNvSpPr>
          <p:nvPr/>
        </p:nvSpPr>
        <p:spPr bwMode="auto">
          <a:xfrm>
            <a:off x="5899150" y="7645400"/>
            <a:ext cx="1789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>
                <a:latin typeface="Calibri" pitchFamily="34" charset="0"/>
              </a:rPr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21544" name="TextBox 97"/>
          <p:cNvSpPr txBox="1">
            <a:spLocks noChangeArrowheads="1"/>
          </p:cNvSpPr>
          <p:nvPr/>
        </p:nvSpPr>
        <p:spPr bwMode="auto">
          <a:xfrm>
            <a:off x="8515350" y="7715250"/>
            <a:ext cx="1866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Chỉ được rẽ trái </a:t>
            </a:r>
          </a:p>
          <a:p>
            <a:pPr algn="ctr"/>
            <a:r>
              <a:rPr lang="en-US" sz="2000">
                <a:latin typeface="Calibri" pitchFamily="34" charset="0"/>
              </a:rPr>
              <a:t>hoặc phải</a:t>
            </a:r>
          </a:p>
        </p:txBody>
      </p:sp>
      <p:sp>
        <p:nvSpPr>
          <p:cNvPr id="21545" name="TextBox 98"/>
          <p:cNvSpPr txBox="1">
            <a:spLocks noChangeArrowheads="1"/>
          </p:cNvSpPr>
          <p:nvPr/>
        </p:nvSpPr>
        <p:spPr bwMode="auto">
          <a:xfrm>
            <a:off x="11317288" y="7689850"/>
            <a:ext cx="1184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Chỉ được </a:t>
            </a:r>
          </a:p>
          <a:p>
            <a:pPr algn="ctr"/>
            <a:r>
              <a:rPr lang="en-US" sz="2000">
                <a:latin typeface="Calibri" pitchFamily="34" charset="0"/>
              </a:rPr>
              <a:t>rẽ trái </a:t>
            </a:r>
          </a:p>
        </p:txBody>
      </p:sp>
      <p:sp>
        <p:nvSpPr>
          <p:cNvPr id="21546" name="TextBox 99"/>
          <p:cNvSpPr txBox="1">
            <a:spLocks noChangeArrowheads="1"/>
          </p:cNvSpPr>
          <p:nvPr/>
        </p:nvSpPr>
        <p:spPr bwMode="auto">
          <a:xfrm>
            <a:off x="13606463" y="7696200"/>
            <a:ext cx="1182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Chỉ được </a:t>
            </a:r>
          </a:p>
          <a:p>
            <a:pPr algn="ctr"/>
            <a:r>
              <a:rPr lang="en-US" sz="2000">
                <a:latin typeface="Calibri" pitchFamily="34" charset="0"/>
              </a:rPr>
              <a:t>rẽ phải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Anh dep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304</Words>
  <Application>Microsoft Office PowerPoint</Application>
  <PresentationFormat>Custom</PresentationFormat>
  <Paragraphs>64</Paragraphs>
  <Slides>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Sky123.Org</cp:lastModifiedBy>
  <cp:revision>204</cp:revision>
  <dcterms:created xsi:type="dcterms:W3CDTF">2022-07-10T01:37:20Z</dcterms:created>
  <dcterms:modified xsi:type="dcterms:W3CDTF">2023-02-19T04:28:44Z</dcterms:modified>
</cp:coreProperties>
</file>