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70" r:id="rId6"/>
    <p:sldId id="264" r:id="rId7"/>
    <p:sldId id="269" r:id="rId8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8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9CC5FE-7E22-4DDC-ADFF-90F386EC93E5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B3EFDF-FEB7-4848-A436-02451C523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9301B727-A60E-424F-9347-720D918B3186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5C3BF598-AF02-4F0D-960D-9DC940B9E404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A167-2C38-4274-B359-05004A60A17E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DF42-3456-414E-977F-622565F33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B99D-1066-4ACA-8E9F-EABE0AF5D3C2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44C5-A182-4F7E-B192-8A928C6B0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3526-A6A9-44D3-8692-07B5C88A69CD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72D13-96F3-433F-BF7B-C0057955B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FDFC-237A-44C5-8A58-770CAA1D6D96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5296-8B16-4F0F-B8A7-77DF75428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6AD24-853D-4AD9-A158-C4AED13BE0AC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DEF4-6727-42E1-8C3E-4E29F9671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1B17-C2F1-4F53-BB3B-BC983B1BF3DB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313B-C859-43CE-88B7-0A41BBE62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A619F-2F65-49C4-8567-42F76B6F525E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16E1-1923-436F-9FC7-B99031935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E2B1F-EC73-48A1-B713-9AB754EA8B9A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A085-4F6B-4A09-BAFC-AB3941295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31BE2-6193-4562-B094-D8DDEBB6C478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0079-287D-474D-B782-7DB02795A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8B36C-ABC4-40F7-A875-56E969331C01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64A4-A9CA-4C59-9FA1-4531010A2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976E-D987-4BEB-BCC3-A8128624867D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A618-90CC-4F87-893A-47C90145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4885C-C3A7-42FE-A640-95D36318FF44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EF8EFD-0C81-46E5-83F9-9C48CCFD1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21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7.jpe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946400" y="4340225"/>
            <a:ext cx="10928350" cy="1822450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75: THÁNG – NĂM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3" y="25400"/>
            <a:ext cx="16002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6406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6408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09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75 : THÁNG – NĂM (T2)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422400" y="1768475"/>
            <a:ext cx="10248900" cy="676275"/>
            <a:chOff x="1470819" y="1944655"/>
            <a:chExt cx="10248900" cy="677108"/>
          </a:xfrm>
        </p:grpSpPr>
        <p:grpSp>
          <p:nvGrpSpPr>
            <p:cNvPr id="16402" name="Group 9"/>
            <p:cNvGrpSpPr>
              <a:grpSpLocks/>
            </p:cNvGrpSpPr>
            <p:nvPr/>
          </p:nvGrpSpPr>
          <p:grpSpPr bwMode="auto">
            <a:xfrm>
              <a:off x="1470819" y="1963316"/>
              <a:ext cx="533400" cy="646331"/>
              <a:chOff x="1737519" y="1963316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60"/>
                <a:ext cx="533400" cy="532467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6405" name="TextBox 8"/>
              <p:cNvSpPr txBox="1">
                <a:spLocks noChangeArrowheads="1"/>
              </p:cNvSpPr>
              <p:nvPr/>
            </p:nvSpPr>
            <p:spPr bwMode="auto">
              <a:xfrm>
                <a:off x="1737519" y="1963316"/>
                <a:ext cx="5334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</a:p>
            </p:txBody>
          </p:sp>
        </p:grpSp>
        <p:sp>
          <p:nvSpPr>
            <p:cNvPr id="16403" name="TextBox 10"/>
            <p:cNvSpPr txBox="1">
              <a:spLocks noChangeArrowheads="1"/>
            </p:cNvSpPr>
            <p:nvPr/>
          </p:nvSpPr>
          <p:spPr bwMode="auto">
            <a:xfrm>
              <a:off x="2118519" y="1944655"/>
              <a:ext cx="96012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Xem hai tờ lịch sau và trả lời câu hỏi.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rcRect l="34723" t="30354" r="52393" b="53123"/>
          <a:stretch>
            <a:fillRect/>
          </a:stretch>
        </p:blipFill>
        <p:spPr bwMode="auto">
          <a:xfrm>
            <a:off x="8748713" y="2568575"/>
            <a:ext cx="38100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rcRect l="21303" t="30203" r="65813" b="53123"/>
          <a:stretch>
            <a:fillRect/>
          </a:stretch>
        </p:blipFill>
        <p:spPr bwMode="auto">
          <a:xfrm>
            <a:off x="1582738" y="2444750"/>
            <a:ext cx="42703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051050" y="5391150"/>
            <a:ext cx="12334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 11 có bao nhiêu ngày ? Tháng 12 có bao nhiêu ngày ? 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27150" y="5332413"/>
            <a:ext cx="72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933575" y="5387975"/>
            <a:ext cx="8347075" cy="646113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 </a:t>
            </a:r>
            <a:r>
              <a:rPr lang="en-US" sz="3600" b="1">
                <a:latin typeface="Calibri" pitchFamily="34" charset="0"/>
              </a:rPr>
              <a:t>Tháng 11 có 30 ngày. Tháng 12 có 31 ngày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10800000" flipV="1">
            <a:off x="1327150" y="6130925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55800" y="6130925"/>
            <a:ext cx="604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20 tháng 11 là thứ mấy?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931988" y="6710363"/>
            <a:ext cx="8347075" cy="646112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 </a:t>
            </a:r>
            <a:r>
              <a:rPr lang="en-US" sz="3600" b="1">
                <a:latin typeface="Calibri" pitchFamily="34" charset="0"/>
              </a:rPr>
              <a:t>Ngày cuối cùng của tháng 12 là Chủ nhật.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55800" y="6135688"/>
            <a:ext cx="5878513" cy="646112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 </a:t>
            </a:r>
            <a:r>
              <a:rPr lang="en-US" sz="3600" b="1">
                <a:latin typeface="Calibri" pitchFamily="34" charset="0"/>
              </a:rPr>
              <a:t>Ngày 20 tháng 11 là thứ Hai.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10800000" flipV="1">
            <a:off x="1279525" y="6735763"/>
            <a:ext cx="723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327150" y="7396163"/>
            <a:ext cx="723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931988" y="7431088"/>
            <a:ext cx="10764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ngày Chủ nhật của tháng 12 là những ngày nào?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873250" y="7405688"/>
            <a:ext cx="12690475" cy="646112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 </a:t>
            </a:r>
            <a:r>
              <a:rPr lang="en-US" sz="3600" b="1">
                <a:latin typeface="Calibri" pitchFamily="34" charset="0"/>
              </a:rPr>
              <a:t>Các ngày Chủ nhật của tháng 12 là những ngày: 3, 10, 17, 24, 31.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933575" y="6724650"/>
            <a:ext cx="8643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cuối cùng của tháng 12 là thứ mấy?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5" grpId="0" animBg="1"/>
      <p:bldP spid="22" grpId="0"/>
      <p:bldP spid="23" grpId="0"/>
      <p:bldP spid="23" grpId="1"/>
      <p:bldP spid="24" grpId="0" animBg="1"/>
      <p:bldP spid="26" grpId="0" animBg="1"/>
      <p:bldP spid="28" grpId="0"/>
      <p:bldP spid="29" grpId="0"/>
      <p:bldP spid="30" grpId="0"/>
      <p:bldP spid="30" grpId="1"/>
      <p:bldP spid="31" grpId="0" animBg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7424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7426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27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75 : THÁNG - NĂM</a:t>
            </a:r>
          </a:p>
        </p:txBody>
      </p:sp>
      <p:sp>
        <p:nvSpPr>
          <p:cNvPr id="17411" name="TextBox 75"/>
          <p:cNvSpPr txBox="1">
            <a:spLocks noChangeArrowheads="1"/>
          </p:cNvSpPr>
          <p:nvPr/>
        </p:nvSpPr>
        <p:spPr bwMode="auto">
          <a:xfrm>
            <a:off x="1638300" y="1628775"/>
            <a:ext cx="133445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443038" y="3219450"/>
            <a:ext cx="14039850" cy="1262063"/>
            <a:chOff x="1537909" y="1943100"/>
            <a:chExt cx="13949583" cy="1193021"/>
          </a:xfrm>
        </p:grpSpPr>
        <p:sp>
          <p:nvSpPr>
            <p:cNvPr id="17422" name="TextBox 85"/>
            <p:cNvSpPr txBox="1">
              <a:spLocks noChangeArrowheads="1"/>
            </p:cNvSpPr>
            <p:nvPr/>
          </p:nvSpPr>
          <p:spPr bwMode="auto">
            <a:xfrm>
              <a:off x="1537909" y="1943100"/>
              <a:ext cx="183545" cy="61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3" name="TextBox 83"/>
            <p:cNvSpPr txBox="1">
              <a:spLocks noChangeArrowheads="1"/>
            </p:cNvSpPr>
            <p:nvPr/>
          </p:nvSpPr>
          <p:spPr bwMode="auto">
            <a:xfrm>
              <a:off x="2090317" y="1943100"/>
              <a:ext cx="13397175" cy="1193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Hội chợ Xuân diễn ra trong một tuần bắt đầu từ ngày 9 tháng 1. Hỏi hội chợ đó kết thúc vào ngày nào?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436688" y="5346700"/>
            <a:ext cx="13871575" cy="677863"/>
            <a:chOff x="1600963" y="1656465"/>
            <a:chExt cx="13782577" cy="640158"/>
          </a:xfrm>
        </p:grpSpPr>
        <p:sp>
          <p:nvSpPr>
            <p:cNvPr id="17420" name="TextBox 19"/>
            <p:cNvSpPr txBox="1">
              <a:spLocks noChangeArrowheads="1"/>
            </p:cNvSpPr>
            <p:nvPr/>
          </p:nvSpPr>
          <p:spPr bwMode="auto">
            <a:xfrm>
              <a:off x="1600963" y="1656465"/>
              <a:ext cx="1794708" cy="61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Trả lời:</a:t>
              </a:r>
            </a:p>
          </p:txBody>
        </p:sp>
        <p:sp>
          <p:nvSpPr>
            <p:cNvPr id="17421" name="TextBox 17"/>
            <p:cNvSpPr txBox="1">
              <a:spLocks noChangeArrowheads="1"/>
            </p:cNvSpPr>
            <p:nvPr/>
          </p:nvSpPr>
          <p:spPr bwMode="auto">
            <a:xfrm>
              <a:off x="3296212" y="1656466"/>
              <a:ext cx="12087328" cy="64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latin typeface="Times New Roman" pitchFamily="18" charset="0"/>
                  <a:cs typeface="Times New Roman" pitchFamily="18" charset="0"/>
                </a:rPr>
                <a:t>a) Triển lãm tranh diễn ra trong vòng 6 ngày.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516063" y="1833563"/>
            <a:ext cx="13966825" cy="1262062"/>
            <a:chOff x="1470819" y="1943100"/>
            <a:chExt cx="13878299" cy="1193020"/>
          </a:xfrm>
        </p:grpSpPr>
        <p:grpSp>
          <p:nvGrpSpPr>
            <p:cNvPr id="17416" name="Group 21"/>
            <p:cNvGrpSpPr>
              <a:grpSpLocks/>
            </p:cNvGrpSpPr>
            <p:nvPr/>
          </p:nvGrpSpPr>
          <p:grpSpPr bwMode="auto">
            <a:xfrm>
              <a:off x="1470819" y="1943100"/>
              <a:ext cx="533400" cy="611059"/>
              <a:chOff x="1737519" y="1943100"/>
              <a:chExt cx="533400" cy="61105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737519" y="2019633"/>
                <a:ext cx="533174" cy="53273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7419" name="TextBox 24"/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2829" cy="6110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7417" name="TextBox 22"/>
            <p:cNvSpPr txBox="1">
              <a:spLocks noChangeArrowheads="1"/>
            </p:cNvSpPr>
            <p:nvPr/>
          </p:nvSpPr>
          <p:spPr bwMode="auto">
            <a:xfrm>
              <a:off x="2090318" y="1943100"/>
              <a:ext cx="13258800" cy="1193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Một triển lãm tranh diễn ra từ ngày 25 tháng 8 đến hết ngày 30 tháng 8. Hỏi triển lãm đó diễn ra trong bao nhiêu ngày?</a:t>
              </a:r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43263" y="6283325"/>
            <a:ext cx="121062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latin typeface="Times New Roman" pitchFamily="18" charset="0"/>
                <a:cs typeface="Times New Roman" pitchFamily="18" charset="0"/>
              </a:rPr>
              <a:t>b) Hội chợ Xuân kết thúc vào ngày 15 tháng 1.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6"/>
          <p:cNvGrpSpPr>
            <a:grpSpLocks/>
          </p:cNvGrpSpPr>
          <p:nvPr/>
        </p:nvGrpSpPr>
        <p:grpSpPr bwMode="auto">
          <a:xfrm>
            <a:off x="5237163" y="0"/>
            <a:ext cx="3286125" cy="930275"/>
            <a:chOff x="4539228" y="172432"/>
            <a:chExt cx="3229959" cy="930735"/>
          </a:xfrm>
        </p:grpSpPr>
        <p:grpSp>
          <p:nvGrpSpPr>
            <p:cNvPr id="18465" name="Group 7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8467" name="TextBox 9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68" name="TextBox 10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1406" y="1052342"/>
              <a:ext cx="8160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75: THÁNG - NĂM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l="22717" t="73085" r="57185" b="12500"/>
          <a:stretch>
            <a:fillRect/>
          </a:stretch>
        </p:blipFill>
        <p:spPr bwMode="auto">
          <a:xfrm>
            <a:off x="1616075" y="3228975"/>
            <a:ext cx="7140575" cy="3851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l="40889" t="69792" r="53255" b="22917"/>
          <a:stretch>
            <a:fillRect/>
          </a:stretch>
        </p:blipFill>
        <p:spPr bwMode="auto">
          <a:xfrm>
            <a:off x="8070850" y="2466975"/>
            <a:ext cx="233521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804400" y="2339975"/>
            <a:ext cx="580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2 có 28 hoặc 29 ngày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804400" y="2795588"/>
            <a:ext cx="5562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3 có 31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021888" y="3276600"/>
            <a:ext cx="4953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Tháng 4 có 30 ngày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104438" y="38068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5 có 31 ngày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104438" y="4337050"/>
            <a:ext cx="451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6 có 30 ngày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104438" y="4840288"/>
            <a:ext cx="4530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7 có 31 ngày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021888" y="53340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Tháng 8 có 31 ngày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021888" y="5827713"/>
            <a:ext cx="499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021888" y="6361113"/>
            <a:ext cx="491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Tháng 10 có 31 ngày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0021888" y="6940550"/>
            <a:ext cx="4994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Tháng 11 có 30 ngày</a:t>
            </a:r>
          </a:p>
        </p:txBody>
      </p:sp>
      <p:sp>
        <p:nvSpPr>
          <p:cNvPr id="31" name="Flowchart: Connector 30"/>
          <p:cNvSpPr/>
          <p:nvPr/>
        </p:nvSpPr>
        <p:spPr>
          <a:xfrm>
            <a:off x="2668588" y="4598988"/>
            <a:ext cx="152400" cy="120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3036888" y="4381500"/>
            <a:ext cx="123825" cy="120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3355975" y="4403725"/>
            <a:ext cx="123825" cy="120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5146675" y="4422775"/>
            <a:ext cx="122238" cy="1190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5537200" y="4465638"/>
            <a:ext cx="123825" cy="120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5726113" y="4449763"/>
            <a:ext cx="123825" cy="1206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lowchart: Connector 37"/>
          <p:cNvSpPr/>
          <p:nvPr/>
        </p:nvSpPr>
        <p:spPr>
          <a:xfrm>
            <a:off x="5380038" y="4381500"/>
            <a:ext cx="123825" cy="1206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lowchart: Connector 38"/>
          <p:cNvSpPr/>
          <p:nvPr/>
        </p:nvSpPr>
        <p:spPr>
          <a:xfrm>
            <a:off x="4967288" y="4391025"/>
            <a:ext cx="123825" cy="1206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lowchart: Connector 39"/>
          <p:cNvSpPr/>
          <p:nvPr/>
        </p:nvSpPr>
        <p:spPr>
          <a:xfrm>
            <a:off x="3609975" y="4387850"/>
            <a:ext cx="122238" cy="1206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3184525" y="4322763"/>
            <a:ext cx="123825" cy="1190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lowchart: Connector 41"/>
          <p:cNvSpPr/>
          <p:nvPr/>
        </p:nvSpPr>
        <p:spPr>
          <a:xfrm>
            <a:off x="2819400" y="4391025"/>
            <a:ext cx="122238" cy="1206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lowchart: Connector 42"/>
          <p:cNvSpPr/>
          <p:nvPr/>
        </p:nvSpPr>
        <p:spPr>
          <a:xfrm>
            <a:off x="2508250" y="4611688"/>
            <a:ext cx="123825" cy="1190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0021888" y="7443788"/>
            <a:ext cx="499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Tháng 12 có 30 ngày</a:t>
            </a: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1281113" y="1681163"/>
            <a:ext cx="10926762" cy="882650"/>
            <a:chOff x="1404934" y="1967980"/>
            <a:chExt cx="10801225" cy="677108"/>
          </a:xfrm>
        </p:grpSpPr>
        <p:grpSp>
          <p:nvGrpSpPr>
            <p:cNvPr id="18461" name="Group 46"/>
            <p:cNvGrpSpPr>
              <a:grpSpLocks/>
            </p:cNvGrpSpPr>
            <p:nvPr/>
          </p:nvGrpSpPr>
          <p:grpSpPr bwMode="auto">
            <a:xfrm>
              <a:off x="1404934" y="1997318"/>
              <a:ext cx="599285" cy="646331"/>
              <a:chOff x="1671634" y="1997318"/>
              <a:chExt cx="599285" cy="646331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1737543" y="2019128"/>
                <a:ext cx="533549" cy="533405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8464" name="TextBox 49"/>
              <p:cNvSpPr txBox="1">
                <a:spLocks noChangeArrowheads="1"/>
              </p:cNvSpPr>
              <p:nvPr/>
            </p:nvSpPr>
            <p:spPr bwMode="auto">
              <a:xfrm>
                <a:off x="1671634" y="1997318"/>
                <a:ext cx="5334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</a:p>
            </p:txBody>
          </p:sp>
        </p:grpSp>
        <p:sp>
          <p:nvSpPr>
            <p:cNvPr id="18462" name="TextBox 47"/>
            <p:cNvSpPr txBox="1">
              <a:spLocks noChangeArrowheads="1"/>
            </p:cNvSpPr>
            <p:nvPr/>
          </p:nvSpPr>
          <p:spPr bwMode="auto">
            <a:xfrm>
              <a:off x="2260341" y="1967980"/>
              <a:ext cx="9945818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 hành: Xác định số ngày trong mỗi tháng.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6313" y="3803650"/>
            <a:ext cx="1693862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875" y="6159500"/>
            <a:ext cx="1744663" cy="1524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80113" y="1620838"/>
            <a:ext cx="1790700" cy="1422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913" y="3854450"/>
            <a:ext cx="1620837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grpSp>
        <p:nvGrpSpPr>
          <p:cNvPr id="19461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9499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9501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02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100513" y="1041400"/>
            <a:ext cx="8153400" cy="576263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1720850"/>
            <a:ext cx="13636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13" y="1720850"/>
            <a:ext cx="13938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668463"/>
            <a:ext cx="13747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6500" y="1741488"/>
            <a:ext cx="13144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 r="76408"/>
          <a:stretch>
            <a:fillRect/>
          </a:stretch>
        </p:blipFill>
        <p:spPr bwMode="auto">
          <a:xfrm>
            <a:off x="1169988" y="3954463"/>
            <a:ext cx="1392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45719" y="3946881"/>
            <a:ext cx="13652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>
          <a:blip r:embed="rId11"/>
          <a:srcRect r="57622"/>
          <a:stretch>
            <a:fillRect/>
          </a:stretch>
        </p:blipFill>
        <p:spPr bwMode="auto">
          <a:xfrm>
            <a:off x="6302375" y="3979863"/>
            <a:ext cx="13033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78263" y="6348413"/>
            <a:ext cx="12509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32513" y="6297613"/>
            <a:ext cx="13811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9663" y="6313488"/>
            <a:ext cx="13049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21725" y="6259513"/>
            <a:ext cx="13827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110913" y="6237288"/>
            <a:ext cx="13684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576300" y="6315075"/>
            <a:ext cx="12684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>
          <a:blip r:embed="rId19"/>
          <a:srcRect l="1987" t="3314" r="71155" b="52457"/>
          <a:stretch>
            <a:fillRect/>
          </a:stretch>
        </p:blipFill>
        <p:spPr bwMode="auto">
          <a:xfrm>
            <a:off x="8748713" y="3979863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1"/>
          <a:srcRect l="1434" t="1852" r="69504" b="52757"/>
          <a:stretch>
            <a:fillRect/>
          </a:stretch>
        </p:blipFill>
        <p:spPr bwMode="auto">
          <a:xfrm>
            <a:off x="11299825" y="3962400"/>
            <a:ext cx="13049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>
          <a:blip r:embed="rId21"/>
          <a:srcRect l="1280" t="51939" r="69502" b="2908"/>
          <a:stretch>
            <a:fillRect/>
          </a:stretch>
        </p:blipFill>
        <p:spPr bwMode="auto">
          <a:xfrm>
            <a:off x="13636625" y="3954463"/>
            <a:ext cx="12842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>
          <a:blip r:embed="rId22"/>
          <a:srcRect l="1447" t="28859" r="77695" b="49068"/>
          <a:stretch>
            <a:fillRect/>
          </a:stretch>
        </p:blipFill>
        <p:spPr bwMode="auto">
          <a:xfrm>
            <a:off x="11242675" y="1689100"/>
            <a:ext cx="13620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>
          <a:blip r:embed="rId23"/>
          <a:srcRect l="1421" t="51437" r="77306" b="25644"/>
          <a:stretch>
            <a:fillRect/>
          </a:stretch>
        </p:blipFill>
        <p:spPr bwMode="auto">
          <a:xfrm>
            <a:off x="13608050" y="1676400"/>
            <a:ext cx="1403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1" name="TextBox 82"/>
          <p:cNvSpPr txBox="1">
            <a:spLocks noChangeArrowheads="1"/>
          </p:cNvSpPr>
          <p:nvPr/>
        </p:nvSpPr>
        <p:spPr bwMode="auto">
          <a:xfrm>
            <a:off x="1109663" y="2895600"/>
            <a:ext cx="169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</a:t>
            </a:r>
          </a:p>
          <a:p>
            <a:pPr algn="ctr"/>
            <a:r>
              <a:rPr lang="en-US" sz="2000">
                <a:latin typeface="Calibri" pitchFamily="34" charset="0"/>
              </a:rPr>
              <a:t>hai chiều</a:t>
            </a:r>
          </a:p>
        </p:txBody>
      </p:sp>
      <p:sp>
        <p:nvSpPr>
          <p:cNvPr id="19482" name="TextBox 83"/>
          <p:cNvSpPr txBox="1">
            <a:spLocks noChangeArrowheads="1"/>
          </p:cNvSpPr>
          <p:nvPr/>
        </p:nvSpPr>
        <p:spPr bwMode="auto">
          <a:xfrm>
            <a:off x="3289300" y="2971800"/>
            <a:ext cx="218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ưu tiên</a:t>
            </a:r>
          </a:p>
        </p:txBody>
      </p:sp>
      <p:sp>
        <p:nvSpPr>
          <p:cNvPr id="19483" name="TextBox 84"/>
          <p:cNvSpPr txBox="1">
            <a:spLocks noChangeArrowheads="1"/>
          </p:cNvSpPr>
          <p:nvPr/>
        </p:nvSpPr>
        <p:spPr bwMode="auto">
          <a:xfrm>
            <a:off x="5929313" y="2949575"/>
            <a:ext cx="1790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trẻ em </a:t>
            </a:r>
          </a:p>
          <a:p>
            <a:pPr algn="ctr"/>
            <a:r>
              <a:rPr lang="en-US" sz="2000">
                <a:latin typeface="Calibri" pitchFamily="34" charset="0"/>
              </a:rPr>
              <a:t>đi qua</a:t>
            </a:r>
          </a:p>
        </p:txBody>
      </p:sp>
      <p:sp>
        <p:nvSpPr>
          <p:cNvPr id="19484" name="TextBox 85"/>
          <p:cNvSpPr txBox="1">
            <a:spLocks noChangeArrowheads="1"/>
          </p:cNvSpPr>
          <p:nvPr/>
        </p:nvSpPr>
        <p:spPr bwMode="auto">
          <a:xfrm>
            <a:off x="8221663" y="2971800"/>
            <a:ext cx="242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bộ</a:t>
            </a:r>
          </a:p>
        </p:txBody>
      </p:sp>
      <p:sp>
        <p:nvSpPr>
          <p:cNvPr id="19485" name="TextBox 86"/>
          <p:cNvSpPr txBox="1">
            <a:spLocks noChangeArrowheads="1"/>
          </p:cNvSpPr>
          <p:nvPr/>
        </p:nvSpPr>
        <p:spPr bwMode="auto">
          <a:xfrm>
            <a:off x="10347325" y="2895600"/>
            <a:ext cx="2973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 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có đèn đỏ</a:t>
            </a:r>
          </a:p>
        </p:txBody>
      </p:sp>
      <p:sp>
        <p:nvSpPr>
          <p:cNvPr id="19486" name="TextBox 87"/>
          <p:cNvSpPr txBox="1">
            <a:spLocks noChangeArrowheads="1"/>
          </p:cNvSpPr>
          <p:nvPr/>
        </p:nvSpPr>
        <p:spPr bwMode="auto">
          <a:xfrm>
            <a:off x="13092113" y="2947988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xe đạp</a:t>
            </a:r>
          </a:p>
        </p:txBody>
      </p:sp>
      <p:sp>
        <p:nvSpPr>
          <p:cNvPr id="19487" name="TextBox 88"/>
          <p:cNvSpPr txBox="1">
            <a:spLocks noChangeArrowheads="1"/>
          </p:cNvSpPr>
          <p:nvPr/>
        </p:nvSpPr>
        <p:spPr bwMode="auto">
          <a:xfrm>
            <a:off x="1158875" y="5357813"/>
            <a:ext cx="1220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ô tô</a:t>
            </a:r>
          </a:p>
        </p:txBody>
      </p:sp>
      <p:sp>
        <p:nvSpPr>
          <p:cNvPr id="19488" name="TextBox 89"/>
          <p:cNvSpPr txBox="1">
            <a:spLocks noChangeArrowheads="1"/>
          </p:cNvSpPr>
          <p:nvPr/>
        </p:nvSpPr>
        <p:spPr bwMode="auto">
          <a:xfrm>
            <a:off x="3692525" y="5240338"/>
            <a:ext cx="158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máy</a:t>
            </a:r>
          </a:p>
        </p:txBody>
      </p:sp>
      <p:sp>
        <p:nvSpPr>
          <p:cNvPr id="19489" name="TextBox 90"/>
          <p:cNvSpPr txBox="1">
            <a:spLocks noChangeArrowheads="1"/>
          </p:cNvSpPr>
          <p:nvPr/>
        </p:nvSpPr>
        <p:spPr bwMode="auto">
          <a:xfrm>
            <a:off x="6218238" y="5272088"/>
            <a:ext cx="153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đạp</a:t>
            </a:r>
          </a:p>
        </p:txBody>
      </p:sp>
      <p:sp>
        <p:nvSpPr>
          <p:cNvPr id="19490" name="TextBox 91"/>
          <p:cNvSpPr txBox="1">
            <a:spLocks noChangeArrowheads="1"/>
          </p:cNvSpPr>
          <p:nvPr/>
        </p:nvSpPr>
        <p:spPr bwMode="auto">
          <a:xfrm>
            <a:off x="8372475" y="5310188"/>
            <a:ext cx="2128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người đi bộ</a:t>
            </a:r>
          </a:p>
        </p:txBody>
      </p:sp>
      <p:sp>
        <p:nvSpPr>
          <p:cNvPr id="19491" name="TextBox 92"/>
          <p:cNvSpPr txBox="1">
            <a:spLocks noChangeArrowheads="1"/>
          </p:cNvSpPr>
          <p:nvPr/>
        </p:nvSpPr>
        <p:spPr bwMode="auto">
          <a:xfrm>
            <a:off x="11104563" y="5310188"/>
            <a:ext cx="153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cấm</a:t>
            </a:r>
          </a:p>
          <a:p>
            <a:pPr algn="ctr"/>
            <a:r>
              <a:rPr lang="en-US" sz="2000">
                <a:latin typeface="Calibri" pitchFamily="34" charset="0"/>
              </a:rPr>
              <a:t>Các loại xe</a:t>
            </a:r>
          </a:p>
        </p:txBody>
      </p:sp>
      <p:sp>
        <p:nvSpPr>
          <p:cNvPr id="19492" name="TextBox 93"/>
          <p:cNvSpPr txBox="1">
            <a:spLocks noChangeArrowheads="1"/>
          </p:cNvSpPr>
          <p:nvPr/>
        </p:nvSpPr>
        <p:spPr bwMode="auto">
          <a:xfrm>
            <a:off x="13158788" y="5292725"/>
            <a:ext cx="252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đi ngược chiều</a:t>
            </a:r>
          </a:p>
        </p:txBody>
      </p:sp>
      <p:sp>
        <p:nvSpPr>
          <p:cNvPr id="19493" name="TextBox 94"/>
          <p:cNvSpPr txBox="1">
            <a:spLocks noChangeArrowheads="1"/>
          </p:cNvSpPr>
          <p:nvPr/>
        </p:nvSpPr>
        <p:spPr bwMode="auto">
          <a:xfrm>
            <a:off x="823913" y="7620000"/>
            <a:ext cx="176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>
              <a:latin typeface="Calibri" pitchFamily="34" charset="0"/>
            </a:endParaRP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9494" name="TextBox 95"/>
          <p:cNvSpPr txBox="1">
            <a:spLocks noChangeArrowheads="1"/>
          </p:cNvSpPr>
          <p:nvPr/>
        </p:nvSpPr>
        <p:spPr bwMode="auto">
          <a:xfrm>
            <a:off x="3471863" y="7620000"/>
            <a:ext cx="193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9495" name="TextBox 96"/>
          <p:cNvSpPr txBox="1">
            <a:spLocks noChangeArrowheads="1"/>
          </p:cNvSpPr>
          <p:nvPr/>
        </p:nvSpPr>
        <p:spPr bwMode="auto">
          <a:xfrm>
            <a:off x="5899150" y="7645400"/>
            <a:ext cx="1789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9496" name="TextBox 97"/>
          <p:cNvSpPr txBox="1">
            <a:spLocks noChangeArrowheads="1"/>
          </p:cNvSpPr>
          <p:nvPr/>
        </p:nvSpPr>
        <p:spPr bwMode="auto">
          <a:xfrm>
            <a:off x="8515350" y="7715250"/>
            <a:ext cx="186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rẽ trái </a:t>
            </a:r>
          </a:p>
          <a:p>
            <a:pPr algn="ctr"/>
            <a:r>
              <a:rPr lang="en-US" sz="2000">
                <a:latin typeface="Calibri" pitchFamily="34" charset="0"/>
              </a:rPr>
              <a:t>hoặc phải</a:t>
            </a:r>
          </a:p>
        </p:txBody>
      </p:sp>
      <p:sp>
        <p:nvSpPr>
          <p:cNvPr id="19497" name="TextBox 98"/>
          <p:cNvSpPr txBox="1">
            <a:spLocks noChangeArrowheads="1"/>
          </p:cNvSpPr>
          <p:nvPr/>
        </p:nvSpPr>
        <p:spPr bwMode="auto">
          <a:xfrm>
            <a:off x="11317288" y="7689850"/>
            <a:ext cx="118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trái </a:t>
            </a:r>
          </a:p>
        </p:txBody>
      </p:sp>
      <p:sp>
        <p:nvSpPr>
          <p:cNvPr id="19498" name="TextBox 99"/>
          <p:cNvSpPr txBox="1">
            <a:spLocks noChangeArrowheads="1"/>
          </p:cNvSpPr>
          <p:nvPr/>
        </p:nvSpPr>
        <p:spPr bwMode="auto">
          <a:xfrm>
            <a:off x="13606463" y="7696200"/>
            <a:ext cx="118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phải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444</Words>
  <Application>Microsoft Office PowerPoint</Application>
  <PresentationFormat>Custom</PresentationFormat>
  <Paragraphs>81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187</cp:revision>
  <dcterms:created xsi:type="dcterms:W3CDTF">2022-07-10T01:37:20Z</dcterms:created>
  <dcterms:modified xsi:type="dcterms:W3CDTF">2025-02-27T08:34:55Z</dcterms:modified>
</cp:coreProperties>
</file>