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2" r:id="rId4"/>
    <p:sldId id="258" r:id="rId5"/>
    <p:sldId id="274" r:id="rId6"/>
    <p:sldId id="266" r:id="rId7"/>
    <p:sldId id="264" r:id="rId8"/>
    <p:sldId id="269" r:id="rId9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EC"/>
    <a:srgbClr val="0000FF"/>
    <a:srgbClr val="FF3399"/>
    <a:srgbClr val="CC0099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42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93E621-5BC8-48B8-A019-EE76699AF1EA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F3472D-CD09-4696-96CE-85CCDE45D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3AEB92A5-D9FF-4F68-A29A-3BFDDD9F8183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3D321F9D-589C-4481-9F90-300CFFD676B4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221E8B28-46D3-4DAC-8901-535464C437D1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B0D3BCFE-D666-4073-901A-4F3506E6E5E4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2420428A-24FA-4205-9D30-64AAA042ADB1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0EDDE-8A3A-4B8F-B021-3329013630AD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34D23-0B0D-4254-BA60-6ABDEA8B4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4930-F349-4D34-8B1A-F7BF02DBA4B0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6FDB8-6890-4F3A-B0F1-794E7A1F0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980B1-6F52-41C6-A689-14459BF34F3B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624D8-9CD3-4203-975A-673866665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5688-7391-4E1B-9E9C-E0442F9BD998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537B-4577-4AFE-98D6-394CD17B4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E77D-A8D9-4C73-9C4C-D6CE58B80B7C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4259-E8B2-4C77-A262-021B1E4C6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A3C85-1374-4EA6-B5F2-DC30B08957A2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EAB5-9A45-4220-9BA1-D7CCC478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CAC2-5C7D-41EE-B812-26EE62058562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0AFA-038B-439B-9AF2-6EC15B061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C259-ED09-4280-85FB-B0D24C316376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4268-307B-439A-B6AE-759F080D5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76E5-0D92-4266-B687-478E2CAA2DA8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6C67-B644-4724-B988-153AB334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4597-8475-46EC-A4EA-A7A01128C61A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2C35-FBAB-4E44-86ED-953094BA5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4D63-2BB6-4001-AB87-4FA7693B1619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47AE2-D810-41DE-8DFF-5CB5CC9DD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292C02-4952-4C86-9546-883F14279CA3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C8D80-5C38-448F-B441-829B24060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28913" y="4343400"/>
            <a:ext cx="10506075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76: EM ÔN LẠI NHỮNG GÌ ĐÃ HỌC (TIẾT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3" y="25400"/>
            <a:ext cx="16002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6405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6407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08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76: EM ÔN LẠI NHỮNG GÌ ĐÃ HỌC (TIẾT 2)</a:t>
            </a:r>
          </a:p>
        </p:txBody>
      </p:sp>
      <p:grpSp>
        <p:nvGrpSpPr>
          <p:cNvPr id="16387" name="Group 11"/>
          <p:cNvGrpSpPr>
            <a:grpSpLocks/>
          </p:cNvGrpSpPr>
          <p:nvPr/>
        </p:nvGrpSpPr>
        <p:grpSpPr bwMode="auto">
          <a:xfrm>
            <a:off x="1471613" y="1752600"/>
            <a:ext cx="12001500" cy="681038"/>
            <a:chOff x="1470819" y="1943100"/>
            <a:chExt cx="12001500" cy="681454"/>
          </a:xfrm>
        </p:grpSpPr>
        <p:grpSp>
          <p:nvGrpSpPr>
            <p:cNvPr id="16401" name="Group 9"/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47"/>
                <a:ext cx="533400" cy="53372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6404" name="TextBox 8"/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6402" name="TextBox 10"/>
            <p:cNvSpPr txBox="1">
              <a:spLocks noChangeArrowheads="1"/>
            </p:cNvSpPr>
            <p:nvPr/>
          </p:nvSpPr>
          <p:spPr bwMode="auto">
            <a:xfrm>
              <a:off x="2118519" y="1947446"/>
              <a:ext cx="113538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latin typeface="Times New Roman" pitchFamily="18" charset="0"/>
                  <a:cs typeface="Times New Roman" pitchFamily="18" charset="0"/>
                </a:rPr>
                <a:t>a) Nêu tâm, đường kính, bán kính của hình tròn sau: </a:t>
              </a:r>
            </a:p>
          </p:txBody>
        </p:sp>
      </p:grpSp>
      <p:sp>
        <p:nvSpPr>
          <p:cNvPr id="16388" name="TextBox 60"/>
          <p:cNvSpPr txBox="1">
            <a:spLocks noChangeArrowheads="1"/>
          </p:cNvSpPr>
          <p:nvPr/>
        </p:nvSpPr>
        <p:spPr bwMode="auto">
          <a:xfrm>
            <a:off x="2119313" y="2471738"/>
            <a:ext cx="7543800" cy="585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b) Chọn chữ đặt trước câu đúng: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947863" y="5118100"/>
            <a:ext cx="4132262" cy="585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a) Hình tròn tâm O, </a:t>
            </a:r>
          </a:p>
        </p:txBody>
      </p:sp>
      <p:pic>
        <p:nvPicPr>
          <p:cNvPr id="16390" name="Picture 13"/>
          <p:cNvPicPr>
            <a:picLocks noChangeAspect="1"/>
          </p:cNvPicPr>
          <p:nvPr/>
        </p:nvPicPr>
        <p:blipFill>
          <a:blip r:embed="rId3"/>
          <a:srcRect l="41399" t="18745" r="51422" b="66666"/>
          <a:stretch>
            <a:fillRect/>
          </a:stretch>
        </p:blipFill>
        <p:spPr bwMode="auto">
          <a:xfrm>
            <a:off x="10196513" y="2667000"/>
            <a:ext cx="48768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/>
          <p:cNvPicPr>
            <a:picLocks noChangeAspect="1"/>
          </p:cNvPicPr>
          <p:nvPr/>
        </p:nvPicPr>
        <p:blipFill>
          <a:blip r:embed="rId3"/>
          <a:srcRect l="33569" t="21820" r="62331" b="74013"/>
          <a:stretch>
            <a:fillRect/>
          </a:stretch>
        </p:blipFill>
        <p:spPr bwMode="auto">
          <a:xfrm>
            <a:off x="10196513" y="257016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36"/>
          <p:cNvSpPr txBox="1">
            <a:spLocks noChangeArrowheads="1"/>
          </p:cNvSpPr>
          <p:nvPr/>
        </p:nvSpPr>
        <p:spPr bwMode="auto">
          <a:xfrm>
            <a:off x="2230438" y="3108325"/>
            <a:ext cx="6434137" cy="585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A. O là trung điểm của BC.</a:t>
            </a:r>
          </a:p>
        </p:txBody>
      </p:sp>
      <p:sp>
        <p:nvSpPr>
          <p:cNvPr id="16393" name="TextBox 37"/>
          <p:cNvSpPr txBox="1">
            <a:spLocks noChangeArrowheads="1"/>
          </p:cNvSpPr>
          <p:nvPr/>
        </p:nvSpPr>
        <p:spPr bwMode="auto">
          <a:xfrm>
            <a:off x="2230438" y="3733800"/>
            <a:ext cx="7543800" cy="585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B. O là trung điểm của AD.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230438" y="4456113"/>
            <a:ext cx="7543800" cy="585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lời: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843588" y="5094288"/>
            <a:ext cx="3373437" cy="585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đường kính BC, 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230438" y="5592763"/>
            <a:ext cx="5678487" cy="585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bán kính OA, OB, OC, OD. 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1263313" y="3276600"/>
            <a:ext cx="2743200" cy="32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119313" y="6184900"/>
            <a:ext cx="754380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b) Chọn chữ đặt trước câu đúng: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1588750" y="3097213"/>
            <a:ext cx="2798763" cy="3081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884363" y="6846888"/>
            <a:ext cx="541655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A. O là trung điểm của BC.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9" grpId="0" animBg="1"/>
      <p:bldP spid="40" grpId="0" animBg="1"/>
      <p:bldP spid="42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8448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8450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51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76: EM ÔN LẠI NHỮNG GÌ ĐÃ HỌC (TIẾT 2)</a:t>
            </a:r>
          </a:p>
        </p:txBody>
      </p:sp>
      <p:grpSp>
        <p:nvGrpSpPr>
          <p:cNvPr id="18435" name="Group 17"/>
          <p:cNvGrpSpPr>
            <a:grpSpLocks/>
          </p:cNvGrpSpPr>
          <p:nvPr/>
        </p:nvGrpSpPr>
        <p:grpSpPr bwMode="auto">
          <a:xfrm>
            <a:off x="1471613" y="1752600"/>
            <a:ext cx="12001500" cy="681038"/>
            <a:chOff x="1470819" y="1943100"/>
            <a:chExt cx="12001500" cy="681454"/>
          </a:xfrm>
        </p:grpSpPr>
        <p:grpSp>
          <p:nvGrpSpPr>
            <p:cNvPr id="18444" name="Group 18"/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737519" y="2019347"/>
                <a:ext cx="533400" cy="53372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8447" name="TextBox 21"/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8445" name="TextBox 19"/>
            <p:cNvSpPr txBox="1">
              <a:spLocks noChangeArrowheads="1"/>
            </p:cNvSpPr>
            <p:nvPr/>
          </p:nvSpPr>
          <p:spPr bwMode="auto">
            <a:xfrm>
              <a:off x="2118519" y="1947446"/>
              <a:ext cx="113538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latin typeface="Times New Roman" pitchFamily="18" charset="0"/>
                  <a:cs typeface="Times New Roman" pitchFamily="18" charset="0"/>
                </a:rPr>
                <a:t>a) Mỗi đồng hồ sau chỉ mấy giờ?</a:t>
              </a:r>
            </a:p>
          </p:txBody>
        </p:sp>
      </p:grpSp>
      <p:pic>
        <p:nvPicPr>
          <p:cNvPr id="18436" name="Picture 7"/>
          <p:cNvPicPr>
            <a:picLocks noChangeAspect="1"/>
          </p:cNvPicPr>
          <p:nvPr/>
        </p:nvPicPr>
        <p:blipFill>
          <a:blip r:embed="rId3"/>
          <a:srcRect l="19547" t="35310" r="74686" b="51044"/>
          <a:stretch>
            <a:fillRect/>
          </a:stretch>
        </p:blipFill>
        <p:spPr bwMode="auto">
          <a:xfrm>
            <a:off x="1503363" y="2847975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28713" y="5029200"/>
            <a:ext cx="2895600" cy="1570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2 giờ 40 phút    hoặc  3 giờ kém 20 phút</a:t>
            </a:r>
          </a:p>
        </p:txBody>
      </p:sp>
      <p:pic>
        <p:nvPicPr>
          <p:cNvPr id="18438" name="Picture 24"/>
          <p:cNvPicPr>
            <a:picLocks noChangeAspect="1"/>
          </p:cNvPicPr>
          <p:nvPr/>
        </p:nvPicPr>
        <p:blipFill>
          <a:blip r:embed="rId3"/>
          <a:srcRect l="26373" t="35719" r="67494" b="53456"/>
          <a:stretch>
            <a:fillRect/>
          </a:stretch>
        </p:blipFill>
        <p:spPr bwMode="auto">
          <a:xfrm>
            <a:off x="4481513" y="2795588"/>
            <a:ext cx="28448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5"/>
          <p:cNvPicPr>
            <a:picLocks noChangeAspect="1"/>
          </p:cNvPicPr>
          <p:nvPr/>
        </p:nvPicPr>
        <p:blipFill>
          <a:blip r:embed="rId3"/>
          <a:srcRect l="34090" t="36162" r="60175" b="53456"/>
          <a:stretch>
            <a:fillRect/>
          </a:stretch>
        </p:blipFill>
        <p:spPr bwMode="auto">
          <a:xfrm>
            <a:off x="8745538" y="2795588"/>
            <a:ext cx="22129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6"/>
          <p:cNvPicPr>
            <a:picLocks noChangeAspect="1"/>
          </p:cNvPicPr>
          <p:nvPr/>
        </p:nvPicPr>
        <p:blipFill>
          <a:blip r:embed="rId3"/>
          <a:srcRect l="40221" t="34808" r="51077" b="52553"/>
          <a:stretch>
            <a:fillRect/>
          </a:stretch>
        </p:blipFill>
        <p:spPr bwMode="auto">
          <a:xfrm>
            <a:off x="11796713" y="2584450"/>
            <a:ext cx="335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430713" y="4953000"/>
            <a:ext cx="2895600" cy="1570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11 giờ 48 phút      hoặc  12 giờ kém 12 phút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134350" y="4914900"/>
            <a:ext cx="289560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3 giờ 20 phút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2211050" y="4816475"/>
            <a:ext cx="2895600" cy="1077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5 giờ 30 phút      hoặc 5 giờ rưỡi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5"/>
          <p:cNvGrpSpPr>
            <a:grpSpLocks/>
          </p:cNvGrpSpPr>
          <p:nvPr/>
        </p:nvGrpSpPr>
        <p:grpSpPr bwMode="auto">
          <a:xfrm>
            <a:off x="1531938" y="2057400"/>
            <a:ext cx="12001500" cy="681038"/>
            <a:chOff x="1470819" y="1943100"/>
            <a:chExt cx="12001500" cy="681454"/>
          </a:xfrm>
        </p:grpSpPr>
        <p:grpSp>
          <p:nvGrpSpPr>
            <p:cNvPr id="20524" name="Group 6"/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737519" y="2019347"/>
                <a:ext cx="533400" cy="53372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20527" name="TextBox 9"/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20525" name="TextBox 7"/>
            <p:cNvSpPr txBox="1">
              <a:spLocks noChangeArrowheads="1"/>
            </p:cNvSpPr>
            <p:nvPr/>
          </p:nvSpPr>
          <p:spPr bwMode="auto">
            <a:xfrm>
              <a:off x="2118519" y="1947446"/>
              <a:ext cx="113538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latin typeface="Times New Roman" pitchFamily="18" charset="0"/>
                  <a:cs typeface="Times New Roman" pitchFamily="18" charset="0"/>
                </a:rPr>
                <a:t>b) Chọn chữ đặt trước câu trả lời  đúng:</a:t>
              </a:r>
            </a:p>
          </p:txBody>
        </p:sp>
      </p:grpSp>
      <p:grpSp>
        <p:nvGrpSpPr>
          <p:cNvPr id="20482" name="Group 10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0520" name="Group 11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0522" name="TextBox 13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23" name="TextBox 14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76: EM ÔN LẠI NHỮNG GÌ ĐÃ HỌC (TIẾT 2)</a:t>
            </a:r>
          </a:p>
        </p:txBody>
      </p:sp>
      <p:sp>
        <p:nvSpPr>
          <p:cNvPr id="20484" name="TextBox 16"/>
          <p:cNvSpPr txBox="1">
            <a:spLocks noChangeArrowheads="1"/>
          </p:cNvSpPr>
          <p:nvPr/>
        </p:nvSpPr>
        <p:spPr bwMode="auto">
          <a:xfrm>
            <a:off x="2043113" y="2890838"/>
            <a:ext cx="12420600" cy="646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Ngày 30 tháng 8 là thứ Ba thì ngày 2 tháng 9 cùng năm đó là:</a:t>
            </a:r>
          </a:p>
        </p:txBody>
      </p:sp>
      <p:sp>
        <p:nvSpPr>
          <p:cNvPr id="20485" name="TextBox 17"/>
          <p:cNvSpPr txBox="1">
            <a:spLocks noChangeArrowheads="1"/>
          </p:cNvSpPr>
          <p:nvPr/>
        </p:nvSpPr>
        <p:spPr bwMode="auto">
          <a:xfrm>
            <a:off x="2014538" y="3760788"/>
            <a:ext cx="2695575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A. Thứ Tư</a:t>
            </a:r>
          </a:p>
        </p:txBody>
      </p:sp>
      <p:sp>
        <p:nvSpPr>
          <p:cNvPr id="20486" name="TextBox 18"/>
          <p:cNvSpPr txBox="1">
            <a:spLocks noChangeArrowheads="1"/>
          </p:cNvSpPr>
          <p:nvPr/>
        </p:nvSpPr>
        <p:spPr bwMode="auto">
          <a:xfrm>
            <a:off x="4932363" y="3760788"/>
            <a:ext cx="2693987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B. Thứ Năm</a:t>
            </a:r>
          </a:p>
        </p:txBody>
      </p:sp>
      <p:sp>
        <p:nvSpPr>
          <p:cNvPr id="20487" name="TextBox 19"/>
          <p:cNvSpPr txBox="1">
            <a:spLocks noChangeArrowheads="1"/>
          </p:cNvSpPr>
          <p:nvPr/>
        </p:nvSpPr>
        <p:spPr bwMode="auto">
          <a:xfrm>
            <a:off x="8139113" y="3760788"/>
            <a:ext cx="2693987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C. Thứ Sáu</a:t>
            </a:r>
          </a:p>
        </p:txBody>
      </p:sp>
      <p:sp>
        <p:nvSpPr>
          <p:cNvPr id="20488" name="TextBox 20"/>
          <p:cNvSpPr txBox="1">
            <a:spLocks noChangeArrowheads="1"/>
          </p:cNvSpPr>
          <p:nvPr/>
        </p:nvSpPr>
        <p:spPr bwMode="auto">
          <a:xfrm>
            <a:off x="11018838" y="3760788"/>
            <a:ext cx="2835275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D. Thứ Bảy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179638" y="5364163"/>
          <a:ext cx="12739687" cy="1508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736">
                  <a:extLst>
                    <a:ext uri="{9D8B030D-6E8A-4147-A177-3AD203B41FA5}"/>
                  </a:extLst>
                </a:gridCol>
                <a:gridCol w="1738779">
                  <a:extLst>
                    <a:ext uri="{9D8B030D-6E8A-4147-A177-3AD203B41FA5}"/>
                  </a:extLst>
                </a:gridCol>
                <a:gridCol w="1629977">
                  <a:extLst>
                    <a:ext uri="{9D8B030D-6E8A-4147-A177-3AD203B41FA5}"/>
                  </a:extLst>
                </a:gridCol>
                <a:gridCol w="1905000">
                  <a:extLst>
                    <a:ext uri="{9D8B030D-6E8A-4147-A177-3AD203B41FA5}"/>
                  </a:extLst>
                </a:gridCol>
                <a:gridCol w="1905000">
                  <a:extLst>
                    <a:ext uri="{9D8B030D-6E8A-4147-A177-3AD203B41FA5}"/>
                  </a:extLst>
                </a:gridCol>
                <a:gridCol w="1828800">
                  <a:extLst>
                    <a:ext uri="{9D8B030D-6E8A-4147-A177-3AD203B41FA5}"/>
                  </a:extLst>
                </a:gridCol>
                <a:gridCol w="2057399">
                  <a:extLst>
                    <a:ext uri="{9D8B030D-6E8A-4147-A177-3AD203B41FA5}"/>
                  </a:extLst>
                </a:gridCol>
              </a:tblGrid>
              <a:tr h="97535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  <a:tr h="53340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803650" y="6288088"/>
            <a:ext cx="172720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30/8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76875" y="6308725"/>
            <a:ext cx="1698625" cy="585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31/8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75500" y="6327775"/>
            <a:ext cx="1878013" cy="585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1/9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53513" y="6291263"/>
            <a:ext cx="1965325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2/9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9418638" y="5270500"/>
            <a:ext cx="1524000" cy="596900"/>
          </a:xfrm>
          <a:custGeom>
            <a:avLst/>
            <a:gdLst>
              <a:gd name="connsiteX0" fmla="*/ 3784600 w 4102100"/>
              <a:gd name="connsiteY0" fmla="*/ 355600 h 1384300"/>
              <a:gd name="connsiteX1" fmla="*/ 3784600 w 4102100"/>
              <a:gd name="connsiteY1" fmla="*/ 355600 h 1384300"/>
              <a:gd name="connsiteX2" fmla="*/ 3683000 w 4102100"/>
              <a:gd name="connsiteY2" fmla="*/ 266700 h 1384300"/>
              <a:gd name="connsiteX3" fmla="*/ 3644900 w 4102100"/>
              <a:gd name="connsiteY3" fmla="*/ 241300 h 1384300"/>
              <a:gd name="connsiteX4" fmla="*/ 3568700 w 4102100"/>
              <a:gd name="connsiteY4" fmla="*/ 215900 h 1384300"/>
              <a:gd name="connsiteX5" fmla="*/ 3479800 w 4102100"/>
              <a:gd name="connsiteY5" fmla="*/ 177800 h 1384300"/>
              <a:gd name="connsiteX6" fmla="*/ 3403600 w 4102100"/>
              <a:gd name="connsiteY6" fmla="*/ 152400 h 1384300"/>
              <a:gd name="connsiteX7" fmla="*/ 3073400 w 4102100"/>
              <a:gd name="connsiteY7" fmla="*/ 139700 h 1384300"/>
              <a:gd name="connsiteX8" fmla="*/ 2997200 w 4102100"/>
              <a:gd name="connsiteY8" fmla="*/ 114300 h 1384300"/>
              <a:gd name="connsiteX9" fmla="*/ 2489200 w 4102100"/>
              <a:gd name="connsiteY9" fmla="*/ 88900 h 1384300"/>
              <a:gd name="connsiteX10" fmla="*/ 2438400 w 4102100"/>
              <a:gd name="connsiteY10" fmla="*/ 76200 h 1384300"/>
              <a:gd name="connsiteX11" fmla="*/ 2273300 w 4102100"/>
              <a:gd name="connsiteY11" fmla="*/ 50800 h 1384300"/>
              <a:gd name="connsiteX12" fmla="*/ 2197100 w 4102100"/>
              <a:gd name="connsiteY12" fmla="*/ 38100 h 1384300"/>
              <a:gd name="connsiteX13" fmla="*/ 2133600 w 4102100"/>
              <a:gd name="connsiteY13" fmla="*/ 25400 h 1384300"/>
              <a:gd name="connsiteX14" fmla="*/ 2095500 w 4102100"/>
              <a:gd name="connsiteY14" fmla="*/ 12700 h 1384300"/>
              <a:gd name="connsiteX15" fmla="*/ 1803400 w 4102100"/>
              <a:gd name="connsiteY15" fmla="*/ 0 h 1384300"/>
              <a:gd name="connsiteX16" fmla="*/ 825500 w 4102100"/>
              <a:gd name="connsiteY16" fmla="*/ 12700 h 1384300"/>
              <a:gd name="connsiteX17" fmla="*/ 774700 w 4102100"/>
              <a:gd name="connsiteY17" fmla="*/ 25400 h 1384300"/>
              <a:gd name="connsiteX18" fmla="*/ 647700 w 4102100"/>
              <a:gd name="connsiteY18" fmla="*/ 50800 h 1384300"/>
              <a:gd name="connsiteX19" fmla="*/ 520700 w 4102100"/>
              <a:gd name="connsiteY19" fmla="*/ 88900 h 1384300"/>
              <a:gd name="connsiteX20" fmla="*/ 469900 w 4102100"/>
              <a:gd name="connsiteY20" fmla="*/ 114300 h 1384300"/>
              <a:gd name="connsiteX21" fmla="*/ 431800 w 4102100"/>
              <a:gd name="connsiteY21" fmla="*/ 139700 h 1384300"/>
              <a:gd name="connsiteX22" fmla="*/ 279400 w 4102100"/>
              <a:gd name="connsiteY22" fmla="*/ 203200 h 1384300"/>
              <a:gd name="connsiteX23" fmla="*/ 241300 w 4102100"/>
              <a:gd name="connsiteY23" fmla="*/ 241300 h 1384300"/>
              <a:gd name="connsiteX24" fmla="*/ 190500 w 4102100"/>
              <a:gd name="connsiteY24" fmla="*/ 317500 h 1384300"/>
              <a:gd name="connsiteX25" fmla="*/ 152400 w 4102100"/>
              <a:gd name="connsiteY25" fmla="*/ 342900 h 1384300"/>
              <a:gd name="connsiteX26" fmla="*/ 76200 w 4102100"/>
              <a:gd name="connsiteY26" fmla="*/ 457200 h 1384300"/>
              <a:gd name="connsiteX27" fmla="*/ 50800 w 4102100"/>
              <a:gd name="connsiteY27" fmla="*/ 495300 h 1384300"/>
              <a:gd name="connsiteX28" fmla="*/ 38100 w 4102100"/>
              <a:gd name="connsiteY28" fmla="*/ 546100 h 1384300"/>
              <a:gd name="connsiteX29" fmla="*/ 25400 w 4102100"/>
              <a:gd name="connsiteY29" fmla="*/ 584200 h 1384300"/>
              <a:gd name="connsiteX30" fmla="*/ 0 w 4102100"/>
              <a:gd name="connsiteY30" fmla="*/ 685800 h 1384300"/>
              <a:gd name="connsiteX31" fmla="*/ 12700 w 4102100"/>
              <a:gd name="connsiteY31" fmla="*/ 1104900 h 1384300"/>
              <a:gd name="connsiteX32" fmla="*/ 63500 w 4102100"/>
              <a:gd name="connsiteY32" fmla="*/ 1219200 h 1384300"/>
              <a:gd name="connsiteX33" fmla="*/ 101600 w 4102100"/>
              <a:gd name="connsiteY33" fmla="*/ 1231900 h 1384300"/>
              <a:gd name="connsiteX34" fmla="*/ 139700 w 4102100"/>
              <a:gd name="connsiteY34" fmla="*/ 1257300 h 1384300"/>
              <a:gd name="connsiteX35" fmla="*/ 177800 w 4102100"/>
              <a:gd name="connsiteY35" fmla="*/ 1270000 h 1384300"/>
              <a:gd name="connsiteX36" fmla="*/ 215900 w 4102100"/>
              <a:gd name="connsiteY36" fmla="*/ 1295400 h 1384300"/>
              <a:gd name="connsiteX37" fmla="*/ 292100 w 4102100"/>
              <a:gd name="connsiteY37" fmla="*/ 1320800 h 1384300"/>
              <a:gd name="connsiteX38" fmla="*/ 342900 w 4102100"/>
              <a:gd name="connsiteY38" fmla="*/ 1346200 h 1384300"/>
              <a:gd name="connsiteX39" fmla="*/ 546100 w 4102100"/>
              <a:gd name="connsiteY39" fmla="*/ 1384300 h 1384300"/>
              <a:gd name="connsiteX40" fmla="*/ 4038600 w 4102100"/>
              <a:gd name="connsiteY40" fmla="*/ 1371600 h 1384300"/>
              <a:gd name="connsiteX41" fmla="*/ 4064000 w 4102100"/>
              <a:gd name="connsiteY41" fmla="*/ 1295400 h 1384300"/>
              <a:gd name="connsiteX42" fmla="*/ 4076700 w 4102100"/>
              <a:gd name="connsiteY42" fmla="*/ 1155700 h 1384300"/>
              <a:gd name="connsiteX43" fmla="*/ 4089400 w 4102100"/>
              <a:gd name="connsiteY43" fmla="*/ 1117600 h 1384300"/>
              <a:gd name="connsiteX44" fmla="*/ 4102100 w 4102100"/>
              <a:gd name="connsiteY44" fmla="*/ 1066800 h 1384300"/>
              <a:gd name="connsiteX45" fmla="*/ 4089400 w 4102100"/>
              <a:gd name="connsiteY45" fmla="*/ 774700 h 1384300"/>
              <a:gd name="connsiteX46" fmla="*/ 4038600 w 4102100"/>
              <a:gd name="connsiteY46" fmla="*/ 622300 h 1384300"/>
              <a:gd name="connsiteX47" fmla="*/ 4013200 w 4102100"/>
              <a:gd name="connsiteY47" fmla="*/ 546100 h 1384300"/>
              <a:gd name="connsiteX48" fmla="*/ 4000500 w 4102100"/>
              <a:gd name="connsiteY48" fmla="*/ 508000 h 1384300"/>
              <a:gd name="connsiteX49" fmla="*/ 3975100 w 4102100"/>
              <a:gd name="connsiteY49" fmla="*/ 469900 h 1384300"/>
              <a:gd name="connsiteX50" fmla="*/ 3911600 w 4102100"/>
              <a:gd name="connsiteY50" fmla="*/ 355600 h 1384300"/>
              <a:gd name="connsiteX51" fmla="*/ 3873500 w 4102100"/>
              <a:gd name="connsiteY51" fmla="*/ 342900 h 1384300"/>
              <a:gd name="connsiteX52" fmla="*/ 3771900 w 4102100"/>
              <a:gd name="connsiteY52" fmla="*/ 254000 h 1384300"/>
              <a:gd name="connsiteX53" fmla="*/ 3733800 w 4102100"/>
              <a:gd name="connsiteY53" fmla="*/ 228600 h 1384300"/>
              <a:gd name="connsiteX54" fmla="*/ 3683000 w 4102100"/>
              <a:gd name="connsiteY54" fmla="*/ 215900 h 1384300"/>
              <a:gd name="connsiteX55" fmla="*/ 3606800 w 4102100"/>
              <a:gd name="connsiteY55" fmla="*/ 190500 h 1384300"/>
              <a:gd name="connsiteX56" fmla="*/ 3568700 w 4102100"/>
              <a:gd name="connsiteY56" fmla="*/ 177800 h 1384300"/>
              <a:gd name="connsiteX57" fmla="*/ 3543300 w 4102100"/>
              <a:gd name="connsiteY57" fmla="*/ 177800 h 1384300"/>
              <a:gd name="connsiteX58" fmla="*/ 3479800 w 4102100"/>
              <a:gd name="connsiteY58" fmla="*/ 1651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102100" h="1384300">
                <a:moveTo>
                  <a:pt x="3784600" y="355600"/>
                </a:moveTo>
                <a:lnTo>
                  <a:pt x="3784600" y="355600"/>
                </a:lnTo>
                <a:cubicBezTo>
                  <a:pt x="3750733" y="325967"/>
                  <a:pt x="3717829" y="295196"/>
                  <a:pt x="3683000" y="266700"/>
                </a:cubicBezTo>
                <a:cubicBezTo>
                  <a:pt x="3671187" y="257035"/>
                  <a:pt x="3658848" y="247499"/>
                  <a:pt x="3644900" y="241300"/>
                </a:cubicBezTo>
                <a:cubicBezTo>
                  <a:pt x="3620434" y="230426"/>
                  <a:pt x="3590977" y="230752"/>
                  <a:pt x="3568700" y="215900"/>
                </a:cubicBezTo>
                <a:cubicBezTo>
                  <a:pt x="3508253" y="175602"/>
                  <a:pt x="3554354" y="200166"/>
                  <a:pt x="3479800" y="177800"/>
                </a:cubicBezTo>
                <a:cubicBezTo>
                  <a:pt x="3454155" y="170107"/>
                  <a:pt x="3430354" y="153429"/>
                  <a:pt x="3403600" y="152400"/>
                </a:cubicBezTo>
                <a:lnTo>
                  <a:pt x="3073400" y="139700"/>
                </a:lnTo>
                <a:cubicBezTo>
                  <a:pt x="3048000" y="131233"/>
                  <a:pt x="3023454" y="119551"/>
                  <a:pt x="2997200" y="114300"/>
                </a:cubicBezTo>
                <a:cubicBezTo>
                  <a:pt x="2788351" y="72530"/>
                  <a:pt x="2955277" y="102216"/>
                  <a:pt x="2489200" y="88900"/>
                </a:cubicBezTo>
                <a:cubicBezTo>
                  <a:pt x="2472267" y="84667"/>
                  <a:pt x="2455516" y="79623"/>
                  <a:pt x="2438400" y="76200"/>
                </a:cubicBezTo>
                <a:cubicBezTo>
                  <a:pt x="2385602" y="65640"/>
                  <a:pt x="2326163" y="58933"/>
                  <a:pt x="2273300" y="50800"/>
                </a:cubicBezTo>
                <a:cubicBezTo>
                  <a:pt x="2247849" y="46884"/>
                  <a:pt x="2222435" y="42706"/>
                  <a:pt x="2197100" y="38100"/>
                </a:cubicBezTo>
                <a:cubicBezTo>
                  <a:pt x="2175862" y="34239"/>
                  <a:pt x="2154541" y="30635"/>
                  <a:pt x="2133600" y="25400"/>
                </a:cubicBezTo>
                <a:cubicBezTo>
                  <a:pt x="2120613" y="22153"/>
                  <a:pt x="2108848" y="13727"/>
                  <a:pt x="2095500" y="12700"/>
                </a:cubicBezTo>
                <a:cubicBezTo>
                  <a:pt x="1998328" y="5225"/>
                  <a:pt x="1900767" y="4233"/>
                  <a:pt x="1803400" y="0"/>
                </a:cubicBezTo>
                <a:lnTo>
                  <a:pt x="825500" y="12700"/>
                </a:lnTo>
                <a:cubicBezTo>
                  <a:pt x="808051" y="13131"/>
                  <a:pt x="791767" y="21743"/>
                  <a:pt x="774700" y="25400"/>
                </a:cubicBezTo>
                <a:cubicBezTo>
                  <a:pt x="732487" y="34446"/>
                  <a:pt x="689583" y="40329"/>
                  <a:pt x="647700" y="50800"/>
                </a:cubicBezTo>
                <a:cubicBezTo>
                  <a:pt x="611240" y="59915"/>
                  <a:pt x="551620" y="73440"/>
                  <a:pt x="520700" y="88900"/>
                </a:cubicBezTo>
                <a:cubicBezTo>
                  <a:pt x="503767" y="97367"/>
                  <a:pt x="486338" y="104907"/>
                  <a:pt x="469900" y="114300"/>
                </a:cubicBezTo>
                <a:cubicBezTo>
                  <a:pt x="456648" y="121873"/>
                  <a:pt x="445829" y="133687"/>
                  <a:pt x="431800" y="139700"/>
                </a:cubicBezTo>
                <a:cubicBezTo>
                  <a:pt x="364190" y="168676"/>
                  <a:pt x="353391" y="129209"/>
                  <a:pt x="279400" y="203200"/>
                </a:cubicBezTo>
                <a:cubicBezTo>
                  <a:pt x="266700" y="215900"/>
                  <a:pt x="252327" y="227123"/>
                  <a:pt x="241300" y="241300"/>
                </a:cubicBezTo>
                <a:cubicBezTo>
                  <a:pt x="222558" y="265397"/>
                  <a:pt x="215900" y="300567"/>
                  <a:pt x="190500" y="317500"/>
                </a:cubicBezTo>
                <a:lnTo>
                  <a:pt x="152400" y="342900"/>
                </a:lnTo>
                <a:lnTo>
                  <a:pt x="76200" y="457200"/>
                </a:lnTo>
                <a:lnTo>
                  <a:pt x="50800" y="495300"/>
                </a:lnTo>
                <a:cubicBezTo>
                  <a:pt x="46567" y="512233"/>
                  <a:pt x="42895" y="529317"/>
                  <a:pt x="38100" y="546100"/>
                </a:cubicBezTo>
                <a:cubicBezTo>
                  <a:pt x="34422" y="558972"/>
                  <a:pt x="28647" y="571213"/>
                  <a:pt x="25400" y="584200"/>
                </a:cubicBezTo>
                <a:lnTo>
                  <a:pt x="0" y="685800"/>
                </a:lnTo>
                <a:cubicBezTo>
                  <a:pt x="4233" y="825500"/>
                  <a:pt x="1981" y="965548"/>
                  <a:pt x="12700" y="1104900"/>
                </a:cubicBezTo>
                <a:cubicBezTo>
                  <a:pt x="14100" y="1123094"/>
                  <a:pt x="39683" y="1200146"/>
                  <a:pt x="63500" y="1219200"/>
                </a:cubicBezTo>
                <a:cubicBezTo>
                  <a:pt x="73953" y="1227563"/>
                  <a:pt x="89626" y="1225913"/>
                  <a:pt x="101600" y="1231900"/>
                </a:cubicBezTo>
                <a:cubicBezTo>
                  <a:pt x="115252" y="1238726"/>
                  <a:pt x="126048" y="1250474"/>
                  <a:pt x="139700" y="1257300"/>
                </a:cubicBezTo>
                <a:cubicBezTo>
                  <a:pt x="151674" y="1263287"/>
                  <a:pt x="165826" y="1264013"/>
                  <a:pt x="177800" y="1270000"/>
                </a:cubicBezTo>
                <a:cubicBezTo>
                  <a:pt x="191452" y="1276826"/>
                  <a:pt x="201952" y="1289201"/>
                  <a:pt x="215900" y="1295400"/>
                </a:cubicBezTo>
                <a:cubicBezTo>
                  <a:pt x="240366" y="1306274"/>
                  <a:pt x="268153" y="1308826"/>
                  <a:pt x="292100" y="1320800"/>
                </a:cubicBezTo>
                <a:cubicBezTo>
                  <a:pt x="309033" y="1329267"/>
                  <a:pt x="324939" y="1340213"/>
                  <a:pt x="342900" y="1346200"/>
                </a:cubicBezTo>
                <a:cubicBezTo>
                  <a:pt x="423727" y="1373142"/>
                  <a:pt x="462543" y="1373855"/>
                  <a:pt x="546100" y="1384300"/>
                </a:cubicBezTo>
                <a:lnTo>
                  <a:pt x="4038600" y="1371600"/>
                </a:lnTo>
                <a:cubicBezTo>
                  <a:pt x="4065365" y="1370924"/>
                  <a:pt x="4064000" y="1295400"/>
                  <a:pt x="4064000" y="1295400"/>
                </a:cubicBezTo>
                <a:cubicBezTo>
                  <a:pt x="4068233" y="1248833"/>
                  <a:pt x="4070087" y="1201989"/>
                  <a:pt x="4076700" y="1155700"/>
                </a:cubicBezTo>
                <a:cubicBezTo>
                  <a:pt x="4078593" y="1142448"/>
                  <a:pt x="4085722" y="1130472"/>
                  <a:pt x="4089400" y="1117600"/>
                </a:cubicBezTo>
                <a:cubicBezTo>
                  <a:pt x="4094195" y="1100817"/>
                  <a:pt x="4097867" y="1083733"/>
                  <a:pt x="4102100" y="1066800"/>
                </a:cubicBezTo>
                <a:cubicBezTo>
                  <a:pt x="4097867" y="969433"/>
                  <a:pt x="4098788" y="871705"/>
                  <a:pt x="4089400" y="774700"/>
                </a:cubicBezTo>
                <a:cubicBezTo>
                  <a:pt x="4078830" y="665476"/>
                  <a:pt x="4069079" y="698497"/>
                  <a:pt x="4038600" y="622300"/>
                </a:cubicBezTo>
                <a:cubicBezTo>
                  <a:pt x="4028656" y="597441"/>
                  <a:pt x="4021667" y="571500"/>
                  <a:pt x="4013200" y="546100"/>
                </a:cubicBezTo>
                <a:cubicBezTo>
                  <a:pt x="4008967" y="533400"/>
                  <a:pt x="4007926" y="519139"/>
                  <a:pt x="4000500" y="508000"/>
                </a:cubicBezTo>
                <a:cubicBezTo>
                  <a:pt x="3992033" y="495300"/>
                  <a:pt x="3981926" y="483552"/>
                  <a:pt x="3975100" y="469900"/>
                </a:cubicBezTo>
                <a:cubicBezTo>
                  <a:pt x="3957208" y="434116"/>
                  <a:pt x="3959652" y="371617"/>
                  <a:pt x="3911600" y="355600"/>
                </a:cubicBezTo>
                <a:lnTo>
                  <a:pt x="3873500" y="342900"/>
                </a:lnTo>
                <a:cubicBezTo>
                  <a:pt x="3831167" y="279400"/>
                  <a:pt x="3860800" y="313267"/>
                  <a:pt x="3771900" y="254000"/>
                </a:cubicBezTo>
                <a:cubicBezTo>
                  <a:pt x="3759200" y="245533"/>
                  <a:pt x="3748608" y="232302"/>
                  <a:pt x="3733800" y="228600"/>
                </a:cubicBezTo>
                <a:cubicBezTo>
                  <a:pt x="3716867" y="224367"/>
                  <a:pt x="3699718" y="220916"/>
                  <a:pt x="3683000" y="215900"/>
                </a:cubicBezTo>
                <a:cubicBezTo>
                  <a:pt x="3657355" y="208207"/>
                  <a:pt x="3632200" y="198967"/>
                  <a:pt x="3606800" y="190500"/>
                </a:cubicBezTo>
                <a:cubicBezTo>
                  <a:pt x="3594100" y="186267"/>
                  <a:pt x="3582087" y="177800"/>
                  <a:pt x="3568700" y="177800"/>
                </a:cubicBezTo>
                <a:lnTo>
                  <a:pt x="3543300" y="177800"/>
                </a:lnTo>
                <a:lnTo>
                  <a:pt x="3479800" y="165100"/>
                </a:ln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2545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2547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48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76: EM ÔN NHỮNG GÌ ĐÃ HỌC</a:t>
            </a:r>
          </a:p>
        </p:txBody>
      </p:sp>
      <p:grpSp>
        <p:nvGrpSpPr>
          <p:cNvPr id="22531" name="Group 11"/>
          <p:cNvGrpSpPr>
            <a:grpSpLocks/>
          </p:cNvGrpSpPr>
          <p:nvPr/>
        </p:nvGrpSpPr>
        <p:grpSpPr bwMode="auto">
          <a:xfrm>
            <a:off x="1287463" y="1497013"/>
            <a:ext cx="7986712" cy="717550"/>
            <a:chOff x="1470819" y="1906369"/>
            <a:chExt cx="7986569" cy="718185"/>
          </a:xfrm>
        </p:grpSpPr>
        <p:grpSp>
          <p:nvGrpSpPr>
            <p:cNvPr id="22541" name="Group 9"/>
            <p:cNvGrpSpPr>
              <a:grpSpLocks/>
            </p:cNvGrpSpPr>
            <p:nvPr/>
          </p:nvGrpSpPr>
          <p:grpSpPr bwMode="auto">
            <a:xfrm>
              <a:off x="1470819" y="1906369"/>
              <a:ext cx="533400" cy="646331"/>
              <a:chOff x="1737519" y="19063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181"/>
                <a:ext cx="533390" cy="53387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22544" name="TextBox 8"/>
              <p:cNvSpPr txBox="1">
                <a:spLocks noChangeArrowheads="1"/>
              </p:cNvSpPr>
              <p:nvPr/>
            </p:nvSpPr>
            <p:spPr bwMode="auto">
              <a:xfrm>
                <a:off x="1852003" y="1906369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sp>
          <p:nvSpPr>
            <p:cNvPr id="22542" name="TextBox 10"/>
            <p:cNvSpPr txBox="1">
              <a:spLocks noChangeArrowheads="1"/>
            </p:cNvSpPr>
            <p:nvPr/>
          </p:nvSpPr>
          <p:spPr bwMode="auto">
            <a:xfrm>
              <a:off x="2118519" y="1947446"/>
              <a:ext cx="7338869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 sát tranh trả lời các câu hỏi: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287463" y="6000750"/>
            <a:ext cx="13176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latin typeface="Times New Roman" pitchFamily="18" charset="0"/>
                <a:cs typeface="Times New Roman" pitchFamily="18" charset="0"/>
              </a:rPr>
              <a:t>Chị Huyền bắt đầu làm việc lúc mấy giờ và kết thúc lúc mấy giờ?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55713" y="6018213"/>
            <a:ext cx="130556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latin typeface="Calibri" pitchFamily="34" charset="0"/>
              </a:rPr>
              <a:t>Chị Huyền bắt đầu làm việc lúc 7 giờ 40 phút và kết thúc lúc 11 giờ 25 phút.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13"/>
          <p:cNvPicPr>
            <a:picLocks noChangeAspect="1"/>
          </p:cNvPicPr>
          <p:nvPr/>
        </p:nvPicPr>
        <p:blipFill>
          <a:blip r:embed="rId2"/>
          <a:srcRect l="18375" t="60417" r="50586" b="13542"/>
          <a:stretch>
            <a:fillRect/>
          </a:stretch>
        </p:blipFill>
        <p:spPr bwMode="auto">
          <a:xfrm>
            <a:off x="4405313" y="2530475"/>
            <a:ext cx="7086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H="1">
            <a:off x="4862513" y="3319463"/>
            <a:ext cx="8382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76513" y="3624263"/>
            <a:ext cx="1066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7 giờ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367713" y="2574925"/>
            <a:ext cx="2741612" cy="8794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1263313" y="2362200"/>
            <a:ext cx="1371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11 giờ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422188" y="2362200"/>
            <a:ext cx="13541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25 phút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509963" y="3624263"/>
            <a:ext cx="13525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40 phút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6313" y="3803650"/>
            <a:ext cx="1693862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875" y="6159500"/>
            <a:ext cx="1744663" cy="1524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80113" y="1620838"/>
            <a:ext cx="1790700" cy="1422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913" y="3854450"/>
            <a:ext cx="1620837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grpSp>
        <p:nvGrpSpPr>
          <p:cNvPr id="23557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3595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3597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98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100513" y="1041400"/>
            <a:ext cx="8153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1720850"/>
            <a:ext cx="13636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13" y="1720850"/>
            <a:ext cx="13938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668463"/>
            <a:ext cx="13747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6500" y="1741488"/>
            <a:ext cx="13144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 r="76408"/>
          <a:stretch>
            <a:fillRect/>
          </a:stretch>
        </p:blipFill>
        <p:spPr bwMode="auto">
          <a:xfrm>
            <a:off x="1169988" y="3954463"/>
            <a:ext cx="1392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2063" y="3975100"/>
            <a:ext cx="13652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>
          <a:blip r:embed="rId11"/>
          <a:srcRect r="57622"/>
          <a:stretch>
            <a:fillRect/>
          </a:stretch>
        </p:blipFill>
        <p:spPr bwMode="auto">
          <a:xfrm>
            <a:off x="6302375" y="3979863"/>
            <a:ext cx="13033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78263" y="6348413"/>
            <a:ext cx="12509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32513" y="6297613"/>
            <a:ext cx="13811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9663" y="6313488"/>
            <a:ext cx="13049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21725" y="6259513"/>
            <a:ext cx="13827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110913" y="6237288"/>
            <a:ext cx="13684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576300" y="6315075"/>
            <a:ext cx="12684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>
          <a:blip r:embed="rId19"/>
          <a:srcRect l="1987" t="3314" r="71155" b="52457"/>
          <a:stretch>
            <a:fillRect/>
          </a:stretch>
        </p:blipFill>
        <p:spPr bwMode="auto">
          <a:xfrm>
            <a:off x="8748713" y="3979863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1"/>
          <a:srcRect l="1434" t="1852" r="69504" b="52757"/>
          <a:stretch>
            <a:fillRect/>
          </a:stretch>
        </p:blipFill>
        <p:spPr bwMode="auto">
          <a:xfrm>
            <a:off x="11299825" y="3962400"/>
            <a:ext cx="13049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>
          <a:blip r:embed="rId21"/>
          <a:srcRect l="1280" t="51939" r="69502" b="2908"/>
          <a:stretch>
            <a:fillRect/>
          </a:stretch>
        </p:blipFill>
        <p:spPr bwMode="auto">
          <a:xfrm>
            <a:off x="13636625" y="3954463"/>
            <a:ext cx="12842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>
          <a:blip r:embed="rId22"/>
          <a:srcRect l="1447" t="28859" r="77695" b="49068"/>
          <a:stretch>
            <a:fillRect/>
          </a:stretch>
        </p:blipFill>
        <p:spPr bwMode="auto">
          <a:xfrm>
            <a:off x="11242675" y="1689100"/>
            <a:ext cx="13620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>
          <a:blip r:embed="rId23"/>
          <a:srcRect l="1421" t="51437" r="77306" b="25644"/>
          <a:stretch>
            <a:fillRect/>
          </a:stretch>
        </p:blipFill>
        <p:spPr bwMode="auto">
          <a:xfrm>
            <a:off x="13608050" y="1676400"/>
            <a:ext cx="1403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7" name="TextBox 82"/>
          <p:cNvSpPr txBox="1">
            <a:spLocks noChangeArrowheads="1"/>
          </p:cNvSpPr>
          <p:nvPr/>
        </p:nvSpPr>
        <p:spPr bwMode="auto">
          <a:xfrm>
            <a:off x="1109663" y="2895600"/>
            <a:ext cx="169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</a:t>
            </a:r>
          </a:p>
          <a:p>
            <a:pPr algn="ctr"/>
            <a:r>
              <a:rPr lang="en-US" sz="2000">
                <a:latin typeface="Calibri" pitchFamily="34" charset="0"/>
              </a:rPr>
              <a:t>hai chiều</a:t>
            </a:r>
          </a:p>
        </p:txBody>
      </p:sp>
      <p:sp>
        <p:nvSpPr>
          <p:cNvPr id="23578" name="TextBox 83"/>
          <p:cNvSpPr txBox="1">
            <a:spLocks noChangeArrowheads="1"/>
          </p:cNvSpPr>
          <p:nvPr/>
        </p:nvSpPr>
        <p:spPr bwMode="auto">
          <a:xfrm>
            <a:off x="3289300" y="2971800"/>
            <a:ext cx="218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ưu tiên</a:t>
            </a:r>
          </a:p>
        </p:txBody>
      </p:sp>
      <p:sp>
        <p:nvSpPr>
          <p:cNvPr id="23579" name="TextBox 84"/>
          <p:cNvSpPr txBox="1">
            <a:spLocks noChangeArrowheads="1"/>
          </p:cNvSpPr>
          <p:nvPr/>
        </p:nvSpPr>
        <p:spPr bwMode="auto">
          <a:xfrm>
            <a:off x="5929313" y="2949575"/>
            <a:ext cx="1790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trẻ em </a:t>
            </a:r>
          </a:p>
          <a:p>
            <a:pPr algn="ctr"/>
            <a:r>
              <a:rPr lang="en-US" sz="2000">
                <a:latin typeface="Calibri" pitchFamily="34" charset="0"/>
              </a:rPr>
              <a:t>đi qua</a:t>
            </a:r>
          </a:p>
        </p:txBody>
      </p:sp>
      <p:sp>
        <p:nvSpPr>
          <p:cNvPr id="23580" name="TextBox 85"/>
          <p:cNvSpPr txBox="1">
            <a:spLocks noChangeArrowheads="1"/>
          </p:cNvSpPr>
          <p:nvPr/>
        </p:nvSpPr>
        <p:spPr bwMode="auto">
          <a:xfrm>
            <a:off x="8221663" y="2971800"/>
            <a:ext cx="242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bộ</a:t>
            </a:r>
          </a:p>
        </p:txBody>
      </p:sp>
      <p:sp>
        <p:nvSpPr>
          <p:cNvPr id="23581" name="TextBox 86"/>
          <p:cNvSpPr txBox="1">
            <a:spLocks noChangeArrowheads="1"/>
          </p:cNvSpPr>
          <p:nvPr/>
        </p:nvSpPr>
        <p:spPr bwMode="auto">
          <a:xfrm>
            <a:off x="10347325" y="2895600"/>
            <a:ext cx="2973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 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có đèn đỏ</a:t>
            </a:r>
          </a:p>
        </p:txBody>
      </p:sp>
      <p:sp>
        <p:nvSpPr>
          <p:cNvPr id="23582" name="TextBox 87"/>
          <p:cNvSpPr txBox="1">
            <a:spLocks noChangeArrowheads="1"/>
          </p:cNvSpPr>
          <p:nvPr/>
        </p:nvSpPr>
        <p:spPr bwMode="auto">
          <a:xfrm>
            <a:off x="13092113" y="2947988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xe đạp</a:t>
            </a:r>
          </a:p>
        </p:txBody>
      </p:sp>
      <p:sp>
        <p:nvSpPr>
          <p:cNvPr id="23583" name="TextBox 88"/>
          <p:cNvSpPr txBox="1">
            <a:spLocks noChangeArrowheads="1"/>
          </p:cNvSpPr>
          <p:nvPr/>
        </p:nvSpPr>
        <p:spPr bwMode="auto">
          <a:xfrm>
            <a:off x="1158875" y="5357813"/>
            <a:ext cx="1220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ô tô</a:t>
            </a:r>
          </a:p>
        </p:txBody>
      </p:sp>
      <p:sp>
        <p:nvSpPr>
          <p:cNvPr id="23584" name="TextBox 89"/>
          <p:cNvSpPr txBox="1">
            <a:spLocks noChangeArrowheads="1"/>
          </p:cNvSpPr>
          <p:nvPr/>
        </p:nvSpPr>
        <p:spPr bwMode="auto">
          <a:xfrm>
            <a:off x="3692525" y="5240338"/>
            <a:ext cx="158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máy</a:t>
            </a:r>
          </a:p>
        </p:txBody>
      </p:sp>
      <p:sp>
        <p:nvSpPr>
          <p:cNvPr id="23585" name="TextBox 90"/>
          <p:cNvSpPr txBox="1">
            <a:spLocks noChangeArrowheads="1"/>
          </p:cNvSpPr>
          <p:nvPr/>
        </p:nvSpPr>
        <p:spPr bwMode="auto">
          <a:xfrm>
            <a:off x="6218238" y="5272088"/>
            <a:ext cx="153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đạp</a:t>
            </a:r>
          </a:p>
        </p:txBody>
      </p:sp>
      <p:sp>
        <p:nvSpPr>
          <p:cNvPr id="23586" name="TextBox 91"/>
          <p:cNvSpPr txBox="1">
            <a:spLocks noChangeArrowheads="1"/>
          </p:cNvSpPr>
          <p:nvPr/>
        </p:nvSpPr>
        <p:spPr bwMode="auto">
          <a:xfrm>
            <a:off x="8372475" y="5310188"/>
            <a:ext cx="2128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người đi bộ</a:t>
            </a:r>
          </a:p>
        </p:txBody>
      </p:sp>
      <p:sp>
        <p:nvSpPr>
          <p:cNvPr id="23587" name="TextBox 92"/>
          <p:cNvSpPr txBox="1">
            <a:spLocks noChangeArrowheads="1"/>
          </p:cNvSpPr>
          <p:nvPr/>
        </p:nvSpPr>
        <p:spPr bwMode="auto">
          <a:xfrm>
            <a:off x="11104563" y="5310188"/>
            <a:ext cx="153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cấm</a:t>
            </a:r>
          </a:p>
          <a:p>
            <a:pPr algn="ctr"/>
            <a:r>
              <a:rPr lang="en-US" sz="2000">
                <a:latin typeface="Calibri" pitchFamily="34" charset="0"/>
              </a:rPr>
              <a:t>Các loại xe</a:t>
            </a:r>
          </a:p>
        </p:txBody>
      </p:sp>
      <p:sp>
        <p:nvSpPr>
          <p:cNvPr id="23588" name="TextBox 93"/>
          <p:cNvSpPr txBox="1">
            <a:spLocks noChangeArrowheads="1"/>
          </p:cNvSpPr>
          <p:nvPr/>
        </p:nvSpPr>
        <p:spPr bwMode="auto">
          <a:xfrm>
            <a:off x="13158788" y="5292725"/>
            <a:ext cx="252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đi ngược chiều</a:t>
            </a:r>
          </a:p>
        </p:txBody>
      </p:sp>
      <p:sp>
        <p:nvSpPr>
          <p:cNvPr id="23589" name="TextBox 94"/>
          <p:cNvSpPr txBox="1">
            <a:spLocks noChangeArrowheads="1"/>
          </p:cNvSpPr>
          <p:nvPr/>
        </p:nvSpPr>
        <p:spPr bwMode="auto">
          <a:xfrm>
            <a:off x="823913" y="7620000"/>
            <a:ext cx="176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>
              <a:latin typeface="Calibri" pitchFamily="34" charset="0"/>
            </a:endParaRP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3590" name="TextBox 95"/>
          <p:cNvSpPr txBox="1">
            <a:spLocks noChangeArrowheads="1"/>
          </p:cNvSpPr>
          <p:nvPr/>
        </p:nvSpPr>
        <p:spPr bwMode="auto">
          <a:xfrm>
            <a:off x="3471863" y="7620000"/>
            <a:ext cx="193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3591" name="TextBox 96"/>
          <p:cNvSpPr txBox="1">
            <a:spLocks noChangeArrowheads="1"/>
          </p:cNvSpPr>
          <p:nvPr/>
        </p:nvSpPr>
        <p:spPr bwMode="auto">
          <a:xfrm>
            <a:off x="5899150" y="7645400"/>
            <a:ext cx="1789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3592" name="TextBox 97"/>
          <p:cNvSpPr txBox="1">
            <a:spLocks noChangeArrowheads="1"/>
          </p:cNvSpPr>
          <p:nvPr/>
        </p:nvSpPr>
        <p:spPr bwMode="auto">
          <a:xfrm>
            <a:off x="8515350" y="7715250"/>
            <a:ext cx="186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rẽ trái </a:t>
            </a:r>
          </a:p>
          <a:p>
            <a:pPr algn="ctr"/>
            <a:r>
              <a:rPr lang="en-US" sz="2000">
                <a:latin typeface="Calibri" pitchFamily="34" charset="0"/>
              </a:rPr>
              <a:t>hoặc phải</a:t>
            </a:r>
          </a:p>
        </p:txBody>
      </p:sp>
      <p:sp>
        <p:nvSpPr>
          <p:cNvPr id="23593" name="TextBox 98"/>
          <p:cNvSpPr txBox="1">
            <a:spLocks noChangeArrowheads="1"/>
          </p:cNvSpPr>
          <p:nvPr/>
        </p:nvSpPr>
        <p:spPr bwMode="auto">
          <a:xfrm>
            <a:off x="11317288" y="7689850"/>
            <a:ext cx="118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trái </a:t>
            </a:r>
          </a:p>
        </p:txBody>
      </p:sp>
      <p:sp>
        <p:nvSpPr>
          <p:cNvPr id="23594" name="TextBox 99"/>
          <p:cNvSpPr txBox="1">
            <a:spLocks noChangeArrowheads="1"/>
          </p:cNvSpPr>
          <p:nvPr/>
        </p:nvSpPr>
        <p:spPr bwMode="auto">
          <a:xfrm>
            <a:off x="13606463" y="7696200"/>
            <a:ext cx="118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phải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382</Words>
  <Application>Microsoft Office PowerPoint</Application>
  <PresentationFormat>Custom</PresentationFormat>
  <Paragraphs>93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196</cp:revision>
  <dcterms:created xsi:type="dcterms:W3CDTF">2022-07-10T01:37:20Z</dcterms:created>
  <dcterms:modified xsi:type="dcterms:W3CDTF">2023-02-19T04:04:36Z</dcterms:modified>
</cp:coreProperties>
</file>