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3.wav" ContentType="audio/x-wav"/>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348" r:id="rId3"/>
    <p:sldId id="353" r:id="rId4"/>
    <p:sldId id="349" r:id="rId5"/>
    <p:sldId id="355" r:id="rId6"/>
    <p:sldId id="283" r:id="rId7"/>
    <p:sldId id="320" r:id="rId8"/>
    <p:sldId id="321" r:id="rId9"/>
    <p:sldId id="322" r:id="rId10"/>
    <p:sldId id="352" r:id="rId11"/>
    <p:sldId id="363" r:id="rId12"/>
    <p:sldId id="354" r:id="rId13"/>
    <p:sldId id="362" r:id="rId14"/>
    <p:sldId id="356" r:id="rId15"/>
    <p:sldId id="357" r:id="rId16"/>
    <p:sldId id="358" r:id="rId17"/>
    <p:sldId id="359" r:id="rId18"/>
    <p:sldId id="360" r:id="rId19"/>
    <p:sldId id="361"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1027-45FD-4683-955F-61C87DC05387}"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CA51-0CAE-466A-B079-1B15C3D17668}" type="slidenum">
              <a:rPr lang="en-US" smtClean="0"/>
              <a:t>‹#›</a:t>
            </a:fld>
            <a:endParaRPr lang="en-US"/>
          </a:p>
        </p:txBody>
      </p:sp>
    </p:spTree>
    <p:extLst>
      <p:ext uri="{BB962C8B-B14F-4D97-AF65-F5344CB8AC3E}">
        <p14:creationId xmlns:p14="http://schemas.microsoft.com/office/powerpoint/2010/main" val="161878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939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312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5985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1396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1711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379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528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814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5796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8322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5" name="Footer Placeholder 4">
            <a:extLst>
              <a:ext uri="{FF2B5EF4-FFF2-40B4-BE49-F238E27FC236}">
                <a16:creationId xmlns=""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19705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5" name="Footer Placeholder 4">
            <a:extLst>
              <a:ext uri="{FF2B5EF4-FFF2-40B4-BE49-F238E27FC236}">
                <a16:creationId xmlns=""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86752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5" name="Footer Placeholder 4">
            <a:extLst>
              <a:ext uri="{FF2B5EF4-FFF2-40B4-BE49-F238E27FC236}">
                <a16:creationId xmlns=""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25981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3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2954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61553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266987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741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921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817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147159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5" name="Footer Placeholder 4">
            <a:extLst>
              <a:ext uri="{FF2B5EF4-FFF2-40B4-BE49-F238E27FC236}">
                <a16:creationId xmlns=""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191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5" name="Footer Placeholder 4">
            <a:extLst>
              <a:ext uri="{FF2B5EF4-FFF2-40B4-BE49-F238E27FC236}">
                <a16:creationId xmlns=""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93660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6" name="Footer Placeholder 5">
            <a:extLst>
              <a:ext uri="{FF2B5EF4-FFF2-40B4-BE49-F238E27FC236}">
                <a16:creationId xmlns=""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7054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8" name="Footer Placeholder 7">
            <a:extLst>
              <a:ext uri="{FF2B5EF4-FFF2-40B4-BE49-F238E27FC236}">
                <a16:creationId xmlns=""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86940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4" name="Footer Placeholder 3">
            <a:extLst>
              <a:ext uri="{FF2B5EF4-FFF2-40B4-BE49-F238E27FC236}">
                <a16:creationId xmlns=""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7853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3" name="Footer Placeholder 2">
            <a:extLst>
              <a:ext uri="{FF2B5EF4-FFF2-40B4-BE49-F238E27FC236}">
                <a16:creationId xmlns=""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1048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6" name="Footer Placeholder 5">
            <a:extLst>
              <a:ext uri="{FF2B5EF4-FFF2-40B4-BE49-F238E27FC236}">
                <a16:creationId xmlns=""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99331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3/2/2025</a:t>
            </a:fld>
            <a:endParaRPr lang="en-US"/>
          </a:p>
        </p:txBody>
      </p:sp>
      <p:sp>
        <p:nvSpPr>
          <p:cNvPr id="6" name="Footer Placeholder 5">
            <a:extLst>
              <a:ext uri="{FF2B5EF4-FFF2-40B4-BE49-F238E27FC236}">
                <a16:creationId xmlns=""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0188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1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83516904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79" r:id="rId5"/>
    <p:sldLayoutId id="2147483680" r:id="rId6"/>
    <p:sldLayoutId id="214748368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gif"/><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gif"/><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gif"/><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gif"/><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gif"/><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14.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2" name="Picture 1"/>
          <p:cNvPicPr>
            <a:picLocks noChangeAspect="1"/>
          </p:cNvPicPr>
          <p:nvPr/>
        </p:nvPicPr>
        <p:blipFill>
          <a:blip r:embed="rId11"/>
          <a:stretch>
            <a:fillRect/>
          </a:stretch>
        </p:blipFill>
        <p:spPr>
          <a:xfrm>
            <a:off x="5079607" y="611961"/>
            <a:ext cx="1859441" cy="1511939"/>
          </a:xfrm>
          <a:prstGeom prst="rect">
            <a:avLst/>
          </a:prstGeom>
        </p:spPr>
      </p:pic>
      <p:pic>
        <p:nvPicPr>
          <p:cNvPr id="4" name="Picture 3"/>
          <p:cNvPicPr>
            <a:picLocks noChangeAspect="1"/>
          </p:cNvPicPr>
          <p:nvPr/>
        </p:nvPicPr>
        <p:blipFill>
          <a:blip r:embed="rId12"/>
          <a:stretch>
            <a:fillRect/>
          </a:stretch>
        </p:blipFill>
        <p:spPr>
          <a:xfrm>
            <a:off x="293831" y="2604964"/>
            <a:ext cx="11430991" cy="2231329"/>
          </a:xfrm>
          <a:prstGeom prst="rect">
            <a:avLst/>
          </a:prstGeom>
        </p:spPr>
      </p:pic>
    </p:spTree>
    <p:extLst>
      <p:ext uri="{BB962C8B-B14F-4D97-AF65-F5344CB8AC3E}">
        <p14:creationId xmlns:p14="http://schemas.microsoft.com/office/powerpoint/2010/main" val="466401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65" y="544212"/>
            <a:ext cx="41529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066" y="523875"/>
            <a:ext cx="45053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914030" y="1379854"/>
            <a:ext cx="1087395" cy="823752"/>
          </a:xfrm>
          <a:prstGeom prst="rect">
            <a:avLst/>
          </a:prstGeom>
        </p:spPr>
        <p:txBody>
          <a:bodyPr wrap="square">
            <a:spAutoFit/>
          </a:bodyPr>
          <a:lstStyle/>
          <a:p>
            <a:pPr>
              <a:lnSpc>
                <a:spcPct val="150000"/>
              </a:lnSpc>
              <a:spcAft>
                <a:spcPts val="667"/>
              </a:spcAft>
            </a:pPr>
            <a:r>
              <a:rPr lang="en-US" sz="3600" b="1" dirty="0" err="1" smtClean="0">
                <a:solidFill>
                  <a:srgbClr val="FF0000"/>
                </a:solidFill>
                <a:latin typeface="UTM Avo" panose="02040603050506020204" pitchFamily="18" charset="0"/>
                <a:ea typeface="Calibri" panose="020F0502020204030204" pitchFamily="34" charset="0"/>
                <a:cs typeface="Arial" panose="020B0604020202020204" pitchFamily="34" charset="0"/>
              </a:rPr>
              <a:t>1m</a:t>
            </a:r>
            <a:r>
              <a:rPr lang="en-US" sz="3600" b="1" baseline="30000" dirty="0" err="1" smtClean="0">
                <a:solidFill>
                  <a:srgbClr val="FF0000"/>
                </a:solidFill>
                <a:latin typeface="UTM Avo" panose="02040603050506020204" pitchFamily="18" charset="0"/>
                <a:ea typeface="Calibri" panose="020F0502020204030204" pitchFamily="34" charset="0"/>
                <a:cs typeface="Arial" panose="020B0604020202020204" pitchFamily="34" charset="0"/>
              </a:rPr>
              <a:t>2</a:t>
            </a:r>
            <a:endParaRPr lang="en-US" sz="3600" b="1" dirty="0">
              <a:solidFill>
                <a:srgbClr val="FF0000"/>
              </a:solidFill>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992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 xmlns:a16="http://schemas.microsoft.com/office/drawing/2014/main" id="{3C3AE919-FC12-490E-80ED-14ABF0C7A679}"/>
              </a:ext>
            </a:extLst>
          </p:cNvPr>
          <p:cNvSpPr txBox="1"/>
          <p:nvPr/>
        </p:nvSpPr>
        <p:spPr>
          <a:xfrm>
            <a:off x="1230373" y="564310"/>
            <a:ext cx="10482604" cy="1077218"/>
          </a:xfrm>
          <a:prstGeom prst="rect">
            <a:avLst/>
          </a:prstGeom>
          <a:noFill/>
        </p:spPr>
        <p:txBody>
          <a:bodyPr wrap="square">
            <a:spAutoFit/>
          </a:bodyPr>
          <a:lstStyle/>
          <a:p>
            <a:r>
              <a:rPr lang="vi-VN" sz="3200" b="1" dirty="0">
                <a:latin typeface="Cambria" panose="02040503050406030204" pitchFamily="18" charset="0"/>
                <a:ea typeface="Cambria" panose="02040503050406030204" pitchFamily="18" charset="0"/>
              </a:rPr>
              <a:t>Em hãy ước lượng và cho biết:</a:t>
            </a:r>
          </a:p>
          <a:p>
            <a:r>
              <a:rPr lang="vi-VN" sz="3200" dirty="0">
                <a:latin typeface="Cambria" panose="02040503050406030204" pitchFamily="18" charset="0"/>
                <a:ea typeface="Cambria" panose="02040503050406030204" pitchFamily="18" charset="0"/>
              </a:rPr>
              <a:t>1</a:t>
            </a:r>
            <a:r>
              <a:rPr lang="vi-VN" sz="3200" dirty="0" smtClean="0">
                <a:latin typeface="Cambria" panose="02040503050406030204" pitchFamily="18" charset="0"/>
                <a:ea typeface="Cambria" panose="02040503050406030204" pitchFamily="18" charset="0"/>
              </a:rPr>
              <a:t>)Diện </a:t>
            </a:r>
            <a:r>
              <a:rPr lang="vi-VN" sz="3200" dirty="0">
                <a:latin typeface="Cambria" panose="02040503050406030204" pitchFamily="18" charset="0"/>
                <a:ea typeface="Cambria" panose="02040503050406030204" pitchFamily="18" charset="0"/>
              </a:rPr>
              <a:t>tích lớp học em khoảng bao nhiêu mét vuông.</a:t>
            </a:r>
          </a:p>
        </p:txBody>
      </p:sp>
      <p:sp>
        <p:nvSpPr>
          <p:cNvPr id="7" name="Isosceles Triangle 6">
            <a:extLst>
              <a:ext uri="{FF2B5EF4-FFF2-40B4-BE49-F238E27FC236}">
                <a16:creationId xmlns=""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a:t>
            </a:r>
          </a:p>
        </p:txBody>
      </p:sp>
      <p:sp>
        <p:nvSpPr>
          <p:cNvPr id="13" name="TextBox 12">
            <a:extLst>
              <a:ext uri="{FF2B5EF4-FFF2-40B4-BE49-F238E27FC236}">
                <a16:creationId xmlns="" xmlns:a16="http://schemas.microsoft.com/office/drawing/2014/main" id="{3C3AE919-FC12-490E-80ED-14ABF0C7A679}"/>
              </a:ext>
            </a:extLst>
          </p:cNvPr>
          <p:cNvSpPr txBox="1"/>
          <p:nvPr/>
        </p:nvSpPr>
        <p:spPr>
          <a:xfrm>
            <a:off x="1230373" y="1611917"/>
            <a:ext cx="10482604" cy="584775"/>
          </a:xfrm>
          <a:prstGeom prst="rect">
            <a:avLst/>
          </a:prstGeom>
          <a:noFill/>
        </p:spPr>
        <p:txBody>
          <a:bodyPr wrap="square">
            <a:spAutoFit/>
          </a:bodyPr>
          <a:lstStyle/>
          <a:p>
            <a:r>
              <a:rPr lang="vi-VN" sz="3200" dirty="0">
                <a:latin typeface="Cambria" panose="02040503050406030204" pitchFamily="18" charset="0"/>
                <a:ea typeface="Cambria" panose="02040503050406030204" pitchFamily="18" charset="0"/>
              </a:rPr>
              <a:t>2</a:t>
            </a:r>
            <a:r>
              <a:rPr lang="vi-VN" sz="3200" dirty="0" smtClean="0">
                <a:latin typeface="Cambria" panose="02040503050406030204" pitchFamily="18" charset="0"/>
                <a:ea typeface="Cambria" panose="02040503050406030204" pitchFamily="18" charset="0"/>
              </a:rPr>
              <a:t>)Diện </a:t>
            </a:r>
            <a:r>
              <a:rPr lang="vi-VN" sz="3200" dirty="0">
                <a:latin typeface="Cambria" panose="02040503050406030204" pitchFamily="18" charset="0"/>
                <a:ea typeface="Cambria" panose="02040503050406030204" pitchFamily="18" charset="0"/>
              </a:rPr>
              <a:t>tích nền nhà em khoảng bao nhiêu mét vuông</a:t>
            </a:r>
            <a:r>
              <a:rPr lang="vi-VN" sz="3200" dirty="0" smtClean="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6770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8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810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exagon 7">
            <a:extLst/>
          </p:cNvPr>
          <p:cNvSpPr/>
          <p:nvPr/>
        </p:nvSpPr>
        <p:spPr>
          <a:xfrm>
            <a:off x="1647095" y="1379224"/>
            <a:ext cx="2584098" cy="1897377"/>
          </a:xfrm>
          <a:prstGeom prst="hexag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000" b="1" dirty="0" err="1">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rPr>
              <a:t>Ong</a:t>
            </a:r>
            <a:endParaRPr lang="en-US" sz="5000" dirty="0">
              <a:solidFill>
                <a:prstClr val="black"/>
              </a:solidFill>
              <a:latin typeface="Arial" pitchFamily="34" charset="0"/>
              <a:cs typeface="Arial" pitchFamily="34" charset="0"/>
            </a:endParaRPr>
          </a:p>
        </p:txBody>
      </p:sp>
      <p:sp>
        <p:nvSpPr>
          <p:cNvPr id="9" name="Hexagon 8">
            <a:extLst/>
          </p:cNvPr>
          <p:cNvSpPr/>
          <p:nvPr/>
        </p:nvSpPr>
        <p:spPr>
          <a:xfrm>
            <a:off x="3765600" y="381001"/>
            <a:ext cx="2744431" cy="1931669"/>
          </a:xfrm>
          <a:prstGeom prst="hexag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000" b="1" dirty="0" err="1">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rPr>
              <a:t>vàng</a:t>
            </a:r>
            <a:endParaRPr lang="en-US" sz="5000" dirty="0">
              <a:solidFill>
                <a:prstClr val="black"/>
              </a:solidFill>
              <a:latin typeface="Arial" pitchFamily="34" charset="0"/>
              <a:cs typeface="Arial" pitchFamily="34" charset="0"/>
            </a:endParaRPr>
          </a:p>
        </p:txBody>
      </p:sp>
      <p:sp>
        <p:nvSpPr>
          <p:cNvPr id="10" name="Hexagon 9">
            <a:extLst/>
          </p:cNvPr>
          <p:cNvSpPr/>
          <p:nvPr/>
        </p:nvSpPr>
        <p:spPr>
          <a:xfrm>
            <a:off x="8229600" y="2327912"/>
            <a:ext cx="2438400" cy="1747963"/>
          </a:xfrm>
          <a:prstGeom prst="hexag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000" b="1" dirty="0" err="1">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rPr>
              <a:t>thái</a:t>
            </a:r>
            <a:endParaRPr lang="en-US" sz="5000" b="1" dirty="0">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endParaRPr>
          </a:p>
        </p:txBody>
      </p:sp>
      <p:sp>
        <p:nvSpPr>
          <p:cNvPr id="13" name="Hexagon 12">
            <a:extLst/>
          </p:cNvPr>
          <p:cNvSpPr/>
          <p:nvPr/>
        </p:nvSpPr>
        <p:spPr>
          <a:xfrm>
            <a:off x="6015480" y="1346835"/>
            <a:ext cx="2735798" cy="1884047"/>
          </a:xfrm>
          <a:prstGeom prst="hexag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000" b="1" dirty="0" err="1">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rPr>
              <a:t>thông</a:t>
            </a:r>
            <a:r>
              <a:rPr lang="en-US" sz="5000" b="1" dirty="0">
                <a:ln w="6600">
                  <a:solidFill>
                    <a:srgbClr val="ED7D31"/>
                  </a:solidFill>
                  <a:prstDash val="solid"/>
                </a:ln>
                <a:solidFill>
                  <a:prstClr val="black"/>
                </a:solidFill>
                <a:effectLst>
                  <a:outerShdw dist="38100" dir="2700000" algn="tl" rotWithShape="0">
                    <a:srgbClr val="ED7D31"/>
                  </a:outerShdw>
                </a:effectLst>
                <a:latin typeface="Arial" pitchFamily="34" charset="0"/>
                <a:cs typeface="Arial" pitchFamily="34" charset="0"/>
              </a:rPr>
              <a:t> </a:t>
            </a:r>
            <a:endParaRPr lang="en-US" sz="5000" dirty="0">
              <a:solidFill>
                <a:prstClr val="black"/>
              </a:solidFill>
              <a:latin typeface="Arial" pitchFamily="34" charset="0"/>
              <a:cs typeface="Arial"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5538" y="2057400"/>
            <a:ext cx="19875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hlinkClick r:id="rId5" action="ppaction://hlinksldjump"/>
          </p:cNvPr>
          <p:cNvSpPr/>
          <p:nvPr/>
        </p:nvSpPr>
        <p:spPr>
          <a:xfrm>
            <a:off x="4368800" y="5634038"/>
            <a:ext cx="581025"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prstClr val="black"/>
                </a:solidFill>
                <a:latin typeface="Arial" pitchFamily="34" charset="0"/>
                <a:cs typeface="Arial" pitchFamily="34" charset="0"/>
              </a:rPr>
              <a:t>2</a:t>
            </a:r>
          </a:p>
        </p:txBody>
      </p:sp>
      <p:sp>
        <p:nvSpPr>
          <p:cNvPr id="11" name="Oval 10">
            <a:hlinkClick r:id="rId6" action="ppaction://hlinksldjump"/>
            <a:hlinkHover r:id="rId5" action="ppaction://hlinksldjump"/>
          </p:cNvPr>
          <p:cNvSpPr/>
          <p:nvPr/>
        </p:nvSpPr>
        <p:spPr>
          <a:xfrm>
            <a:off x="2957513" y="5178425"/>
            <a:ext cx="579437"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prstClr val="black"/>
                </a:solidFill>
                <a:latin typeface="Arial" pitchFamily="34" charset="0"/>
                <a:cs typeface="Arial" pitchFamily="34" charset="0"/>
              </a:rPr>
              <a:t>1</a:t>
            </a:r>
          </a:p>
        </p:txBody>
      </p:sp>
      <p:sp>
        <p:nvSpPr>
          <p:cNvPr id="12" name="Oval 11">
            <a:hlinkClick r:id="rId7" action="ppaction://hlinksldjump"/>
          </p:cNvPr>
          <p:cNvSpPr/>
          <p:nvPr/>
        </p:nvSpPr>
        <p:spPr>
          <a:xfrm>
            <a:off x="7245350" y="5559425"/>
            <a:ext cx="579438"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prstClr val="black"/>
                </a:solidFill>
                <a:latin typeface="Arial" pitchFamily="34" charset="0"/>
                <a:cs typeface="Arial" pitchFamily="34" charset="0"/>
              </a:rPr>
              <a:t>4</a:t>
            </a:r>
          </a:p>
        </p:txBody>
      </p:sp>
      <p:sp>
        <p:nvSpPr>
          <p:cNvPr id="14" name="Oval 13">
            <a:hlinkClick r:id="rId5" action="ppaction://hlinksldjump"/>
          </p:cNvPr>
          <p:cNvSpPr/>
          <p:nvPr/>
        </p:nvSpPr>
        <p:spPr>
          <a:xfrm>
            <a:off x="5832475" y="5105400"/>
            <a:ext cx="579438"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prstClr val="black"/>
                </a:solidFill>
                <a:latin typeface="Arial" pitchFamily="34" charset="0"/>
                <a:cs typeface="Arial" pitchFamily="34" charset="0"/>
              </a:rPr>
              <a:t>3</a:t>
            </a:r>
          </a:p>
        </p:txBody>
      </p:sp>
      <p:sp>
        <p:nvSpPr>
          <p:cNvPr id="16" name="Oval 15">
            <a:hlinkClick r:id="" action="ppaction://noaction"/>
          </p:cNvPr>
          <p:cNvSpPr/>
          <p:nvPr/>
        </p:nvSpPr>
        <p:spPr>
          <a:xfrm>
            <a:off x="8461375" y="5175250"/>
            <a:ext cx="579438"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prstClr val="black"/>
                </a:solidFill>
                <a:latin typeface="Arial" pitchFamily="34" charset="0"/>
                <a:cs typeface="Arial" pitchFamily="34" charset="0"/>
              </a:rPr>
              <a:t>5</a:t>
            </a:r>
          </a:p>
        </p:txBody>
      </p:sp>
    </p:spTree>
    <p:extLst>
      <p:ext uri="{BB962C8B-B14F-4D97-AF65-F5344CB8AC3E}">
        <p14:creationId xmlns:p14="http://schemas.microsoft.com/office/powerpoint/2010/main" val="2967806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nodeType="afterGroup">
                            <p:stCondLst>
                              <p:cond delay="500"/>
                            </p:stCondLst>
                            <p:childTnLst>
                              <p:par>
                                <p:cTn id="10" presetID="2" presetClass="entr" presetSubtype="1" accel="10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accel="10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ac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0-#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34" presetClass="emph" presetSubtype="0" fill="hold" grpId="0"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11"/>
                                        </p:tgtEl>
                                        <p:attrNameLst>
                                          <p:attrName>ppt_x</p:attrName>
                                          <p:attrName>ppt_y</p:attrName>
                                        </p:attrNameLst>
                                      </p:cBhvr>
                                    </p:animMotion>
                                    <p:animRot by="1500000">
                                      <p:cBhvr>
                                        <p:cTn id="32" dur="125" fill="hold">
                                          <p:stCondLst>
                                            <p:cond delay="0"/>
                                          </p:stCondLst>
                                        </p:cTn>
                                        <p:tgtEl>
                                          <p:spTgt spid="11"/>
                                        </p:tgtEl>
                                        <p:attrNameLst>
                                          <p:attrName>r</p:attrName>
                                        </p:attrNameLst>
                                      </p:cBhvr>
                                    </p:animRot>
                                    <p:animRot by="-1500000">
                                      <p:cBhvr>
                                        <p:cTn id="33" dur="125" fill="hold">
                                          <p:stCondLst>
                                            <p:cond delay="125"/>
                                          </p:stCondLst>
                                        </p:cTn>
                                        <p:tgtEl>
                                          <p:spTgt spid="11"/>
                                        </p:tgtEl>
                                        <p:attrNameLst>
                                          <p:attrName>r</p:attrName>
                                        </p:attrNameLst>
                                      </p:cBhvr>
                                    </p:animRot>
                                    <p:animRot by="-1500000">
                                      <p:cBhvr>
                                        <p:cTn id="34" dur="125" fill="hold">
                                          <p:stCondLst>
                                            <p:cond delay="250"/>
                                          </p:stCondLst>
                                        </p:cTn>
                                        <p:tgtEl>
                                          <p:spTgt spid="11"/>
                                        </p:tgtEl>
                                        <p:attrNameLst>
                                          <p:attrName>r</p:attrName>
                                        </p:attrNameLst>
                                      </p:cBhvr>
                                    </p:animRot>
                                    <p:animRot by="1500000">
                                      <p:cBhvr>
                                        <p:cTn id="35" dur="125" fill="hold">
                                          <p:stCondLst>
                                            <p:cond delay="375"/>
                                          </p:stCondLst>
                                        </p:cTn>
                                        <p:tgtEl>
                                          <p:spTgt spid="11"/>
                                        </p:tgtEl>
                                        <p:attrNameLst>
                                          <p:attrName>r</p:attrName>
                                        </p:attrNameLst>
                                      </p:cBhvr>
                                    </p:animRot>
                                  </p:childTnLst>
                                </p:cTn>
                              </p:par>
                            </p:childTnLst>
                          </p:cTn>
                        </p:par>
                        <p:par>
                          <p:cTn id="36" fill="hold" nodeType="afterGroup">
                            <p:stCondLst>
                              <p:cond delay="3500"/>
                            </p:stCondLst>
                            <p:childTnLst>
                              <p:par>
                                <p:cTn id="37" presetID="34" presetClass="emph" presetSubtype="0" fill="hold" grpId="0"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gtEl>
                                        <p:attrNameLst>
                                          <p:attrName>ppt_x</p:attrName>
                                          <p:attrName>ppt_y</p:attrName>
                                        </p:attrNameLst>
                                      </p:cBhvr>
                                    </p:animMotion>
                                    <p:animRot by="1500000">
                                      <p:cBhvr>
                                        <p:cTn id="39" dur="125" fill="hold">
                                          <p:stCondLst>
                                            <p:cond delay="0"/>
                                          </p:stCondLst>
                                        </p:cTn>
                                        <p:tgtEl>
                                          <p:spTgt spid="2"/>
                                        </p:tgtEl>
                                        <p:attrNameLst>
                                          <p:attrName>r</p:attrName>
                                        </p:attrNameLst>
                                      </p:cBhvr>
                                    </p:animRot>
                                    <p:animRot by="-1500000">
                                      <p:cBhvr>
                                        <p:cTn id="40" dur="125" fill="hold">
                                          <p:stCondLst>
                                            <p:cond delay="125"/>
                                          </p:stCondLst>
                                        </p:cTn>
                                        <p:tgtEl>
                                          <p:spTgt spid="2"/>
                                        </p:tgtEl>
                                        <p:attrNameLst>
                                          <p:attrName>r</p:attrName>
                                        </p:attrNameLst>
                                      </p:cBhvr>
                                    </p:animRot>
                                    <p:animRot by="-1500000">
                                      <p:cBhvr>
                                        <p:cTn id="41" dur="125" fill="hold">
                                          <p:stCondLst>
                                            <p:cond delay="250"/>
                                          </p:stCondLst>
                                        </p:cTn>
                                        <p:tgtEl>
                                          <p:spTgt spid="2"/>
                                        </p:tgtEl>
                                        <p:attrNameLst>
                                          <p:attrName>r</p:attrName>
                                        </p:attrNameLst>
                                      </p:cBhvr>
                                    </p:animRot>
                                    <p:animRot by="1500000">
                                      <p:cBhvr>
                                        <p:cTn id="42" dur="125" fill="hold">
                                          <p:stCondLst>
                                            <p:cond delay="375"/>
                                          </p:stCondLst>
                                        </p:cTn>
                                        <p:tgtEl>
                                          <p:spTgt spid="2"/>
                                        </p:tgtEl>
                                        <p:attrNameLst>
                                          <p:attrName>r</p:attrName>
                                        </p:attrNameLst>
                                      </p:cBhvr>
                                    </p:animRot>
                                  </p:childTnLst>
                                </p:cTn>
                              </p:par>
                            </p:childTnLst>
                          </p:cTn>
                        </p:par>
                        <p:par>
                          <p:cTn id="43" fill="hold" nodeType="afterGroup">
                            <p:stCondLst>
                              <p:cond delay="4000"/>
                            </p:stCondLst>
                            <p:childTnLst>
                              <p:par>
                                <p:cTn id="44" presetID="34" presetClass="emph" presetSubtype="0" fill="hold" grpId="0" nodeType="after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14"/>
                                        </p:tgtEl>
                                        <p:attrNameLst>
                                          <p:attrName>ppt_x</p:attrName>
                                          <p:attrName>ppt_y</p:attrName>
                                        </p:attrNameLst>
                                      </p:cBhvr>
                                    </p:animMotion>
                                    <p:animRot by="1500000">
                                      <p:cBhvr>
                                        <p:cTn id="46" dur="125" fill="hold">
                                          <p:stCondLst>
                                            <p:cond delay="0"/>
                                          </p:stCondLst>
                                        </p:cTn>
                                        <p:tgtEl>
                                          <p:spTgt spid="14"/>
                                        </p:tgtEl>
                                        <p:attrNameLst>
                                          <p:attrName>r</p:attrName>
                                        </p:attrNameLst>
                                      </p:cBhvr>
                                    </p:animRot>
                                    <p:animRot by="-1500000">
                                      <p:cBhvr>
                                        <p:cTn id="47" dur="125" fill="hold">
                                          <p:stCondLst>
                                            <p:cond delay="125"/>
                                          </p:stCondLst>
                                        </p:cTn>
                                        <p:tgtEl>
                                          <p:spTgt spid="14"/>
                                        </p:tgtEl>
                                        <p:attrNameLst>
                                          <p:attrName>r</p:attrName>
                                        </p:attrNameLst>
                                      </p:cBhvr>
                                    </p:animRot>
                                    <p:animRot by="-1500000">
                                      <p:cBhvr>
                                        <p:cTn id="48" dur="125" fill="hold">
                                          <p:stCondLst>
                                            <p:cond delay="250"/>
                                          </p:stCondLst>
                                        </p:cTn>
                                        <p:tgtEl>
                                          <p:spTgt spid="14"/>
                                        </p:tgtEl>
                                        <p:attrNameLst>
                                          <p:attrName>r</p:attrName>
                                        </p:attrNameLst>
                                      </p:cBhvr>
                                    </p:animRot>
                                    <p:animRot by="1500000">
                                      <p:cBhvr>
                                        <p:cTn id="49" dur="125" fill="hold">
                                          <p:stCondLst>
                                            <p:cond delay="375"/>
                                          </p:stCondLst>
                                        </p:cTn>
                                        <p:tgtEl>
                                          <p:spTgt spid="14"/>
                                        </p:tgtEl>
                                        <p:attrNameLst>
                                          <p:attrName>r</p:attrName>
                                        </p:attrNameLst>
                                      </p:cBhvr>
                                    </p:animRot>
                                  </p:childTnLst>
                                </p:cTn>
                              </p:par>
                            </p:childTnLst>
                          </p:cTn>
                        </p:par>
                        <p:par>
                          <p:cTn id="50" fill="hold" nodeType="afterGroup">
                            <p:stCondLst>
                              <p:cond delay="4500"/>
                            </p:stCondLst>
                            <p:childTnLst>
                              <p:par>
                                <p:cTn id="51" presetID="34" presetClass="emph" presetSubtype="0" fill="hold" grpId="0"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12"/>
                                        </p:tgtEl>
                                        <p:attrNameLst>
                                          <p:attrName>ppt_x</p:attrName>
                                          <p:attrName>ppt_y</p:attrName>
                                        </p:attrNameLst>
                                      </p:cBhvr>
                                    </p:animMotion>
                                    <p:animRot by="1500000">
                                      <p:cBhvr>
                                        <p:cTn id="53" dur="125" fill="hold">
                                          <p:stCondLst>
                                            <p:cond delay="0"/>
                                          </p:stCondLst>
                                        </p:cTn>
                                        <p:tgtEl>
                                          <p:spTgt spid="12"/>
                                        </p:tgtEl>
                                        <p:attrNameLst>
                                          <p:attrName>r</p:attrName>
                                        </p:attrNameLst>
                                      </p:cBhvr>
                                    </p:animRot>
                                    <p:animRot by="-1500000">
                                      <p:cBhvr>
                                        <p:cTn id="54" dur="125" fill="hold">
                                          <p:stCondLst>
                                            <p:cond delay="125"/>
                                          </p:stCondLst>
                                        </p:cTn>
                                        <p:tgtEl>
                                          <p:spTgt spid="12"/>
                                        </p:tgtEl>
                                        <p:attrNameLst>
                                          <p:attrName>r</p:attrName>
                                        </p:attrNameLst>
                                      </p:cBhvr>
                                    </p:animRot>
                                    <p:animRot by="-1500000">
                                      <p:cBhvr>
                                        <p:cTn id="55" dur="125" fill="hold">
                                          <p:stCondLst>
                                            <p:cond delay="250"/>
                                          </p:stCondLst>
                                        </p:cTn>
                                        <p:tgtEl>
                                          <p:spTgt spid="12"/>
                                        </p:tgtEl>
                                        <p:attrNameLst>
                                          <p:attrName>r</p:attrName>
                                        </p:attrNameLst>
                                      </p:cBhvr>
                                    </p:animRot>
                                    <p:animRot by="1500000">
                                      <p:cBhvr>
                                        <p:cTn id="56" dur="125" fill="hold">
                                          <p:stCondLst>
                                            <p:cond delay="375"/>
                                          </p:stCondLst>
                                        </p:cTn>
                                        <p:tgtEl>
                                          <p:spTgt spid="12"/>
                                        </p:tgtEl>
                                        <p:attrNameLst>
                                          <p:attrName>r</p:attrName>
                                        </p:attrNameLst>
                                      </p:cBhvr>
                                    </p:animRot>
                                  </p:childTnLst>
                                </p:cTn>
                              </p:par>
                            </p:childTnLst>
                          </p:cTn>
                        </p:par>
                        <p:par>
                          <p:cTn id="57" fill="hold" nodeType="afterGroup">
                            <p:stCondLst>
                              <p:cond delay="5000"/>
                            </p:stCondLst>
                            <p:childTnLst>
                              <p:par>
                                <p:cTn id="58" presetID="34" presetClass="emph" presetSubtype="0" fill="hold" grpId="0" nodeType="afterEffect">
                                  <p:stCondLst>
                                    <p:cond delay="0"/>
                                  </p:stCondLst>
                                  <p:iterate type="lt">
                                    <p:tmPct val="10000"/>
                                  </p:iterate>
                                  <p:childTnLst>
                                    <p:animMotion origin="layout" path="M 0.0 0.0 L 0.0 -0.07213" pathEditMode="relative" ptsTypes="">
                                      <p:cBhvr>
                                        <p:cTn id="59" dur="500" accel="50000" decel="50000" autoRev="1" fill="hold">
                                          <p:stCondLst>
                                            <p:cond delay="0"/>
                                          </p:stCondLst>
                                        </p:cTn>
                                        <p:tgtEl>
                                          <p:spTgt spid="16"/>
                                        </p:tgtEl>
                                        <p:attrNameLst>
                                          <p:attrName>ppt_x</p:attrName>
                                          <p:attrName>ppt_y</p:attrName>
                                        </p:attrNameLst>
                                      </p:cBhvr>
                                    </p:animMotion>
                                    <p:animRot by="1500000">
                                      <p:cBhvr>
                                        <p:cTn id="60" dur="250" fill="hold">
                                          <p:stCondLst>
                                            <p:cond delay="0"/>
                                          </p:stCondLst>
                                        </p:cTn>
                                        <p:tgtEl>
                                          <p:spTgt spid="16"/>
                                        </p:tgtEl>
                                        <p:attrNameLst>
                                          <p:attrName>r</p:attrName>
                                        </p:attrNameLst>
                                      </p:cBhvr>
                                    </p:animRot>
                                    <p:animRot by="-1500000">
                                      <p:cBhvr>
                                        <p:cTn id="61" dur="250" fill="hold">
                                          <p:stCondLst>
                                            <p:cond delay="250"/>
                                          </p:stCondLst>
                                        </p:cTn>
                                        <p:tgtEl>
                                          <p:spTgt spid="16"/>
                                        </p:tgtEl>
                                        <p:attrNameLst>
                                          <p:attrName>r</p:attrName>
                                        </p:attrNameLst>
                                      </p:cBhvr>
                                    </p:animRot>
                                    <p:animRot by="-1500000">
                                      <p:cBhvr>
                                        <p:cTn id="62" dur="250" fill="hold">
                                          <p:stCondLst>
                                            <p:cond delay="500"/>
                                          </p:stCondLst>
                                        </p:cTn>
                                        <p:tgtEl>
                                          <p:spTgt spid="16"/>
                                        </p:tgtEl>
                                        <p:attrNameLst>
                                          <p:attrName>r</p:attrName>
                                        </p:attrNameLst>
                                      </p:cBhvr>
                                    </p:animRot>
                                    <p:animRot by="1500000">
                                      <p:cBhvr>
                                        <p:cTn id="63" dur="250" fill="hold">
                                          <p:stCondLst>
                                            <p:cond delay="75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4" presetClass="emph" presetSubtype="0" fill="hold" grpId="1" nodeType="clickEffect">
                                  <p:stCondLst>
                                    <p:cond delay="0"/>
                                  </p:stCondLst>
                                  <p:iterate type="lt">
                                    <p:tmPct val="0"/>
                                  </p:iterate>
                                  <p:childTnLst>
                                    <p:animClr clrSpc="hsl" dir="cw">
                                      <p:cBhvr override="childStyle">
                                        <p:cTn id="68" dur="500" fill="hold"/>
                                        <p:tgtEl>
                                          <p:spTgt spid="11"/>
                                        </p:tgtEl>
                                        <p:attrNameLst>
                                          <p:attrName>style.color</p:attrName>
                                        </p:attrNameLst>
                                      </p:cBhvr>
                                      <p:by>
                                        <p:hsl h="0" s="-12549" l="-25098"/>
                                      </p:by>
                                    </p:animClr>
                                    <p:animClr clrSpc="hsl" dir="cw">
                                      <p:cBhvr>
                                        <p:cTn id="69" dur="500" fill="hold"/>
                                        <p:tgtEl>
                                          <p:spTgt spid="11"/>
                                        </p:tgtEl>
                                        <p:attrNameLst>
                                          <p:attrName>fillcolor</p:attrName>
                                        </p:attrNameLst>
                                      </p:cBhvr>
                                      <p:by>
                                        <p:hsl h="0" s="-12549" l="-25098"/>
                                      </p:by>
                                    </p:animClr>
                                    <p:animClr clrSpc="hsl" dir="cw">
                                      <p:cBhvr>
                                        <p:cTn id="70" dur="500" fill="hold"/>
                                        <p:tgtEl>
                                          <p:spTgt spid="11"/>
                                        </p:tgtEl>
                                        <p:attrNameLst>
                                          <p:attrName>stroke.color</p:attrName>
                                        </p:attrNameLst>
                                      </p:cBhvr>
                                      <p:by>
                                        <p:hsl h="0" s="-12549" l="-25098"/>
                                      </p:by>
                                    </p:animClr>
                                    <p:set>
                                      <p:cBhvr>
                                        <p:cTn id="71"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72" restart="whenNotActive" fill="hold" evtFilter="cancelBubble" nodeType="interactiveSeq">
                <p:stCondLst>
                  <p:cond evt="onClick" delay="0">
                    <p:tgtEl>
                      <p:spTgt spid="2"/>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4" presetClass="emph" presetSubtype="0" fill="hold" grpId="1" nodeType="clickEffect">
                                  <p:stCondLst>
                                    <p:cond delay="0"/>
                                  </p:stCondLst>
                                  <p:iterate type="lt">
                                    <p:tmPct val="0"/>
                                  </p:iterate>
                                  <p:childTnLst>
                                    <p:animClr clrSpc="hsl" dir="cw">
                                      <p:cBhvr override="childStyle">
                                        <p:cTn id="76" dur="500" fill="hold"/>
                                        <p:tgtEl>
                                          <p:spTgt spid="2"/>
                                        </p:tgtEl>
                                        <p:attrNameLst>
                                          <p:attrName>style.color</p:attrName>
                                        </p:attrNameLst>
                                      </p:cBhvr>
                                      <p:by>
                                        <p:hsl h="0" s="-12549" l="-25098"/>
                                      </p:by>
                                    </p:animClr>
                                    <p:animClr clrSpc="hsl" dir="cw">
                                      <p:cBhvr>
                                        <p:cTn id="77" dur="500" fill="hold"/>
                                        <p:tgtEl>
                                          <p:spTgt spid="2"/>
                                        </p:tgtEl>
                                        <p:attrNameLst>
                                          <p:attrName>fillcolor</p:attrName>
                                        </p:attrNameLst>
                                      </p:cBhvr>
                                      <p:by>
                                        <p:hsl h="0" s="-12549" l="-25098"/>
                                      </p:by>
                                    </p:animClr>
                                    <p:animClr clrSpc="hsl" dir="cw">
                                      <p:cBhvr>
                                        <p:cTn id="78" dur="500" fill="hold"/>
                                        <p:tgtEl>
                                          <p:spTgt spid="2"/>
                                        </p:tgtEl>
                                        <p:attrNameLst>
                                          <p:attrName>stroke.color</p:attrName>
                                        </p:attrNameLst>
                                      </p:cBhvr>
                                      <p:by>
                                        <p:hsl h="0" s="-12549" l="-25098"/>
                                      </p:by>
                                    </p:animClr>
                                    <p:set>
                                      <p:cBhvr>
                                        <p:cTn id="79" dur="500" fill="hold"/>
                                        <p:tgtEl>
                                          <p:spTgt spid="2"/>
                                        </p:tgtEl>
                                        <p:attrNameLst>
                                          <p:attrName>fill.type</p:attrName>
                                        </p:attrNameLst>
                                      </p:cBhvr>
                                      <p:to>
                                        <p:strVal val="solid"/>
                                      </p:to>
                                    </p:set>
                                  </p:childTnLst>
                                </p:cTn>
                              </p:par>
                            </p:childTnLst>
                          </p:cTn>
                        </p:par>
                      </p:childTnLst>
                    </p:cTn>
                  </p:par>
                </p:childTnLst>
              </p:cTn>
              <p:nextCondLst>
                <p:cond evt="onClick" delay="0">
                  <p:tgtEl>
                    <p:spTgt spid="2"/>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4" presetClass="emph" presetSubtype="0" fill="hold" grpId="1" nodeType="clickEffect">
                                  <p:stCondLst>
                                    <p:cond delay="0"/>
                                  </p:stCondLst>
                                  <p:iterate type="lt">
                                    <p:tmPct val="0"/>
                                  </p:iterate>
                                  <p:childTnLst>
                                    <p:animClr clrSpc="hsl" dir="cw">
                                      <p:cBhvr override="childStyle">
                                        <p:cTn id="84" dur="500" fill="hold"/>
                                        <p:tgtEl>
                                          <p:spTgt spid="14"/>
                                        </p:tgtEl>
                                        <p:attrNameLst>
                                          <p:attrName>style.color</p:attrName>
                                        </p:attrNameLst>
                                      </p:cBhvr>
                                      <p:by>
                                        <p:hsl h="0" s="-12549" l="-25098"/>
                                      </p:by>
                                    </p:animClr>
                                    <p:animClr clrSpc="hsl" dir="cw">
                                      <p:cBhvr>
                                        <p:cTn id="85" dur="500" fill="hold"/>
                                        <p:tgtEl>
                                          <p:spTgt spid="14"/>
                                        </p:tgtEl>
                                        <p:attrNameLst>
                                          <p:attrName>fillcolor</p:attrName>
                                        </p:attrNameLst>
                                      </p:cBhvr>
                                      <p:by>
                                        <p:hsl h="0" s="-12549" l="-25098"/>
                                      </p:by>
                                    </p:animClr>
                                    <p:animClr clrSpc="hsl" dir="cw">
                                      <p:cBhvr>
                                        <p:cTn id="86" dur="500" fill="hold"/>
                                        <p:tgtEl>
                                          <p:spTgt spid="14"/>
                                        </p:tgtEl>
                                        <p:attrNameLst>
                                          <p:attrName>stroke.color</p:attrName>
                                        </p:attrNameLst>
                                      </p:cBhvr>
                                      <p:by>
                                        <p:hsl h="0" s="-12549" l="-25098"/>
                                      </p:by>
                                    </p:animClr>
                                    <p:set>
                                      <p:cBhvr>
                                        <p:cTn id="87"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24" presetClass="emph" presetSubtype="0" fill="hold" grpId="1" nodeType="clickEffect">
                                  <p:stCondLst>
                                    <p:cond delay="0"/>
                                  </p:stCondLst>
                                  <p:iterate type="lt">
                                    <p:tmPct val="0"/>
                                  </p:iterate>
                                  <p:childTnLst>
                                    <p:animClr clrSpc="hsl" dir="cw">
                                      <p:cBhvr override="childStyle">
                                        <p:cTn id="92" dur="500" fill="hold"/>
                                        <p:tgtEl>
                                          <p:spTgt spid="12"/>
                                        </p:tgtEl>
                                        <p:attrNameLst>
                                          <p:attrName>style.color</p:attrName>
                                        </p:attrNameLst>
                                      </p:cBhvr>
                                      <p:by>
                                        <p:hsl h="0" s="-12549" l="-25098"/>
                                      </p:by>
                                    </p:animClr>
                                    <p:animClr clrSpc="hsl" dir="cw">
                                      <p:cBhvr>
                                        <p:cTn id="93" dur="500" fill="hold"/>
                                        <p:tgtEl>
                                          <p:spTgt spid="12"/>
                                        </p:tgtEl>
                                        <p:attrNameLst>
                                          <p:attrName>fillcolor</p:attrName>
                                        </p:attrNameLst>
                                      </p:cBhvr>
                                      <p:by>
                                        <p:hsl h="0" s="-12549" l="-25098"/>
                                      </p:by>
                                    </p:animClr>
                                    <p:animClr clrSpc="hsl" dir="cw">
                                      <p:cBhvr>
                                        <p:cTn id="94" dur="500" fill="hold"/>
                                        <p:tgtEl>
                                          <p:spTgt spid="12"/>
                                        </p:tgtEl>
                                        <p:attrNameLst>
                                          <p:attrName>stroke.color</p:attrName>
                                        </p:attrNameLst>
                                      </p:cBhvr>
                                      <p:by>
                                        <p:hsl h="0" s="-12549" l="-25098"/>
                                      </p:by>
                                    </p:animClr>
                                    <p:set>
                                      <p:cBhvr>
                                        <p:cTn id="95"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4" presetClass="emph" presetSubtype="0" fill="hold" grpId="1" nodeType="clickEffect">
                                  <p:stCondLst>
                                    <p:cond delay="0"/>
                                  </p:stCondLst>
                                  <p:iterate type="lt">
                                    <p:tmPct val="0"/>
                                  </p:iterate>
                                  <p:childTnLst>
                                    <p:animClr clrSpc="hsl" dir="cw">
                                      <p:cBhvr override="childStyle">
                                        <p:cTn id="100" dur="500" fill="hold"/>
                                        <p:tgtEl>
                                          <p:spTgt spid="16"/>
                                        </p:tgtEl>
                                        <p:attrNameLst>
                                          <p:attrName>style.color</p:attrName>
                                        </p:attrNameLst>
                                      </p:cBhvr>
                                      <p:by>
                                        <p:hsl h="0" s="-12549" l="-25098"/>
                                      </p:by>
                                    </p:animClr>
                                    <p:animClr clrSpc="hsl" dir="cw">
                                      <p:cBhvr>
                                        <p:cTn id="101" dur="500" fill="hold"/>
                                        <p:tgtEl>
                                          <p:spTgt spid="16"/>
                                        </p:tgtEl>
                                        <p:attrNameLst>
                                          <p:attrName>fillcolor</p:attrName>
                                        </p:attrNameLst>
                                      </p:cBhvr>
                                      <p:by>
                                        <p:hsl h="0" s="-12549" l="-25098"/>
                                      </p:by>
                                    </p:animClr>
                                    <p:animClr clrSpc="hsl" dir="cw">
                                      <p:cBhvr>
                                        <p:cTn id="102" dur="500" fill="hold"/>
                                        <p:tgtEl>
                                          <p:spTgt spid="16"/>
                                        </p:tgtEl>
                                        <p:attrNameLst>
                                          <p:attrName>stroke.color</p:attrName>
                                        </p:attrNameLst>
                                      </p:cBhvr>
                                      <p:by>
                                        <p:hsl h="0" s="-12549" l="-25098"/>
                                      </p:by>
                                    </p:animClr>
                                    <p:set>
                                      <p:cBhvr>
                                        <p:cTn id="10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childTnLst>
        </p:cTn>
      </p:par>
    </p:tnLst>
    <p:bldLst>
      <p:bldP spid="2" grpId="0" animBg="1"/>
      <p:bldP spid="2" grpId="1" animBg="1"/>
      <p:bldP spid="11" grpId="0" animBg="1"/>
      <p:bldP spid="11" grpId="1" animBg="1"/>
      <p:bldP spid="12" grpId="0" animBg="1"/>
      <p:bldP spid="12" grpId="1" animBg="1"/>
      <p:bldP spid="14" grpId="0" animBg="1"/>
      <p:bldP spid="14"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932" y="1700941"/>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9013" y="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p:cNvPr>
          <p:cNvSpPr/>
          <p:nvPr/>
        </p:nvSpPr>
        <p:spPr>
          <a:xfrm>
            <a:off x="3084513" y="228601"/>
            <a:ext cx="5880100" cy="1828800"/>
          </a:xfrm>
          <a:prstGeom prst="wedgeRoundRectCallout">
            <a:avLst>
              <a:gd name="adj1" fmla="val 62786"/>
              <a:gd name="adj2" fmla="val 8254"/>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600" dirty="0" smtClean="0">
              <a:solidFill>
                <a:prstClr val="white"/>
              </a:solidFill>
              <a:latin typeface="Times New Roman" panose="02020603050405020304" pitchFamily="18" charset="0"/>
              <a:cs typeface="Times New Roman" panose="02020603050405020304" pitchFamily="18" charset="0"/>
            </a:endParaRPr>
          </a:p>
          <a:p>
            <a:pPr>
              <a:defRPr/>
            </a:pPr>
            <a:r>
              <a:rPr lang="en-US" sz="3600" dirty="0" err="1" smtClean="0">
                <a:solidFill>
                  <a:prstClr val="white"/>
                </a:solidFill>
                <a:latin typeface="Times New Roman" panose="02020603050405020304" pitchFamily="18" charset="0"/>
                <a:cs typeface="Times New Roman" panose="02020603050405020304" pitchFamily="18" charset="0"/>
              </a:rPr>
              <a:t>Câu</a:t>
            </a:r>
            <a:r>
              <a:rPr lang="en-US" sz="3600" dirty="0" smtClean="0">
                <a:solidFill>
                  <a:prstClr val="white"/>
                </a:solidFill>
                <a:latin typeface="Times New Roman" panose="02020603050405020304" pitchFamily="18" charset="0"/>
                <a:cs typeface="Times New Roman" panose="02020603050405020304" pitchFamily="18" charset="0"/>
              </a:rPr>
              <a:t> </a:t>
            </a:r>
            <a:r>
              <a:rPr lang="en-US" sz="3600" dirty="0">
                <a:solidFill>
                  <a:prstClr val="white"/>
                </a:solidFill>
                <a:latin typeface="Times New Roman" panose="02020603050405020304" pitchFamily="18" charset="0"/>
                <a:cs typeface="Times New Roman" panose="02020603050405020304" pitchFamily="18" charset="0"/>
              </a:rPr>
              <a:t>1</a:t>
            </a:r>
            <a:r>
              <a:rPr lang="en-US" sz="3600" b="1" dirty="0">
                <a:solidFill>
                  <a:prstClr val="white"/>
                </a:solidFill>
                <a:latin typeface="Times New Roman" panose="02020603050405020304" pitchFamily="18" charset="0"/>
                <a:cs typeface="Times New Roman" panose="02020603050405020304" pitchFamily="18" charset="0"/>
              </a:rPr>
              <a:t>:   </a:t>
            </a:r>
            <a:r>
              <a:rPr lang="en-US" sz="3600" dirty="0" err="1"/>
              <a:t>2m</a:t>
            </a:r>
            <a:r>
              <a:rPr lang="en-US" sz="3600" baseline="30000" dirty="0" err="1"/>
              <a:t>2</a:t>
            </a:r>
            <a:r>
              <a:rPr lang="en-US" sz="3600" dirty="0"/>
              <a:t> </a:t>
            </a:r>
            <a:r>
              <a:rPr lang="en-US" sz="3600" dirty="0" err="1"/>
              <a:t>là</a:t>
            </a:r>
            <a:r>
              <a:rPr lang="en-US" sz="3600" dirty="0"/>
              <a:t> </a:t>
            </a:r>
            <a:r>
              <a:rPr lang="en-US" sz="3600" dirty="0" err="1"/>
              <a:t>diện</a:t>
            </a:r>
            <a:r>
              <a:rPr lang="en-US" sz="3600" dirty="0"/>
              <a:t> </a:t>
            </a:r>
            <a:r>
              <a:rPr lang="en-US" sz="3600" dirty="0" err="1"/>
              <a:t>tích</a:t>
            </a:r>
            <a:r>
              <a:rPr lang="en-US" sz="3600" dirty="0"/>
              <a:t> </a:t>
            </a:r>
            <a:r>
              <a:rPr lang="en-US" sz="3600" dirty="0" err="1"/>
              <a:t>của</a:t>
            </a:r>
            <a:r>
              <a:rPr lang="en-US" sz="3600" dirty="0"/>
              <a:t> </a:t>
            </a:r>
            <a:r>
              <a:rPr lang="en-US" sz="3600" dirty="0" err="1"/>
              <a:t>hình</a:t>
            </a:r>
            <a:r>
              <a:rPr lang="en-US" sz="3600" dirty="0"/>
              <a:t> </a:t>
            </a:r>
            <a:r>
              <a:rPr lang="en-US" sz="3600" dirty="0" err="1"/>
              <a:t>vuông</a:t>
            </a:r>
            <a:r>
              <a:rPr lang="en-US" sz="3600" dirty="0"/>
              <a:t> </a:t>
            </a:r>
            <a:r>
              <a:rPr lang="en-US" sz="3600" dirty="0" err="1"/>
              <a:t>có</a:t>
            </a:r>
            <a:r>
              <a:rPr lang="en-US" sz="3600" dirty="0"/>
              <a:t> </a:t>
            </a:r>
            <a:r>
              <a:rPr lang="en-US" sz="3600" dirty="0" err="1"/>
              <a:t>cạnh</a:t>
            </a:r>
            <a:r>
              <a:rPr lang="en-US" sz="3600" dirty="0"/>
              <a:t> </a:t>
            </a:r>
            <a:r>
              <a:rPr lang="en-US" sz="3600" dirty="0" err="1"/>
              <a:t>là</a:t>
            </a:r>
            <a:r>
              <a:rPr lang="en-US" sz="3600" dirty="0"/>
              <a:t> </a:t>
            </a:r>
            <a:r>
              <a:rPr lang="en-US" sz="3600" dirty="0" err="1"/>
              <a:t>2m</a:t>
            </a:r>
            <a:r>
              <a:rPr lang="en-US" sz="3600" dirty="0"/>
              <a:t>. </a:t>
            </a:r>
            <a:r>
              <a:rPr lang="en-US" sz="3600" dirty="0" err="1"/>
              <a:t>Đúng</a:t>
            </a:r>
            <a:r>
              <a:rPr lang="en-US" sz="3600" dirty="0"/>
              <a:t> hay </a:t>
            </a:r>
            <a:r>
              <a:rPr lang="en-US" sz="3600" dirty="0" err="1"/>
              <a:t>sai</a:t>
            </a:r>
            <a:r>
              <a:rPr lang="en-US" sz="3600" dirty="0"/>
              <a:t>?</a:t>
            </a:r>
          </a:p>
          <a:p>
            <a:pPr eaLnBrk="1" fontAlgn="auto" hangingPunct="1">
              <a:spcBef>
                <a:spcPts val="0"/>
              </a:spcBef>
              <a:spcAft>
                <a:spcPts val="0"/>
              </a:spcAft>
              <a:defRPr/>
            </a:pPr>
            <a:r>
              <a:rPr lang="en-US" sz="3600" b="1" dirty="0" smtClean="0">
                <a:solidFill>
                  <a:prstClr val="white"/>
                </a:solidFill>
                <a:latin typeface="Times New Roman" panose="02020603050405020304" pitchFamily="18" charset="0"/>
                <a:cs typeface="Times New Roman" panose="02020603050405020304" pitchFamily="18" charset="0"/>
              </a:rPr>
              <a:t>?</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51205"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388" y="1143000"/>
            <a:ext cx="12001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p:cNvPr>
          <p:cNvSpPr/>
          <p:nvPr/>
        </p:nvSpPr>
        <p:spPr>
          <a:xfrm>
            <a:off x="-8027" y="446831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prstClr val="black"/>
                </a:solidFill>
                <a:latin typeface="Times New Roman" panose="02020603050405020304" pitchFamily="18" charset="0"/>
                <a:cs typeface="Times New Roman" panose="02020603050405020304" pitchFamily="18" charset="0"/>
              </a:rPr>
              <a:t>A. </a:t>
            </a:r>
            <a:r>
              <a:rPr lang="en-US" sz="3200" b="1" dirty="0" err="1" smtClean="0">
                <a:solidFill>
                  <a:prstClr val="black"/>
                </a:solidFill>
                <a:latin typeface="Times New Roman" panose="02020603050405020304" pitchFamily="18" charset="0"/>
                <a:cs typeface="Times New Roman" panose="02020603050405020304" pitchFamily="18" charset="0"/>
              </a:rPr>
              <a:t>Đúng</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120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0488" y="17608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a:extLst/>
          </p:cNvPr>
          <p:cNvSpPr/>
          <p:nvPr/>
        </p:nvSpPr>
        <p:spPr>
          <a:xfrm>
            <a:off x="3341678" y="4634641"/>
            <a:ext cx="4060031"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prstClr val="black"/>
                </a:solidFill>
                <a:latin typeface="Times New Roman" panose="02020603050405020304" pitchFamily="18" charset="0"/>
                <a:cs typeface="Times New Roman" panose="02020603050405020304" pitchFamily="18" charset="0"/>
              </a:rPr>
              <a:t>B. </a:t>
            </a:r>
            <a:r>
              <a:rPr lang="en-US" sz="3200" b="1" dirty="0" err="1" smtClean="0">
                <a:solidFill>
                  <a:prstClr val="black"/>
                </a:solidFill>
                <a:latin typeface="Times New Roman" panose="02020603050405020304" pitchFamily="18" charset="0"/>
                <a:cs typeface="Times New Roman" panose="02020603050405020304" pitchFamily="18" charset="0"/>
              </a:rPr>
              <a:t>Không</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tính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được</a:t>
            </a:r>
            <a:r>
              <a:rPr lang="en-US" sz="3200" b="1" dirty="0" smtClean="0">
                <a:solidFill>
                  <a:prstClr val="black"/>
                </a:solidFill>
                <a:latin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1209"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1861561"/>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p:cNvPr>
          <p:cNvSpPr/>
          <p:nvPr/>
        </p:nvSpPr>
        <p:spPr>
          <a:xfrm>
            <a:off x="199550"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prstClr val="black"/>
                </a:solidFill>
                <a:latin typeface="Times New Roman" panose="02020603050405020304" pitchFamily="18" charset="0"/>
                <a:cs typeface="Times New Roman" panose="02020603050405020304" pitchFamily="18" charset="0"/>
              </a:rPr>
              <a:t>C. </a:t>
            </a:r>
            <a:r>
              <a:rPr lang="en-US" sz="3200" b="1" dirty="0" err="1" smtClean="0">
                <a:solidFill>
                  <a:prstClr val="black"/>
                </a:solidFill>
                <a:latin typeface="Times New Roman" panose="02020603050405020304" pitchFamily="18" charset="0"/>
                <a:cs typeface="Times New Roman" panose="02020603050405020304" pitchFamily="18" charset="0"/>
              </a:rPr>
              <a:t>Sai</a:t>
            </a:r>
            <a:r>
              <a:rPr lang="en-US" sz="3200" b="1" dirty="0" smtClean="0">
                <a:solidFill>
                  <a:prstClr val="black"/>
                </a:solidFill>
                <a:latin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1211"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2763" y="1935703"/>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Rounded Corners 24">
            <a:extLst/>
          </p:cNvPr>
          <p:cNvSpPr/>
          <p:nvPr/>
        </p:nvSpPr>
        <p:spPr>
          <a:xfrm>
            <a:off x="3286909" y="5727872"/>
            <a:ext cx="5677704"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prstClr val="black"/>
                </a:solidFill>
                <a:latin typeface="Times New Roman" pitchFamily="18" charset="0"/>
                <a:cs typeface="Times New Roman" panose="02020603050405020304" pitchFamily="18" charset="0"/>
              </a:rPr>
              <a:t>D. </a:t>
            </a:r>
            <a:r>
              <a:rPr lang="en-US" sz="3200" b="1" dirty="0" err="1">
                <a:solidFill>
                  <a:schemeClr val="tx1"/>
                </a:solidFill>
                <a:latin typeface="Times New Roman" pitchFamily="18" charset="0"/>
                <a:cs typeface="Times New Roman" pitchFamily="18" charset="0"/>
              </a:rPr>
              <a:t>Thiếu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dữ</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kết</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luận</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Action Button: Home 2">
            <a:hlinkClick r:id="rId7" action="ppaction://hlinksldjump" highlightClick="1"/>
          </p:cNvPr>
          <p:cNvSpPr/>
          <p:nvPr/>
        </p:nvSpPr>
        <p:spPr>
          <a:xfrm>
            <a:off x="1820863" y="228600"/>
            <a:ext cx="1039812"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17286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32" presetClass="emph" presetSubtype="0" fill="remove" grpId="0"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25"/>
                                        </p:tgtEl>
                                        <p:attrNameLst>
                                          <p:attrName>r</p:attrName>
                                        </p:attrNameLst>
                                      </p:cBhvr>
                                    </p:animRot>
                                    <p:animRot by="-240000">
                                      <p:cBhvr>
                                        <p:cTn id="16" dur="200" fill="hold">
                                          <p:stCondLst>
                                            <p:cond delay="200"/>
                                          </p:stCondLst>
                                        </p:cTn>
                                        <p:tgtEl>
                                          <p:spTgt spid="25"/>
                                        </p:tgtEl>
                                        <p:attrNameLst>
                                          <p:attrName>r</p:attrName>
                                        </p:attrNameLst>
                                      </p:cBhvr>
                                    </p:animRot>
                                    <p:animRot by="240000">
                                      <p:cBhvr>
                                        <p:cTn id="17" dur="200" fill="hold">
                                          <p:stCondLst>
                                            <p:cond delay="400"/>
                                          </p:stCondLst>
                                        </p:cTn>
                                        <p:tgtEl>
                                          <p:spTgt spid="25"/>
                                        </p:tgtEl>
                                        <p:attrNameLst>
                                          <p:attrName>r</p:attrName>
                                        </p:attrNameLst>
                                      </p:cBhvr>
                                    </p:animRot>
                                    <p:animRot by="-240000">
                                      <p:cBhvr>
                                        <p:cTn id="18" dur="200" fill="hold">
                                          <p:stCondLst>
                                            <p:cond delay="600"/>
                                          </p:stCondLst>
                                        </p:cTn>
                                        <p:tgtEl>
                                          <p:spTgt spid="25"/>
                                        </p:tgtEl>
                                        <p:attrNameLst>
                                          <p:attrName>r</p:attrName>
                                        </p:attrNameLst>
                                      </p:cBhvr>
                                    </p:animRot>
                                    <p:animRot by="120000">
                                      <p:cBhvr>
                                        <p:cTn id="19" dur="200" fill="hold">
                                          <p:stCondLst>
                                            <p:cond delay="800"/>
                                          </p:stCondLst>
                                        </p:cTn>
                                        <p:tgtEl>
                                          <p:spTgt spid="25"/>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1"/>
                                        </p:tgtEl>
                                        <p:attrNameLst>
                                          <p:attrName>r</p:attrName>
                                        </p:attrNameLst>
                                      </p:cBhvr>
                                    </p:animRot>
                                    <p:animRot by="-240000">
                                      <p:cBhvr>
                                        <p:cTn id="25" dur="200" fill="hold">
                                          <p:stCondLst>
                                            <p:cond delay="200"/>
                                          </p:stCondLst>
                                        </p:cTn>
                                        <p:tgtEl>
                                          <p:spTgt spid="21"/>
                                        </p:tgtEl>
                                        <p:attrNameLst>
                                          <p:attrName>r</p:attrName>
                                        </p:attrNameLst>
                                      </p:cBhvr>
                                    </p:animRot>
                                    <p:animRot by="240000">
                                      <p:cBhvr>
                                        <p:cTn id="26" dur="200" fill="hold">
                                          <p:stCondLst>
                                            <p:cond delay="400"/>
                                          </p:stCondLst>
                                        </p:cTn>
                                        <p:tgtEl>
                                          <p:spTgt spid="21"/>
                                        </p:tgtEl>
                                        <p:attrNameLst>
                                          <p:attrName>r</p:attrName>
                                        </p:attrNameLst>
                                      </p:cBhvr>
                                    </p:animRot>
                                    <p:animRot by="-240000">
                                      <p:cBhvr>
                                        <p:cTn id="27" dur="200" fill="hold">
                                          <p:stCondLst>
                                            <p:cond delay="600"/>
                                          </p:stCondLst>
                                        </p:cTn>
                                        <p:tgtEl>
                                          <p:spTgt spid="21"/>
                                        </p:tgtEl>
                                        <p:attrNameLst>
                                          <p:attrName>r</p:attrName>
                                        </p:attrNameLst>
                                      </p:cBhvr>
                                    </p:animRot>
                                    <p:animRot by="120000">
                                      <p:cBhvr>
                                        <p:cTn id="28" dur="200" fill="hold">
                                          <p:stCondLst>
                                            <p:cond delay="800"/>
                                          </p:stCondLst>
                                        </p:cTn>
                                        <p:tgtEl>
                                          <p:spTgt spid="21"/>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2000" fill="hold"/>
                                        <p:tgtEl>
                                          <p:spTgt spid="23"/>
                                        </p:tgtEl>
                                        <p:attrNameLst>
                                          <p:attrName>fillcolor</p:attrName>
                                        </p:attrNameLst>
                                      </p:cBhvr>
                                      <p:to>
                                        <a:srgbClr val="FF0000"/>
                                      </p:to>
                                    </p:animClr>
                                    <p:set>
                                      <p:cBhvr>
                                        <p:cTn id="34" dur="2000" fill="hold"/>
                                        <p:tgtEl>
                                          <p:spTgt spid="23"/>
                                        </p:tgtEl>
                                        <p:attrNameLst>
                                          <p:attrName>fill.type</p:attrName>
                                        </p:attrNameLst>
                                      </p:cBhvr>
                                      <p:to>
                                        <p:strVal val="solid"/>
                                      </p:to>
                                    </p:set>
                                    <p:set>
                                      <p:cBhvr>
                                        <p:cTn id="35" dur="2000" fill="hold"/>
                                        <p:tgtEl>
                                          <p:spTgt spid="23"/>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19" grpId="0" animBg="1"/>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9013" y="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p:cNvPr>
          <p:cNvSpPr/>
          <p:nvPr/>
        </p:nvSpPr>
        <p:spPr>
          <a:xfrm>
            <a:off x="2236573" y="484188"/>
            <a:ext cx="6526427" cy="2675774"/>
          </a:xfrm>
          <a:prstGeom prst="wedgeRoundRectCallout">
            <a:avLst>
              <a:gd name="adj1" fmla="val 62786"/>
              <a:gd name="adj2" fmla="val 8254"/>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smtClean="0">
                <a:solidFill>
                  <a:schemeClr val="bg1"/>
                </a:solidFill>
                <a:latin typeface="Times New Roman" panose="02020603050405020304" pitchFamily="18" charset="0"/>
                <a:cs typeface="Times New Roman" panose="02020603050405020304" pitchFamily="18" charset="0"/>
              </a:rPr>
              <a:t>2: </a:t>
            </a:r>
            <a:r>
              <a:rPr lang="vi-VN" sz="4000" b="1" dirty="0">
                <a:solidFill>
                  <a:schemeClr val="bg1"/>
                </a:solidFill>
                <a:latin typeface="Times New Roman" pitchFamily="18" charset="0"/>
                <a:cs typeface="Times New Roman" pitchFamily="18" charset="0"/>
              </a:rPr>
              <a:t>Diện tích của căn phòng hình vuông là 36m². Cạnh của căn phòng là bao nhiêu mét</a:t>
            </a:r>
            <a:r>
              <a:rPr lang="vi-VN" sz="4000" b="1" dirty="0" smtClean="0">
                <a:solidFill>
                  <a:schemeClr val="bg1"/>
                </a:solidFill>
                <a:latin typeface="Times New Roman" pitchFamily="18" charset="0"/>
                <a:cs typeface="Times New Roman" pitchFamily="18" charset="0"/>
              </a:rPr>
              <a:t>? </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5427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663" y="1551824"/>
            <a:ext cx="12001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p:cNvPr>
          <p:cNvSpPr/>
          <p:nvPr/>
        </p:nvSpPr>
        <p:spPr>
          <a:xfrm>
            <a:off x="182086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black"/>
                </a:solidFill>
                <a:latin typeface="Times New Roman" panose="02020603050405020304" pitchFamily="18" charset="0"/>
                <a:cs typeface="Times New Roman" panose="02020603050405020304" pitchFamily="18" charset="0"/>
              </a:rPr>
              <a:t>A</a:t>
            </a:r>
            <a:r>
              <a:rPr lang="en-US" sz="3600" b="1" dirty="0" smtClean="0">
                <a:solidFill>
                  <a:prstClr val="black"/>
                </a:solidFill>
                <a:latin typeface="Times New Roman" panose="02020603050405020304" pitchFamily="18" charset="0"/>
                <a:cs typeface="Times New Roman" panose="02020603050405020304" pitchFamily="18" charset="0"/>
              </a:rPr>
              <a:t>.</a:t>
            </a:r>
            <a:r>
              <a:rPr lang="vi-VN" sz="3600" dirty="0">
                <a:solidFill>
                  <a:schemeClr val="tx1"/>
                </a:solidFill>
              </a:rPr>
              <a:t> 7m</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4279"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a:extLst/>
          </p:cNvPr>
          <p:cNvSpPr/>
          <p:nvPr/>
        </p:nvSpPr>
        <p:spPr>
          <a:xfrm>
            <a:off x="3944938"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black"/>
                </a:solidFill>
                <a:latin typeface="Times New Roman" panose="02020603050405020304" pitchFamily="18" charset="0"/>
                <a:cs typeface="Times New Roman" panose="02020603050405020304" pitchFamily="18" charset="0"/>
              </a:rPr>
              <a:t>B. </a:t>
            </a:r>
            <a:r>
              <a:rPr lang="vi-VN" sz="3600" dirty="0">
                <a:solidFill>
                  <a:schemeClr val="tx1"/>
                </a:solidFill>
              </a:rPr>
              <a:t>9m</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4281"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p:cNvPr>
          <p:cNvSpPr/>
          <p:nvPr/>
        </p:nvSpPr>
        <p:spPr>
          <a:xfrm>
            <a:off x="606901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smtClean="0">
                <a:solidFill>
                  <a:prstClr val="black"/>
                </a:solidFill>
                <a:latin typeface="Times New Roman" panose="02020603050405020304" pitchFamily="18" charset="0"/>
                <a:cs typeface="Times New Roman" panose="02020603050405020304" pitchFamily="18" charset="0"/>
              </a:rPr>
              <a:t>.</a:t>
            </a:r>
            <a:r>
              <a:rPr lang="vi-VN" sz="3600" dirty="0">
                <a:solidFill>
                  <a:schemeClr val="tx1"/>
                </a:solidFill>
              </a:rPr>
              <a:t> 5m</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4283"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276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Rounded Corners 24">
            <a:extLst/>
          </p:cNvPr>
          <p:cNvSpPr/>
          <p:nvPr/>
        </p:nvSpPr>
        <p:spPr>
          <a:xfrm>
            <a:off x="8193088" y="5724525"/>
            <a:ext cx="2081212"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black"/>
                </a:solidFill>
                <a:latin typeface="Times New Roman" panose="02020603050405020304" pitchFamily="18" charset="0"/>
                <a:cs typeface="Times New Roman" panose="02020603050405020304" pitchFamily="18" charset="0"/>
              </a:rPr>
              <a:t>D</a:t>
            </a:r>
            <a:r>
              <a:rPr lang="en-US" sz="3600" b="1" dirty="0" smtClean="0">
                <a:solidFill>
                  <a:prstClr val="black"/>
                </a:solidFill>
                <a:latin typeface="Times New Roman" panose="02020603050405020304" pitchFamily="18" charset="0"/>
                <a:cs typeface="Times New Roman" panose="02020603050405020304" pitchFamily="18" charset="0"/>
              </a:rPr>
              <a:t>.</a:t>
            </a:r>
            <a:r>
              <a:rPr lang="vi-VN" sz="3600" dirty="0">
                <a:solidFill>
                  <a:schemeClr val="tx1"/>
                </a:solidFill>
              </a:rPr>
              <a:t> 6m</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4" name="Action Button: Home 13">
            <a:hlinkClick r:id="rId7" action="ppaction://hlinksldjump" highlightClick="1"/>
          </p:cNvPr>
          <p:cNvSpPr/>
          <p:nvPr/>
        </p:nvSpPr>
        <p:spPr>
          <a:xfrm>
            <a:off x="508000" y="373856"/>
            <a:ext cx="1039813"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9690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9" presetClass="emph" presetSubtype="0" grpId="0" nodeType="click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subTnLst>
                                    <p:audio>
                                      <p:cMediaNode>
                                        <p:cTn display="0" masterRel="sameClick">
                                          <p:stCondLst>
                                            <p:cond evt="begin" delay="0">
                                              <p:tn val="1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9" presetClass="emph" presetSubtype="0" grpId="0" nodeType="clickEffect">
                                  <p:stCondLst>
                                    <p:cond delay="0"/>
                                  </p:stCondLst>
                                  <p:childTnLst>
                                    <p:set>
                                      <p:cBhvr rctx="PPT">
                                        <p:cTn id="18" dur="indefinite"/>
                                        <p:tgtEl>
                                          <p:spTgt spid="21"/>
                                        </p:tgtEl>
                                        <p:attrNameLst>
                                          <p:attrName>style.opacity</p:attrName>
                                        </p:attrNameLst>
                                      </p:cBhvr>
                                      <p:to>
                                        <p:strVal val="0.5"/>
                                      </p:to>
                                    </p:set>
                                    <p:animEffect filter="image" prLst="opacity: 0.5">
                                      <p:cBhvr rctx="IE">
                                        <p:cTn id="19" dur="indefinite"/>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25"/>
                                        </p:tgtEl>
                                        <p:attrNameLst>
                                          <p:attrName>fillcolor</p:attrName>
                                        </p:attrNameLst>
                                      </p:cBhvr>
                                      <p:to>
                                        <a:srgbClr val="FF0000"/>
                                      </p:to>
                                    </p:animClr>
                                    <p:set>
                                      <p:cBhvr>
                                        <p:cTn id="25" dur="2000" fill="hold"/>
                                        <p:tgtEl>
                                          <p:spTgt spid="25"/>
                                        </p:tgtEl>
                                        <p:attrNameLst>
                                          <p:attrName>fill.type</p:attrName>
                                        </p:attrNameLst>
                                      </p:cBhvr>
                                      <p:to>
                                        <p:strVal val="solid"/>
                                      </p:to>
                                    </p:set>
                                    <p:set>
                                      <p:cBhvr>
                                        <p:cTn id="26" dur="2000" fill="hold"/>
                                        <p:tgtEl>
                                          <p:spTgt spid="25"/>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childTnLst>
        </p:cTn>
      </p:par>
    </p:tnLst>
    <p:bldLst>
      <p:bldP spid="19"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3413" y="-4445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p:cNvPr>
          <p:cNvSpPr/>
          <p:nvPr/>
        </p:nvSpPr>
        <p:spPr>
          <a:xfrm>
            <a:off x="1760538" y="185350"/>
            <a:ext cx="7892321" cy="2212011"/>
          </a:xfrm>
          <a:prstGeom prst="wedgeRoundRectCallout">
            <a:avLst>
              <a:gd name="adj1" fmla="val 62786"/>
              <a:gd name="adj2" fmla="val 8254"/>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smtClean="0">
              <a:solidFill>
                <a:prstClr val="white"/>
              </a:solidFill>
              <a:latin typeface="Times New Roman" panose="02020603050405020304" pitchFamily="18" charset="0"/>
              <a:cs typeface="Times New Roman" panose="02020603050405020304" pitchFamily="18" charset="0"/>
            </a:endParaRPr>
          </a:p>
          <a:p>
            <a:pPr algn="ctr">
              <a:defRPr/>
            </a:pPr>
            <a:endParaRPr lang="en-US" sz="3200" b="1" dirty="0" smtClean="0">
              <a:solidFill>
                <a:prstClr val="white"/>
              </a:solidFill>
              <a:latin typeface="Times New Roman" panose="02020603050405020304" pitchFamily="18" charset="0"/>
              <a:cs typeface="Times New Roman" panose="02020603050405020304" pitchFamily="18" charset="0"/>
            </a:endParaRPr>
          </a:p>
          <a:p>
            <a:pPr>
              <a:defRPr/>
            </a:pPr>
            <a:r>
              <a:rPr lang="en-US" sz="3200" b="1" dirty="0" err="1" smtClean="0">
                <a:solidFill>
                  <a:prstClr val="white"/>
                </a:solidFill>
                <a:latin typeface="Times New Roman" panose="02020603050405020304" pitchFamily="18" charset="0"/>
                <a:cs typeface="Times New Roman" panose="02020603050405020304" pitchFamily="18" charset="0"/>
              </a:rPr>
              <a:t>Câu</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a:solidFill>
                  <a:prstClr val="white"/>
                </a:solidFill>
                <a:latin typeface="Times New Roman" panose="02020603050405020304" pitchFamily="18" charset="0"/>
                <a:cs typeface="Times New Roman" panose="02020603050405020304" pitchFamily="18" charset="0"/>
              </a:rPr>
              <a:t>3: </a:t>
            </a:r>
            <a:r>
              <a:rPr lang="vi-VN" sz="3200" b="1" dirty="0">
                <a:latin typeface="Times New Roman" pitchFamily="18" charset="0"/>
                <a:cs typeface="Times New Roman" pitchFamily="18" charset="0"/>
              </a:rPr>
              <a:t>Diện tích lớp học ước lượng khoảng bao nhiêu mét vuông nếu chiều dài là 10m và chiều rộng là 7m?</a:t>
            </a:r>
            <a:br>
              <a:rPr lang="vi-VN" sz="3200" b="1" dirty="0">
                <a:latin typeface="Times New Roman" pitchFamily="18" charset="0"/>
                <a:cs typeface="Times New Roman" pitchFamily="18" charset="0"/>
              </a:rPr>
            </a:b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53253"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140" y="1603375"/>
            <a:ext cx="12001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p:cNvPr>
          <p:cNvSpPr/>
          <p:nvPr/>
        </p:nvSpPr>
        <p:spPr>
          <a:xfrm>
            <a:off x="182086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anose="02020603050405020304" pitchFamily="18" charset="0"/>
                <a:cs typeface="Times New Roman" panose="02020603050405020304" pitchFamily="18" charset="0"/>
              </a:rPr>
              <a:t>A. </a:t>
            </a:r>
            <a:r>
              <a:rPr lang="vi-VN" sz="3600" b="1" dirty="0">
                <a:solidFill>
                  <a:schemeClr val="tx1"/>
                </a:solidFill>
                <a:latin typeface="Times New Roman" pitchFamily="18" charset="0"/>
                <a:cs typeface="Times New Roman" pitchFamily="18" charset="0"/>
              </a:rPr>
              <a:t>77m²</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53255"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a:extLst/>
          </p:cNvPr>
          <p:cNvSpPr/>
          <p:nvPr/>
        </p:nvSpPr>
        <p:spPr>
          <a:xfrm>
            <a:off x="3944938"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anose="02020603050405020304" pitchFamily="18" charset="0"/>
                <a:cs typeface="Times New Roman" panose="02020603050405020304" pitchFamily="18" charset="0"/>
              </a:rPr>
              <a:t>B</a:t>
            </a:r>
            <a:r>
              <a:rPr lang="en-US" sz="3600" b="1" dirty="0" smtClean="0">
                <a:solidFill>
                  <a:schemeClr val="tx1"/>
                </a:solidFill>
                <a:latin typeface="Times New Roman" panose="02020603050405020304" pitchFamily="18" charset="0"/>
                <a:cs typeface="Times New Roman" panose="02020603050405020304" pitchFamily="18" charset="0"/>
              </a:rPr>
              <a:t>.</a:t>
            </a:r>
            <a:r>
              <a:rPr lang="vi-VN" sz="3600" b="1" dirty="0">
                <a:solidFill>
                  <a:schemeClr val="tx1"/>
                </a:solidFill>
                <a:latin typeface="Times New Roman" pitchFamily="18" charset="0"/>
                <a:cs typeface="Times New Roman" pitchFamily="18" charset="0"/>
              </a:rPr>
              <a:t> 67m²</a:t>
            </a:r>
            <a:r>
              <a:rPr lang="en-US" sz="3600" b="1" dirty="0" smtClean="0">
                <a:solidFill>
                  <a:schemeClr val="tx1"/>
                </a:solidFill>
                <a:latin typeface="Times New Roman" panose="02020603050405020304" pitchFamily="18" charset="0"/>
                <a:cs typeface="Times New Roman" panose="02020603050405020304" pitchFamily="18" charset="0"/>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53257"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p:cNvPr>
          <p:cNvSpPr/>
          <p:nvPr/>
        </p:nvSpPr>
        <p:spPr>
          <a:xfrm>
            <a:off x="606901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anose="02020603050405020304" pitchFamily="18" charset="0"/>
                <a:cs typeface="Times New Roman" panose="02020603050405020304" pitchFamily="18" charset="0"/>
              </a:rPr>
              <a:t>C</a:t>
            </a:r>
            <a:r>
              <a:rPr lang="en-US" sz="3600" b="1" dirty="0" smtClean="0">
                <a:solidFill>
                  <a:schemeClr val="tx1"/>
                </a:solidFill>
                <a:latin typeface="Times New Roman" panose="02020603050405020304" pitchFamily="18" charset="0"/>
                <a:cs typeface="Times New Roman" panose="02020603050405020304" pitchFamily="18" charset="0"/>
              </a:rPr>
              <a:t>.</a:t>
            </a:r>
            <a:r>
              <a:rPr lang="vi-VN" sz="3600" b="1" dirty="0">
                <a:solidFill>
                  <a:schemeClr val="tx1"/>
                </a:solidFill>
                <a:latin typeface="Times New Roman" pitchFamily="18" charset="0"/>
                <a:cs typeface="Times New Roman" pitchFamily="18" charset="0"/>
              </a:rPr>
              <a:t> 70m²</a:t>
            </a:r>
            <a:r>
              <a:rPr lang="en-US" sz="3600" b="1" dirty="0" smtClean="0">
                <a:solidFill>
                  <a:schemeClr val="tx1"/>
                </a:solidFill>
                <a:latin typeface="Times New Roman" panose="02020603050405020304" pitchFamily="18" charset="0"/>
                <a:cs typeface="Times New Roman" panose="02020603050405020304" pitchFamily="18" charset="0"/>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5325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276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Rounded Corners 24">
            <a:extLst/>
          </p:cNvPr>
          <p:cNvSpPr/>
          <p:nvPr/>
        </p:nvSpPr>
        <p:spPr>
          <a:xfrm>
            <a:off x="8193088" y="5724525"/>
            <a:ext cx="2081212"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solidFill>
                  <a:prstClr val="black"/>
                </a:solidFill>
                <a:latin typeface="Times New Roman" panose="02020603050405020304" pitchFamily="18" charset="0"/>
                <a:cs typeface="Times New Roman" panose="02020603050405020304" pitchFamily="18" charset="0"/>
              </a:rPr>
              <a:t>D.34</a:t>
            </a:r>
            <a:r>
              <a:rPr lang="vi-VN" sz="3600" b="1" dirty="0">
                <a:solidFill>
                  <a:schemeClr val="tx1"/>
                </a:solidFill>
                <a:latin typeface="Times New Roman" pitchFamily="18" charset="0"/>
                <a:cs typeface="Times New Roman" pitchFamily="18" charset="0"/>
              </a:rPr>
              <a:t>m²</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4" name="Action Button: Home 13">
            <a:hlinkClick r:id="rId7" action="ppaction://hlinksldjump" highlightClick="1"/>
          </p:cNvPr>
          <p:cNvSpPr/>
          <p:nvPr/>
        </p:nvSpPr>
        <p:spPr>
          <a:xfrm>
            <a:off x="447890" y="327454"/>
            <a:ext cx="1041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04119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19"/>
                                        </p:tgtEl>
                                        <p:attrNameLst>
                                          <p:attrName>style.color</p:attrName>
                                        </p:attrNameLst>
                                      </p:cBhvr>
                                      <p:to>
                                        <a:schemeClr val="bg1"/>
                                      </p:to>
                                    </p:animClr>
                                    <p:animClr clrSpc="rgb" dir="cw">
                                      <p:cBhvr>
                                        <p:cTn id="7" dur="500" autoRev="1" fill="remove"/>
                                        <p:tgtEl>
                                          <p:spTgt spid="19"/>
                                        </p:tgtEl>
                                        <p:attrNameLst>
                                          <p:attrName>fillcolor</p:attrName>
                                        </p:attrNameLst>
                                      </p:cBhvr>
                                      <p:to>
                                        <a:schemeClr val="bg1"/>
                                      </p:to>
                                    </p:animClr>
                                    <p:set>
                                      <p:cBhvr>
                                        <p:cTn id="8" dur="500" autoRev="1" fill="remove"/>
                                        <p:tgtEl>
                                          <p:spTgt spid="19"/>
                                        </p:tgtEl>
                                        <p:attrNameLst>
                                          <p:attrName>fill.type</p:attrName>
                                        </p:attrNameLst>
                                      </p:cBhvr>
                                      <p:to>
                                        <p:strVal val="solid"/>
                                      </p:to>
                                    </p:set>
                                    <p:set>
                                      <p:cBhvr>
                                        <p:cTn id="9" dur="500" autoRev="1" fill="remove"/>
                                        <p:tgtEl>
                                          <p:spTgt spid="19"/>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7" presetClass="emph" presetSubtype="0" fill="remove" grpId="0" nodeType="clickEffect">
                                  <p:stCondLst>
                                    <p:cond delay="0"/>
                                  </p:stCondLst>
                                  <p:childTnLst>
                                    <p:animClr clrSpc="rgb" dir="cw">
                                      <p:cBhvr override="childStyle">
                                        <p:cTn id="14" dur="500" autoRev="1" fill="remove"/>
                                        <p:tgtEl>
                                          <p:spTgt spid="25"/>
                                        </p:tgtEl>
                                        <p:attrNameLst>
                                          <p:attrName>style.color</p:attrName>
                                        </p:attrNameLst>
                                      </p:cBhvr>
                                      <p:to>
                                        <a:schemeClr val="bg1"/>
                                      </p:to>
                                    </p:animClr>
                                    <p:animClr clrSpc="rgb" dir="cw">
                                      <p:cBhvr>
                                        <p:cTn id="15" dur="500" autoRev="1" fill="remove"/>
                                        <p:tgtEl>
                                          <p:spTgt spid="25"/>
                                        </p:tgtEl>
                                        <p:attrNameLst>
                                          <p:attrName>fillcolor</p:attrName>
                                        </p:attrNameLst>
                                      </p:cBhvr>
                                      <p:to>
                                        <a:schemeClr val="bg1"/>
                                      </p:to>
                                    </p:animClr>
                                    <p:set>
                                      <p:cBhvr>
                                        <p:cTn id="16" dur="500" autoRev="1" fill="remove"/>
                                        <p:tgtEl>
                                          <p:spTgt spid="25"/>
                                        </p:tgtEl>
                                        <p:attrNameLst>
                                          <p:attrName>fill.type</p:attrName>
                                        </p:attrNameLst>
                                      </p:cBhvr>
                                      <p:to>
                                        <p:strVal val="solid"/>
                                      </p:to>
                                    </p:set>
                                    <p:set>
                                      <p:cBhvr>
                                        <p:cTn id="17" dur="500" autoRev="1" fill="remove"/>
                                        <p:tgtEl>
                                          <p:spTgt spid="25"/>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7" presetClass="emph" presetSubtype="0" fill="remove" grpId="0" nodeType="clickEffect">
                                  <p:stCondLst>
                                    <p:cond delay="0"/>
                                  </p:stCondLst>
                                  <p:childTnLst>
                                    <p:animClr clrSpc="rgb" dir="cw">
                                      <p:cBhvr override="childStyle">
                                        <p:cTn id="22" dur="500" autoRev="1" fill="remove"/>
                                        <p:tgtEl>
                                          <p:spTgt spid="21"/>
                                        </p:tgtEl>
                                        <p:attrNameLst>
                                          <p:attrName>style.color</p:attrName>
                                        </p:attrNameLst>
                                      </p:cBhvr>
                                      <p:to>
                                        <a:schemeClr val="bg1"/>
                                      </p:to>
                                    </p:animClr>
                                    <p:animClr clrSpc="rgb" dir="cw">
                                      <p:cBhvr>
                                        <p:cTn id="23" dur="500" autoRev="1" fill="remove"/>
                                        <p:tgtEl>
                                          <p:spTgt spid="21"/>
                                        </p:tgtEl>
                                        <p:attrNameLst>
                                          <p:attrName>fillcolor</p:attrName>
                                        </p:attrNameLst>
                                      </p:cBhvr>
                                      <p:to>
                                        <a:schemeClr val="bg1"/>
                                      </p:to>
                                    </p:animClr>
                                    <p:set>
                                      <p:cBhvr>
                                        <p:cTn id="24" dur="500" autoRev="1" fill="remove"/>
                                        <p:tgtEl>
                                          <p:spTgt spid="21"/>
                                        </p:tgtEl>
                                        <p:attrNameLst>
                                          <p:attrName>fill.type</p:attrName>
                                        </p:attrNameLst>
                                      </p:cBhvr>
                                      <p:to>
                                        <p:strVal val="solid"/>
                                      </p:to>
                                    </p:set>
                                    <p:set>
                                      <p:cBhvr>
                                        <p:cTn id="25" dur="500" autoRev="1" fill="remove"/>
                                        <p:tgtEl>
                                          <p:spTgt spid="21"/>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2000" fill="hold"/>
                                        <p:tgtEl>
                                          <p:spTgt spid="23"/>
                                        </p:tgtEl>
                                        <p:attrNameLst>
                                          <p:attrName>fillcolor</p:attrName>
                                        </p:attrNameLst>
                                      </p:cBhvr>
                                      <p:to>
                                        <a:srgbClr val="FF0000"/>
                                      </p:to>
                                    </p:animClr>
                                    <p:set>
                                      <p:cBhvr>
                                        <p:cTn id="31" dur="2000" fill="hold"/>
                                        <p:tgtEl>
                                          <p:spTgt spid="23"/>
                                        </p:tgtEl>
                                        <p:attrNameLst>
                                          <p:attrName>fill.type</p:attrName>
                                        </p:attrNameLst>
                                      </p:cBhvr>
                                      <p:to>
                                        <p:strVal val="solid"/>
                                      </p:to>
                                    </p:set>
                                    <p:set>
                                      <p:cBhvr>
                                        <p:cTn id="32" dur="2000" fill="hold"/>
                                        <p:tgtEl>
                                          <p:spTgt spid="2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19"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9013" y="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p:cNvPr>
          <p:cNvSpPr/>
          <p:nvPr/>
        </p:nvSpPr>
        <p:spPr>
          <a:xfrm>
            <a:off x="2797175" y="677863"/>
            <a:ext cx="6705171" cy="2533650"/>
          </a:xfrm>
          <a:prstGeom prst="wedgeRoundRectCallout">
            <a:avLst>
              <a:gd name="adj1" fmla="val 64879"/>
              <a:gd name="adj2" fmla="val 7525"/>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err="1">
                <a:solidFill>
                  <a:prstClr val="white"/>
                </a:solidFill>
                <a:latin typeface="Times New Roman" pitchFamily="18" charset="0"/>
                <a:cs typeface="Times New Roman" panose="02020603050405020304" pitchFamily="18" charset="0"/>
              </a:rPr>
              <a:t>Câu</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smtClean="0">
                <a:solidFill>
                  <a:prstClr val="white"/>
                </a:solidFill>
                <a:latin typeface="Times New Roman" panose="02020603050405020304" pitchFamily="18" charset="0"/>
                <a:cs typeface="Times New Roman" panose="02020603050405020304" pitchFamily="18" charset="0"/>
              </a:rPr>
              <a:t>4: </a:t>
            </a:r>
            <a:r>
              <a:rPr lang="en-US" sz="3600" b="1" dirty="0" err="1">
                <a:latin typeface="Times New Roman" pitchFamily="18" charset="0"/>
                <a:cs typeface="Times New Roman" pitchFamily="18" charset="0"/>
              </a:rPr>
              <a:t>Diện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5m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mét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vuông</a:t>
            </a:r>
            <a:r>
              <a:rPr lang="en-US" sz="3600" b="1" smtClean="0">
                <a:latin typeface="Times New Roman" pitchFamily="18" charset="0"/>
                <a:cs typeface="Times New Roman" pitchFamily="18" charset="0"/>
              </a:rPr>
              <a:t>?</a:t>
            </a:r>
            <a:endParaRPr lang="en-US" sz="4000" b="1" dirty="0">
              <a:solidFill>
                <a:prstClr val="white"/>
              </a:solidFill>
              <a:latin typeface="Times New Roman" panose="02020603050405020304" pitchFamily="18" charset="0"/>
              <a:cs typeface="Times New Roman" panose="02020603050405020304" pitchFamily="18" charset="0"/>
            </a:endParaRPr>
          </a:p>
        </p:txBody>
      </p:sp>
      <p:pic>
        <p:nvPicPr>
          <p:cNvPr id="5222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603375"/>
            <a:ext cx="12001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p:cNvPr>
          <p:cNvSpPr/>
          <p:nvPr/>
        </p:nvSpPr>
        <p:spPr>
          <a:xfrm>
            <a:off x="182086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anose="02020603050405020304" pitchFamily="18" charset="0"/>
              </a:rPr>
              <a:t>A. </a:t>
            </a:r>
            <a:r>
              <a:rPr lang="en-US" sz="3600" b="1" dirty="0" err="1">
                <a:solidFill>
                  <a:schemeClr val="tx1"/>
                </a:solidFill>
                <a:latin typeface="Times New Roman" pitchFamily="18" charset="0"/>
                <a:cs typeface="Times New Roman" pitchFamily="18" charset="0"/>
              </a:rPr>
              <a:t>20m²</a:t>
            </a:r>
            <a:r>
              <a:rPr lang="en-US" sz="3600" b="1" dirty="0">
                <a:solidFill>
                  <a:schemeClr val="tx1"/>
                </a:solidFill>
                <a:latin typeface="Times New Roman" pitchFamily="18" charset="0"/>
                <a:cs typeface="Times New Roman" pitchFamily="18" charset="0"/>
              </a:rPr>
              <a:t> </a:t>
            </a:r>
          </a:p>
        </p:txBody>
      </p:sp>
      <p:pic>
        <p:nvPicPr>
          <p:cNvPr id="52231"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a:extLst/>
          </p:cNvPr>
          <p:cNvSpPr/>
          <p:nvPr/>
        </p:nvSpPr>
        <p:spPr>
          <a:xfrm>
            <a:off x="3955835"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anose="02020603050405020304" pitchFamily="18" charset="0"/>
              </a:rPr>
              <a:t>B. </a:t>
            </a:r>
            <a:r>
              <a:rPr lang="en-US" sz="3600" b="1" dirty="0" err="1">
                <a:solidFill>
                  <a:schemeClr val="tx1"/>
                </a:solidFill>
                <a:latin typeface="Times New Roman" pitchFamily="18" charset="0"/>
                <a:cs typeface="Times New Roman" pitchFamily="18" charset="0"/>
              </a:rPr>
              <a:t>25m²</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5223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p:cNvPr>
          <p:cNvSpPr/>
          <p:nvPr/>
        </p:nvSpPr>
        <p:spPr>
          <a:xfrm>
            <a:off x="606901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anose="02020603050405020304" pitchFamily="18" charset="0"/>
              </a:rPr>
              <a:t>C. </a:t>
            </a:r>
            <a:r>
              <a:rPr lang="en-US" sz="3600" b="1" dirty="0" err="1">
                <a:solidFill>
                  <a:schemeClr val="tx1"/>
                </a:solidFill>
                <a:latin typeface="Times New Roman" pitchFamily="18" charset="0"/>
                <a:cs typeface="Times New Roman" pitchFamily="18" charset="0"/>
              </a:rPr>
              <a:t>10m²</a:t>
            </a:r>
            <a:r>
              <a:rPr lang="en-US" sz="3600" b="1" dirty="0">
                <a:solidFill>
                  <a:schemeClr val="tx1"/>
                </a:solidFill>
                <a:latin typeface="Times New Roman" pitchFamily="18" charset="0"/>
                <a:cs typeface="Times New Roman" pitchFamily="18" charset="0"/>
              </a:rPr>
              <a:t> </a:t>
            </a:r>
          </a:p>
        </p:txBody>
      </p:sp>
      <p:pic>
        <p:nvPicPr>
          <p:cNvPr id="52235"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276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Rounded Corners 24">
            <a:extLst/>
          </p:cNvPr>
          <p:cNvSpPr/>
          <p:nvPr/>
        </p:nvSpPr>
        <p:spPr>
          <a:xfrm>
            <a:off x="8193088" y="5724525"/>
            <a:ext cx="2081212"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anose="02020603050405020304" pitchFamily="18" charset="0"/>
              </a:rPr>
              <a:t>D. </a:t>
            </a:r>
            <a:r>
              <a:rPr lang="en-US" sz="3600" b="1" dirty="0" err="1" smtClean="0">
                <a:solidFill>
                  <a:schemeClr val="tx1"/>
                </a:solidFill>
                <a:latin typeface="Times New Roman" pitchFamily="18" charset="0"/>
                <a:cs typeface="Times New Roman" pitchFamily="18" charset="0"/>
              </a:rPr>
              <a:t>15m²</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4" name="Action Button: Home 13">
            <a:hlinkClick r:id="rId7" action="ppaction://hlinksldjump" highlightClick="1"/>
          </p:cNvPr>
          <p:cNvSpPr/>
          <p:nvPr/>
        </p:nvSpPr>
        <p:spPr>
          <a:xfrm>
            <a:off x="1693863" y="228600"/>
            <a:ext cx="1039812"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90649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750" fill="hold"/>
                                        <p:tgtEl>
                                          <p:spTgt spid="21"/>
                                        </p:tgtEl>
                                        <p:attrNameLst>
                                          <p:attrName>fillcolor</p:attrName>
                                        </p:attrNameLst>
                                      </p:cBhvr>
                                      <p:to>
                                        <a:srgbClr val="FF0000"/>
                                      </p:to>
                                    </p:animClr>
                                    <p:set>
                                      <p:cBhvr>
                                        <p:cTn id="19" dur="750" fill="hold"/>
                                        <p:tgtEl>
                                          <p:spTgt spid="21"/>
                                        </p:tgtEl>
                                        <p:attrNameLst>
                                          <p:attrName>fill.type</p:attrName>
                                        </p:attrNameLst>
                                      </p:cBhvr>
                                      <p:to>
                                        <p:strVal val="solid"/>
                                      </p:to>
                                    </p:set>
                                    <p:set>
                                      <p:cBhvr>
                                        <p:cTn id="20" dur="750" fill="hold"/>
                                        <p:tgtEl>
                                          <p:spTgt spid="21"/>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25"/>
                                        </p:tgtEl>
                                      </p:cBhvr>
                                    </p:animEffect>
                                    <p:animScale>
                                      <p:cBhvr>
                                        <p:cTn id="26" dur="250" autoRev="1" fill="hold"/>
                                        <p:tgtEl>
                                          <p:spTgt spid="25"/>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5"/>
                  </p:tgtEl>
                </p:cond>
              </p:nextCondLst>
            </p:seq>
          </p:childTnLst>
        </p:cTn>
      </p:par>
    </p:tnLst>
    <p:bldLst>
      <p:bldP spid="19" grpId="0" animBg="1"/>
      <p:bldP spid="23"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0575" y="174625"/>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p:cNvPr>
          <p:cNvSpPr/>
          <p:nvPr/>
        </p:nvSpPr>
        <p:spPr>
          <a:xfrm>
            <a:off x="2644774" y="484188"/>
            <a:ext cx="6795787" cy="2727325"/>
          </a:xfrm>
          <a:prstGeom prst="wedgeRoundRectCallout">
            <a:avLst>
              <a:gd name="adj1" fmla="val 62786"/>
              <a:gd name="adj2" fmla="val 8254"/>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prstClr val="white"/>
                </a:solidFill>
                <a:latin typeface="Times New Roman" panose="02020603050405020304" pitchFamily="18" charset="0"/>
                <a:cs typeface="Times New Roman" panose="02020603050405020304" pitchFamily="18" charset="0"/>
              </a:rPr>
              <a:t>Câu</a:t>
            </a:r>
            <a:r>
              <a:rPr lang="en-US" sz="3600" dirty="0">
                <a:solidFill>
                  <a:prstClr val="white"/>
                </a:solidFill>
                <a:latin typeface="Times New Roman" panose="02020603050405020304" pitchFamily="18" charset="0"/>
                <a:cs typeface="Times New Roman" panose="02020603050405020304" pitchFamily="18" charset="0"/>
              </a:rPr>
              <a:t> 5: </a:t>
            </a:r>
            <a:r>
              <a:rPr lang="vi-VN" sz="3600" dirty="0" smtClean="0">
                <a:latin typeface="Times New Roman" pitchFamily="18" charset="0"/>
                <a:cs typeface="Times New Roman" pitchFamily="18" charset="0"/>
              </a:rPr>
              <a:t>Diện </a:t>
            </a:r>
            <a:r>
              <a:rPr lang="vi-VN" sz="3600" dirty="0">
                <a:latin typeface="Times New Roman" pitchFamily="18" charset="0"/>
                <a:cs typeface="Times New Roman" pitchFamily="18" charset="0"/>
              </a:rPr>
              <a:t>tích của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căn </a:t>
            </a:r>
            <a:r>
              <a:rPr lang="vi-VN" sz="3600" dirty="0">
                <a:latin typeface="Times New Roman" pitchFamily="18" charset="0"/>
                <a:cs typeface="Times New Roman" pitchFamily="18" charset="0"/>
              </a:rPr>
              <a:t>phòng hình vuông là </a:t>
            </a:r>
            <a:r>
              <a:rPr lang="vi-VN" sz="3600" dirty="0" smtClean="0">
                <a:latin typeface="Times New Roman" pitchFamily="18" charset="0"/>
                <a:cs typeface="Times New Roman" pitchFamily="18" charset="0"/>
              </a:rPr>
              <a:t>36m²</a:t>
            </a:r>
            <a:r>
              <a:rPr lang="en-US" sz="3600" b="1" dirty="0" smtClean="0">
                <a:solidFill>
                  <a:prstClr val="white"/>
                </a:solidFill>
                <a:latin typeface="Times New Roman" panose="02020603050405020304" pitchFamily="18" charset="0"/>
                <a:cs typeface="Times New Roman" panose="02020603050405020304" pitchFamily="18" charset="0"/>
              </a:rPr>
              <a:t>.</a:t>
            </a:r>
            <a:r>
              <a:rPr lang="vi-VN" sz="3600" dirty="0">
                <a:latin typeface="Times New Roman" pitchFamily="18" charset="0"/>
                <a:cs typeface="Times New Roman" pitchFamily="18" charset="0"/>
              </a:rPr>
              <a:t> Nếu giảm mỗi cạnh của căn phòng đi 1m, diện tích </a:t>
            </a:r>
            <a:r>
              <a:rPr lang="vi-VN" sz="3600" dirty="0"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phòng</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sẽ là bao nhiêu?</a:t>
            </a:r>
            <a:r>
              <a:rPr lang="en-US" sz="3600" b="1" dirty="0" smtClean="0">
                <a:solidFill>
                  <a:prstClr val="white"/>
                </a:solidFill>
                <a:latin typeface="Times New Roman" panose="02020603050405020304" pitchFamily="18" charset="0"/>
                <a:cs typeface="Times New Roman" panose="02020603050405020304" pitchFamily="18" charset="0"/>
              </a:rPr>
              <a:t> ?</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55301"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119" y="1603375"/>
            <a:ext cx="12001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p:cNvPr>
          <p:cNvSpPr/>
          <p:nvPr/>
        </p:nvSpPr>
        <p:spPr>
          <a:xfrm>
            <a:off x="1820863"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chemeClr val="bg2"/>
                </a:solidFill>
                <a:latin typeface="Times New Roman" panose="02020603050405020304" pitchFamily="18" charset="0"/>
                <a:cs typeface="Times New Roman" panose="02020603050405020304" pitchFamily="18" charset="0"/>
              </a:rPr>
              <a:t>A</a:t>
            </a:r>
            <a:r>
              <a:rPr lang="en-US" sz="3600" b="1" dirty="0" smtClean="0">
                <a:solidFill>
                  <a:schemeClr val="bg2"/>
                </a:solidFill>
                <a:latin typeface="Times New Roman" panose="02020603050405020304" pitchFamily="18" charset="0"/>
                <a:cs typeface="Times New Roman" panose="02020603050405020304" pitchFamily="18" charset="0"/>
              </a:rPr>
              <a:t>.</a:t>
            </a:r>
            <a:r>
              <a:rPr lang="en-US" sz="3600" b="1" dirty="0">
                <a:solidFill>
                  <a:schemeClr val="bg2"/>
                </a:solidFill>
              </a:rPr>
              <a:t> </a:t>
            </a:r>
            <a:r>
              <a:rPr lang="en-US" sz="3600" b="1" dirty="0" err="1">
                <a:solidFill>
                  <a:schemeClr val="bg2"/>
                </a:solidFill>
              </a:rPr>
              <a:t>35m²</a:t>
            </a:r>
            <a:r>
              <a:rPr lang="en-US" sz="3600" b="1" dirty="0" smtClean="0">
                <a:solidFill>
                  <a:schemeClr val="bg2"/>
                </a:solidFill>
                <a:latin typeface="Times New Roman" panose="02020603050405020304" pitchFamily="18" charset="0"/>
                <a:cs typeface="Times New Roman" panose="02020603050405020304" pitchFamily="18" charset="0"/>
              </a:rPr>
              <a:t> </a:t>
            </a:r>
            <a:endParaRPr lang="en-US" sz="3600" b="1" dirty="0">
              <a:solidFill>
                <a:schemeClr val="bg2"/>
              </a:solidFill>
              <a:latin typeface="Times New Roman" panose="02020603050405020304" pitchFamily="18" charset="0"/>
              <a:cs typeface="Times New Roman" panose="02020603050405020304" pitchFamily="18" charset="0"/>
            </a:endParaRPr>
          </a:p>
        </p:txBody>
      </p:sp>
      <p:pic>
        <p:nvPicPr>
          <p:cNvPr id="55303"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a:extLst/>
          </p:cNvPr>
          <p:cNvSpPr/>
          <p:nvPr/>
        </p:nvSpPr>
        <p:spPr>
          <a:xfrm>
            <a:off x="3944938" y="5724525"/>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prstClr val="black"/>
                </a:solidFill>
                <a:latin typeface="Times New Roman" panose="02020603050405020304" pitchFamily="18" charset="0"/>
                <a:cs typeface="Times New Roman" panose="02020603050405020304" pitchFamily="18" charset="0"/>
              </a:rPr>
              <a:t>B</a:t>
            </a:r>
            <a:r>
              <a:rPr lang="en-US" sz="3600" b="1" dirty="0" smtClean="0">
                <a:solidFill>
                  <a:prstClr val="black"/>
                </a:solidFill>
                <a:latin typeface="Times New Roman" panose="02020603050405020304" pitchFamily="18" charset="0"/>
                <a:cs typeface="Times New Roman" panose="02020603050405020304" pitchFamily="18" charset="0"/>
              </a:rPr>
              <a:t>.</a:t>
            </a:r>
            <a:r>
              <a:rPr lang="en-US" sz="3600" b="1" dirty="0">
                <a:solidFill>
                  <a:schemeClr val="bg2"/>
                </a:solidFill>
              </a:rPr>
              <a:t> </a:t>
            </a:r>
            <a:r>
              <a:rPr lang="en-US" sz="3600" b="1" dirty="0" err="1">
                <a:solidFill>
                  <a:schemeClr val="bg2"/>
                </a:solidFill>
              </a:rPr>
              <a:t>28m²</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530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2813050"/>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p:cNvPr>
          <p:cNvSpPr/>
          <p:nvPr/>
        </p:nvSpPr>
        <p:spPr>
          <a:xfrm>
            <a:off x="8208963" y="5747608"/>
            <a:ext cx="2079625"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prstClr val="black"/>
                </a:solidFill>
                <a:latin typeface="Times New Roman" panose="02020603050405020304" pitchFamily="18" charset="0"/>
                <a:cs typeface="Times New Roman" panose="02020603050405020304" pitchFamily="18" charset="0"/>
              </a:rPr>
              <a:t>D</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schemeClr val="bg2"/>
                </a:solidFill>
              </a:rPr>
              <a:t>25m²</a:t>
            </a:r>
            <a:endParaRPr lang="en-US" sz="3600" b="1" dirty="0">
              <a:solidFill>
                <a:prstClr val="black"/>
              </a:solidFill>
              <a:latin typeface="Times New Roman" panose="02020603050405020304" pitchFamily="18" charset="0"/>
              <a:cs typeface="Times New Roman" panose="02020603050405020304" pitchFamily="18" charset="0"/>
            </a:endParaRPr>
          </a:p>
        </p:txBody>
      </p:sp>
      <p:pic>
        <p:nvPicPr>
          <p:cNvPr id="55307"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5055" y="2677126"/>
            <a:ext cx="2200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Rounded Corners 24">
            <a:extLst/>
          </p:cNvPr>
          <p:cNvSpPr/>
          <p:nvPr/>
        </p:nvSpPr>
        <p:spPr>
          <a:xfrm>
            <a:off x="6008688" y="5723409"/>
            <a:ext cx="2081212" cy="8413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smtClean="0">
                <a:solidFill>
                  <a:prstClr val="black"/>
                </a:solidFill>
                <a:latin typeface="Times New Roman" panose="02020603050405020304" pitchFamily="18" charset="0"/>
                <a:cs typeface="Times New Roman" panose="02020603050405020304" pitchFamily="18" charset="0"/>
              </a:rPr>
              <a:t>.</a:t>
            </a:r>
            <a:r>
              <a:rPr lang="en-US" sz="3600" b="1" dirty="0">
                <a:solidFill>
                  <a:schemeClr val="bg2"/>
                </a:solidFill>
              </a:rPr>
              <a:t> </a:t>
            </a:r>
            <a:r>
              <a:rPr lang="en-US" sz="3600" b="1" dirty="0" err="1">
                <a:solidFill>
                  <a:schemeClr val="bg2"/>
                </a:solidFill>
              </a:rPr>
              <a:t>30m²</a:t>
            </a:r>
            <a:r>
              <a:rPr lang="en-US" sz="3600" b="1" dirty="0" smtClean="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4" name="Action Button: Home 13">
            <a:hlinkClick r:id="rId7" action="ppaction://hlinksldjump" highlightClick="1"/>
          </p:cNvPr>
          <p:cNvSpPr/>
          <p:nvPr/>
        </p:nvSpPr>
        <p:spPr>
          <a:xfrm>
            <a:off x="506413" y="373856"/>
            <a:ext cx="1041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2448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21"/>
                                        </p:tgtEl>
                                        <p:attrNameLst>
                                          <p:attrName>r</p:attrName>
                                        </p:attrNameLst>
                                      </p:cBhvr>
                                    </p:animRot>
                                    <p:animRot by="-240000">
                                      <p:cBhvr>
                                        <p:cTn id="16" dur="200" fill="hold">
                                          <p:stCondLst>
                                            <p:cond delay="200"/>
                                          </p:stCondLst>
                                        </p:cTn>
                                        <p:tgtEl>
                                          <p:spTgt spid="21"/>
                                        </p:tgtEl>
                                        <p:attrNameLst>
                                          <p:attrName>r</p:attrName>
                                        </p:attrNameLst>
                                      </p:cBhvr>
                                    </p:animRot>
                                    <p:animRot by="240000">
                                      <p:cBhvr>
                                        <p:cTn id="17" dur="200" fill="hold">
                                          <p:stCondLst>
                                            <p:cond delay="400"/>
                                          </p:stCondLst>
                                        </p:cTn>
                                        <p:tgtEl>
                                          <p:spTgt spid="21"/>
                                        </p:tgtEl>
                                        <p:attrNameLst>
                                          <p:attrName>r</p:attrName>
                                        </p:attrNameLst>
                                      </p:cBhvr>
                                    </p:animRot>
                                    <p:animRot by="-240000">
                                      <p:cBhvr>
                                        <p:cTn id="18" dur="200" fill="hold">
                                          <p:stCondLst>
                                            <p:cond delay="600"/>
                                          </p:stCondLst>
                                        </p:cTn>
                                        <p:tgtEl>
                                          <p:spTgt spid="21"/>
                                        </p:tgtEl>
                                        <p:attrNameLst>
                                          <p:attrName>r</p:attrName>
                                        </p:attrNameLst>
                                      </p:cBhvr>
                                    </p:animRot>
                                    <p:animRot by="120000">
                                      <p:cBhvr>
                                        <p:cTn id="19" dur="200" fill="hold">
                                          <p:stCondLst>
                                            <p:cond delay="800"/>
                                          </p:stCondLst>
                                        </p:cTn>
                                        <p:tgtEl>
                                          <p:spTgt spid="21"/>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1" presetClass="emph" presetSubtype="0" fill="hold" grpId="0" nodeType="clickEffect">
                                  <p:stCondLst>
                                    <p:cond delay="0"/>
                                  </p:stCondLst>
                                  <p:childTnLst>
                                    <p:animClr clrSpc="hsl" dir="cw">
                                      <p:cBhvr override="childStyle">
                                        <p:cTn id="33" dur="500" fill="hold"/>
                                        <p:tgtEl>
                                          <p:spTgt spid="23"/>
                                        </p:tgtEl>
                                        <p:attrNameLst>
                                          <p:attrName>style.color</p:attrName>
                                        </p:attrNameLst>
                                      </p:cBhvr>
                                      <p:by>
                                        <p:hsl h="7200000" s="0" l="0"/>
                                      </p:by>
                                    </p:animClr>
                                    <p:animClr clrSpc="hsl" dir="cw">
                                      <p:cBhvr>
                                        <p:cTn id="34" dur="500" fill="hold"/>
                                        <p:tgtEl>
                                          <p:spTgt spid="23"/>
                                        </p:tgtEl>
                                        <p:attrNameLst>
                                          <p:attrName>fillcolor</p:attrName>
                                        </p:attrNameLst>
                                      </p:cBhvr>
                                      <p:by>
                                        <p:hsl h="7200000" s="0" l="0"/>
                                      </p:by>
                                    </p:animClr>
                                    <p:animClr clrSpc="hsl" dir="cw">
                                      <p:cBhvr>
                                        <p:cTn id="35" dur="500" fill="hold"/>
                                        <p:tgtEl>
                                          <p:spTgt spid="23"/>
                                        </p:tgtEl>
                                        <p:attrNameLst>
                                          <p:attrName>stroke.color</p:attrName>
                                        </p:attrNameLst>
                                      </p:cBhvr>
                                      <p:by>
                                        <p:hsl h="7200000" s="0" l="0"/>
                                      </p:by>
                                    </p:animClr>
                                    <p:set>
                                      <p:cBhvr>
                                        <p:cTn id="36" dur="500" fill="hold"/>
                                        <p:tgtEl>
                                          <p:spTgt spid="23"/>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19" grpId="0" animBg="1"/>
      <p:bldP spid="21" grpId="0" animBg="1"/>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99" y="5224397"/>
            <a:ext cx="1406977" cy="1406977"/>
          </a:xfrm>
          <a:prstGeom prst="rect">
            <a:avLst/>
          </a:prstGeom>
        </p:spPr>
      </p:pic>
      <p:pic>
        <p:nvPicPr>
          <p:cNvPr id="24"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6" name="图片 12">
            <a:extLst>
              <a:ext uri="{FF2B5EF4-FFF2-40B4-BE49-F238E27FC236}">
                <a16:creationId xmlns="" xmlns:a16="http://schemas.microsoft.com/office/drawing/2014/main" id="{C19054B3-7082-4F49-A2AE-3665F644B1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79181">
            <a:off x="1464438" y="426644"/>
            <a:ext cx="7451527" cy="5542031"/>
          </a:xfrm>
          <a:prstGeom prst="rect">
            <a:avLst/>
          </a:prstGeom>
        </p:spPr>
      </p:pic>
      <p:sp>
        <p:nvSpPr>
          <p:cNvPr id="12" name="TextBox 11">
            <a:extLst>
              <a:ext uri="{FF2B5EF4-FFF2-40B4-BE49-F238E27FC236}">
                <a16:creationId xmlns="" xmlns:a16="http://schemas.microsoft.com/office/drawing/2014/main" id="{D53FDB01-4D79-76AE-AAC8-D2DB34AEFD6A}"/>
              </a:ext>
            </a:extLst>
          </p:cNvPr>
          <p:cNvSpPr txBox="1"/>
          <p:nvPr/>
        </p:nvSpPr>
        <p:spPr>
          <a:xfrm>
            <a:off x="2199843" y="2303335"/>
            <a:ext cx="651674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Hôm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nay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học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gì</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 xmlns:a16="http://schemas.microsoft.com/office/drawing/2014/main" id="{D53FDB01-4D79-76AE-AAC8-D2DB34AEFD6A}"/>
              </a:ext>
            </a:extLst>
          </p:cNvPr>
          <p:cNvSpPr txBox="1"/>
          <p:nvPr/>
        </p:nvSpPr>
        <p:spPr>
          <a:xfrm>
            <a:off x="2199842" y="3180243"/>
            <a:ext cx="6516749"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nhé</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10"/>
          <a:stretch>
            <a:fillRect/>
          </a:stretch>
        </p:blipFill>
        <p:spPr>
          <a:xfrm>
            <a:off x="5802039" y="226834"/>
            <a:ext cx="3920068" cy="3499407"/>
          </a:xfrm>
          <a:prstGeom prst="rect">
            <a:avLst/>
          </a:prstGeom>
        </p:spPr>
      </p:pic>
    </p:spTree>
    <p:extLst>
      <p:ext uri="{BB962C8B-B14F-4D97-AF65-F5344CB8AC3E}">
        <p14:creationId xmlns:p14="http://schemas.microsoft.com/office/powerpoint/2010/main" val="228703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sp>
        <p:nvSpPr>
          <p:cNvPr id="5" name="Rectangle 4"/>
          <p:cNvSpPr/>
          <p:nvPr/>
        </p:nvSpPr>
        <p:spPr>
          <a:xfrm>
            <a:off x="1463040" y="1846966"/>
            <a:ext cx="8720051" cy="1938992"/>
          </a:xfrm>
          <a:prstGeom prst="rect">
            <a:avLst/>
          </a:prstGeom>
          <a:noFill/>
        </p:spPr>
        <p:txBody>
          <a:bodyPr wrap="square" lIns="91440" tIns="45720" rIns="91440" bIns="45720">
            <a:spAutoFit/>
          </a:bodyPr>
          <a:lstStyle/>
          <a:p>
            <a:pPr algn="ctr"/>
            <a:r>
              <a:rPr lang="vi-VN" sz="6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Trò chơi</a:t>
            </a:r>
          </a:p>
          <a:p>
            <a:pPr algn="ctr"/>
            <a:r>
              <a:rPr lang="vi-VN" sz="6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Ai nhanh, Ai đúng</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338887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560" y="5047832"/>
            <a:ext cx="1406977" cy="1406977"/>
          </a:xfrm>
          <a:prstGeom prst="rect">
            <a:avLst/>
          </a:prstGeom>
        </p:spPr>
      </p:pic>
      <p:pic>
        <p:nvPicPr>
          <p:cNvPr id="24"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 name="Picture 1">
            <a:extLst>
              <a:ext uri="{FF2B5EF4-FFF2-40B4-BE49-F238E27FC236}">
                <a16:creationId xmlns="" xmlns:a16="http://schemas.microsoft.com/office/drawing/2014/main" id="{626992F3-5DF0-F7D0-96EA-A00CBA2F9DDF}"/>
              </a:ext>
            </a:extLst>
          </p:cNvPr>
          <p:cNvPicPr>
            <a:picLocks noChangeAspect="1"/>
          </p:cNvPicPr>
          <p:nvPr/>
        </p:nvPicPr>
        <p:blipFill>
          <a:blip r:embed="rId9"/>
          <a:stretch>
            <a:fillRect/>
          </a:stretch>
        </p:blipFill>
        <p:spPr>
          <a:xfrm>
            <a:off x="3391403" y="728770"/>
            <a:ext cx="5980694" cy="1914310"/>
          </a:xfrm>
          <a:prstGeom prst="rect">
            <a:avLst/>
          </a:prstGeom>
        </p:spPr>
      </p:pic>
      <p:pic>
        <p:nvPicPr>
          <p:cNvPr id="5" name="Picture 4">
            <a:extLst>
              <a:ext uri="{FF2B5EF4-FFF2-40B4-BE49-F238E27FC236}">
                <a16:creationId xmlns="" xmlns:a16="http://schemas.microsoft.com/office/drawing/2014/main" id="{09C29089-CA31-711F-A855-E094F3555AB6}"/>
              </a:ext>
            </a:extLst>
          </p:cNvPr>
          <p:cNvPicPr>
            <a:picLocks noChangeAspect="1"/>
          </p:cNvPicPr>
          <p:nvPr/>
        </p:nvPicPr>
        <p:blipFill>
          <a:blip r:embed="rId10"/>
          <a:stretch>
            <a:fillRect/>
          </a:stretch>
        </p:blipFill>
        <p:spPr>
          <a:xfrm>
            <a:off x="931886" y="1467038"/>
            <a:ext cx="9699577" cy="4438273"/>
          </a:xfrm>
          <a:prstGeom prst="rect">
            <a:avLst/>
          </a:prstGeom>
        </p:spPr>
      </p:pic>
    </p:spTree>
    <p:extLst>
      <p:ext uri="{BB962C8B-B14F-4D97-AF65-F5344CB8AC3E}">
        <p14:creationId xmlns:p14="http://schemas.microsoft.com/office/powerpoint/2010/main" val="1830595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821EA25-B96F-6BCD-B72F-D7B30FF6A1DE}"/>
              </a:ext>
            </a:extLst>
          </p:cNvPr>
          <p:cNvPicPr>
            <a:picLocks noChangeAspect="1"/>
          </p:cNvPicPr>
          <p:nvPr/>
        </p:nvPicPr>
        <p:blipFill>
          <a:blip r:embed="rId2"/>
          <a:stretch>
            <a:fillRect/>
          </a:stretch>
        </p:blipFill>
        <p:spPr>
          <a:xfrm>
            <a:off x="2036456" y="352352"/>
            <a:ext cx="7620660" cy="1152244"/>
          </a:xfrm>
          <a:prstGeom prst="rect">
            <a:avLst/>
          </a:prstGeom>
        </p:spPr>
      </p:pic>
      <p:sp>
        <p:nvSpPr>
          <p:cNvPr id="5" name="TextBox 4">
            <a:extLst>
              <a:ext uri="{FF2B5EF4-FFF2-40B4-BE49-F238E27FC236}">
                <a16:creationId xmlns="" xmlns:a16="http://schemas.microsoft.com/office/drawing/2014/main" id="{0EEBD217-B9B8-6891-2B59-2410C3D8D5E6}"/>
              </a:ext>
            </a:extLst>
          </p:cNvPr>
          <p:cNvSpPr txBox="1"/>
          <p:nvPr/>
        </p:nvSpPr>
        <p:spPr>
          <a:xfrm>
            <a:off x="671625" y="1607015"/>
            <a:ext cx="11406644" cy="4401205"/>
          </a:xfrm>
          <a:prstGeom prst="rect">
            <a:avLst/>
          </a:prstGeom>
          <a:noFill/>
        </p:spPr>
        <p:txBody>
          <a:bodyPr wrap="square" rtlCol="0">
            <a:spAutoFit/>
          </a:bodyPr>
          <a:lstStyle/>
          <a:p>
            <a:r>
              <a:rPr lang="vi-VN" sz="4000" dirty="0">
                <a:latin typeface="+mj-lt"/>
              </a:rPr>
              <a:t>- </a:t>
            </a:r>
            <a:r>
              <a:rPr lang="en-US" sz="4000" dirty="0" err="1" smtClean="0">
                <a:latin typeface="Times New Roman" pitchFamily="18" charset="0"/>
                <a:cs typeface="Times New Roman" pitchFamily="18" charset="0"/>
              </a:rPr>
              <a:t>Tiếp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tục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cố</a:t>
            </a:r>
            <a:r>
              <a:rPr lang="en-US" sz="4000" dirty="0" smtClean="0">
                <a:latin typeface="Times New Roman" pitchFamily="18" charset="0"/>
                <a:cs typeface="Times New Roman" pitchFamily="18" charset="0"/>
              </a:rPr>
              <a:t> </a:t>
            </a:r>
            <a:r>
              <a:rPr lang="vi-VN" sz="4000" dirty="0" smtClean="0">
                <a:latin typeface="+mj-lt"/>
              </a:rPr>
              <a:t>biểu </a:t>
            </a:r>
            <a:r>
              <a:rPr lang="vi-VN" sz="4000" dirty="0">
                <a:latin typeface="+mj-lt"/>
              </a:rPr>
              <a:t>tượng về đơn vị đo diện tích: mét vuông.</a:t>
            </a:r>
          </a:p>
          <a:p>
            <a:r>
              <a:rPr lang="en-US" sz="4000" dirty="0" smtClean="0">
                <a:latin typeface="+mj-lt"/>
              </a:rPr>
              <a:t>- </a:t>
            </a:r>
            <a:r>
              <a:rPr lang="vi-VN" sz="4000" dirty="0" smtClean="0">
                <a:latin typeface="+mj-lt"/>
              </a:rPr>
              <a:t>Vận </a:t>
            </a:r>
            <a:r>
              <a:rPr lang="vi-VN" sz="4000" dirty="0">
                <a:latin typeface="+mj-lt"/>
              </a:rPr>
              <a:t>dụng kiến thức tính diện tích để giải các bài toán thực tế</a:t>
            </a:r>
            <a:r>
              <a:rPr lang="vi-VN" sz="4000" dirty="0" smtClean="0">
                <a:latin typeface="+mj-lt"/>
              </a:rPr>
              <a:t>.</a:t>
            </a:r>
            <a:endParaRPr lang="en-US" sz="4000" dirty="0" smtClean="0">
              <a:latin typeface="+mj-lt"/>
            </a:endParaRPr>
          </a:p>
          <a:p>
            <a:r>
              <a:rPr lang="vi-VN" sz="4000" dirty="0" smtClean="0">
                <a:latin typeface="+mj-lt"/>
              </a:rPr>
              <a:t>- </a:t>
            </a:r>
            <a:r>
              <a:rPr lang="vi-VN" sz="4000" dirty="0">
                <a:latin typeface="+mj-lt"/>
              </a:rPr>
              <a:t>Bước đầu biết giải quyết một số vấn đề thực tế có liên quan đến đơn vị đo mét vuông.</a:t>
            </a:r>
          </a:p>
          <a:p>
            <a:pPr lvl="0" algn="just"/>
            <a:endParaRPr lang="vi-VN" sz="4000" dirty="0">
              <a:solidFill>
                <a:srgbClr val="251C00"/>
              </a:solidFill>
              <a:latin typeface="+mj-lt"/>
            </a:endParaRPr>
          </a:p>
        </p:txBody>
      </p:sp>
    </p:spTree>
    <p:extLst>
      <p:ext uri="{BB962C8B-B14F-4D97-AF65-F5344CB8AC3E}">
        <p14:creationId xmlns:p14="http://schemas.microsoft.com/office/powerpoint/2010/main" val="223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5" name="Picture 4">
            <a:extLst>
              <a:ext uri="{FF2B5EF4-FFF2-40B4-BE49-F238E27FC236}">
                <a16:creationId xmlns="" xmlns:a16="http://schemas.microsoft.com/office/drawing/2014/main" id="{E8F2DE4A-42CC-49E0-BD18-2F05347DB8CA}"/>
              </a:ext>
            </a:extLst>
          </p:cNvPr>
          <p:cNvPicPr>
            <a:picLocks noChangeAspect="1"/>
          </p:cNvPicPr>
          <p:nvPr/>
        </p:nvPicPr>
        <p:blipFill>
          <a:blip r:embed="rId11"/>
          <a:stretch>
            <a:fillRect/>
          </a:stretch>
        </p:blipFill>
        <p:spPr>
          <a:xfrm>
            <a:off x="5076559" y="641386"/>
            <a:ext cx="1865538" cy="1511939"/>
          </a:xfrm>
          <a:prstGeom prst="rect">
            <a:avLst/>
          </a:prstGeom>
        </p:spPr>
      </p:pic>
      <p:pic>
        <p:nvPicPr>
          <p:cNvPr id="6" name="Picture 5">
            <a:extLst>
              <a:ext uri="{FF2B5EF4-FFF2-40B4-BE49-F238E27FC236}">
                <a16:creationId xmlns="" xmlns:a16="http://schemas.microsoft.com/office/drawing/2014/main" id="{C42B2115-42C7-E3AA-A3DE-A1E455F8A84A}"/>
              </a:ext>
            </a:extLst>
          </p:cNvPr>
          <p:cNvPicPr>
            <a:picLocks noChangeAspect="1"/>
          </p:cNvPicPr>
          <p:nvPr/>
        </p:nvPicPr>
        <p:blipFill>
          <a:blip r:embed="rId12"/>
          <a:stretch>
            <a:fillRect/>
          </a:stretch>
        </p:blipFill>
        <p:spPr>
          <a:xfrm>
            <a:off x="1744193" y="2509932"/>
            <a:ext cx="9370364" cy="2219136"/>
          </a:xfrm>
          <a:prstGeom prst="rect">
            <a:avLst/>
          </a:prstGeom>
        </p:spPr>
      </p:pic>
    </p:spTree>
    <p:extLst>
      <p:ext uri="{BB962C8B-B14F-4D97-AF65-F5344CB8AC3E}">
        <p14:creationId xmlns:p14="http://schemas.microsoft.com/office/powerpoint/2010/main" val="12771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26" presetClass="emph" presetSubtype="0" fill="hold" nodeType="with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Isosceles Triangle 6">
            <a:extLst>
              <a:ext uri="{FF2B5EF4-FFF2-40B4-BE49-F238E27FC236}">
                <a16:creationId xmlns="" xmlns:a16="http://schemas.microsoft.com/office/drawing/2014/main" id="{95BC73E9-345B-4B1B-87CE-8FD18C84CB02}"/>
              </a:ext>
            </a:extLst>
          </p:cNvPr>
          <p:cNvSpPr/>
          <p:nvPr/>
        </p:nvSpPr>
        <p:spPr>
          <a:xfrm>
            <a:off x="541844" y="360158"/>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 xmlns:a16="http://schemas.microsoft.com/office/drawing/2014/main" id="{5A0A35DF-14F3-4458-9F36-FA242CBDC9AC}"/>
              </a:ext>
            </a:extLst>
          </p:cNvPr>
          <p:cNvSpPr txBox="1"/>
          <p:nvPr/>
        </p:nvSpPr>
        <p:spPr>
          <a:xfrm>
            <a:off x="724788" y="392733"/>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5" name="TextBox 24">
            <a:extLst>
              <a:ext uri="{FF2B5EF4-FFF2-40B4-BE49-F238E27FC236}">
                <a16:creationId xmlns="" xmlns:a16="http://schemas.microsoft.com/office/drawing/2014/main" id="{873F67E4-883A-4AFD-A973-6425F58ED38B}"/>
              </a:ext>
            </a:extLst>
          </p:cNvPr>
          <p:cNvSpPr txBox="1"/>
          <p:nvPr/>
        </p:nvSpPr>
        <p:spPr>
          <a:xfrm>
            <a:off x="1348034" y="408445"/>
            <a:ext cx="10246936" cy="1384995"/>
          </a:xfrm>
          <a:prstGeom prst="rect">
            <a:avLst/>
          </a:prstGeom>
          <a:solidFill>
            <a:schemeClr val="bg1"/>
          </a:solidFill>
        </p:spPr>
        <p:txBody>
          <a:bodyPr wrap="square">
            <a:spAutoFit/>
          </a:bodyPr>
          <a:lstStyle/>
          <a:p>
            <a:pPr lvl="0" algn="just"/>
            <a:r>
              <a:rPr lang="vi-VN" sz="2800" dirty="0">
                <a:latin typeface="Cambria" panose="02040503050406030204" pitchFamily="18" charset="0"/>
                <a:ea typeface="Cambria" panose="02040503050406030204" pitchFamily="18" charset="0"/>
              </a:rPr>
              <a:t>Người ta sơn một bức tường có dạng hình chữ nhật với kích thước như hình vẽ dưới đây. Hãy tính diện tích cần sơn, biết rằng tổng diện tích cửa sổ và cửa ra vào là 6 m</a:t>
            </a:r>
            <a:r>
              <a:rPr lang="vi-VN" sz="2800" baseline="30000" dirty="0">
                <a:latin typeface="Cambria" panose="02040503050406030204" pitchFamily="18" charset="0"/>
                <a:ea typeface="Cambria" panose="02040503050406030204" pitchFamily="18" charset="0"/>
              </a:rPr>
              <a:t>2</a:t>
            </a:r>
            <a:r>
              <a:rPr lang="vi-VN" sz="28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415E856C-19D9-417D-61D8-1D358CF17F41}"/>
              </a:ext>
            </a:extLst>
          </p:cNvPr>
          <p:cNvPicPr>
            <a:picLocks noChangeAspect="1"/>
          </p:cNvPicPr>
          <p:nvPr/>
        </p:nvPicPr>
        <p:blipFill>
          <a:blip r:embed="rId9"/>
          <a:stretch>
            <a:fillRect/>
          </a:stretch>
        </p:blipFill>
        <p:spPr>
          <a:xfrm>
            <a:off x="1990234" y="1855264"/>
            <a:ext cx="8305800" cy="4467225"/>
          </a:xfrm>
          <a:prstGeom prst="rect">
            <a:avLst/>
          </a:prstGeom>
        </p:spPr>
      </p:pic>
    </p:spTree>
    <p:extLst>
      <p:ext uri="{BB962C8B-B14F-4D97-AF65-F5344CB8AC3E}">
        <p14:creationId xmlns:p14="http://schemas.microsoft.com/office/powerpoint/2010/main" val="4425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2"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 name="TextBox 1">
            <a:extLst>
              <a:ext uri="{FF2B5EF4-FFF2-40B4-BE49-F238E27FC236}">
                <a16:creationId xmlns="" xmlns:a16="http://schemas.microsoft.com/office/drawing/2014/main" id="{DAD057EC-78CB-DA3E-6AFA-74A28004572A}"/>
              </a:ext>
            </a:extLst>
          </p:cNvPr>
          <p:cNvSpPr txBox="1"/>
          <p:nvPr/>
        </p:nvSpPr>
        <p:spPr>
          <a:xfrm>
            <a:off x="1998484" y="1282045"/>
            <a:ext cx="7390614"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Bài giải</a:t>
            </a:r>
            <a:r>
              <a:rPr lang="en-US" sz="36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bức tường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8 x 3 = 24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cần sơn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24 – 6 =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algn="r"/>
            <a:r>
              <a:rPr lang="vi-VN" sz="3600" dirty="0">
                <a:solidFill>
                  <a:srgbClr val="FF0000"/>
                </a:solidFill>
                <a:effectLst/>
                <a:latin typeface="Cambria" panose="02040503050406030204" pitchFamily="18" charset="0"/>
                <a:ea typeface="Cambria" panose="02040503050406030204" pitchFamily="18" charset="0"/>
              </a:rPr>
              <a:t>Đáp số: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231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 xmlns:a16="http://schemas.microsoft.com/office/drawing/2014/main" id="{3C3AE919-FC12-490E-80ED-14ABF0C7A679}"/>
              </a:ext>
            </a:extLst>
          </p:cNvPr>
          <p:cNvSpPr txBox="1"/>
          <p:nvPr/>
        </p:nvSpPr>
        <p:spPr>
          <a:xfrm>
            <a:off x="1366887" y="460499"/>
            <a:ext cx="10482604" cy="1754326"/>
          </a:xfrm>
          <a:prstGeom prst="rect">
            <a:avLst/>
          </a:prstGeom>
          <a:noFill/>
        </p:spPr>
        <p:txBody>
          <a:bodyPr wrap="square">
            <a:spAutoFit/>
          </a:bodyPr>
          <a:lstStyle/>
          <a:p>
            <a:pPr lvl="0" algn="just">
              <a:defRPr/>
            </a:pP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Hãy đánh dấu trên nền phòng học một hình vuông có diện tích 1</a:t>
            </a:r>
            <a:r>
              <a:rPr lang="vi-VN" sz="3600" dirty="0">
                <a:solidFill>
                  <a:srgbClr val="002060"/>
                </a:solidFill>
                <a:latin typeface="Cambria" panose="02040503050406030204" pitchFamily="18" charset="0"/>
                <a:ea typeface="Cambria" panose="02040503050406030204" pitchFamily="18" charset="0"/>
              </a:rPr>
              <a:t> m</a:t>
            </a:r>
            <a:r>
              <a:rPr lang="vi-VN" sz="3600" baseline="300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rồi thử xem có bao nhiêu bạn đứng được trong diện tích đó.</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3" name="Picture 2">
            <a:extLst>
              <a:ext uri="{FF2B5EF4-FFF2-40B4-BE49-F238E27FC236}">
                <a16:creationId xmlns="" xmlns:a16="http://schemas.microsoft.com/office/drawing/2014/main" id="{5FFD9C8D-2D90-2148-D43F-6B4A853A47C3}"/>
              </a:ext>
            </a:extLst>
          </p:cNvPr>
          <p:cNvPicPr>
            <a:picLocks noChangeAspect="1"/>
          </p:cNvPicPr>
          <p:nvPr/>
        </p:nvPicPr>
        <p:blipFill>
          <a:blip r:embed="rId9"/>
          <a:stretch>
            <a:fillRect/>
          </a:stretch>
        </p:blipFill>
        <p:spPr>
          <a:xfrm>
            <a:off x="898983" y="2469675"/>
            <a:ext cx="6999216" cy="3686028"/>
          </a:xfrm>
          <a:prstGeom prst="rect">
            <a:avLst/>
          </a:prstGeom>
        </p:spPr>
      </p:pic>
      <p:sp>
        <p:nvSpPr>
          <p:cNvPr id="4" name="Rectangle: Rounded Corners 3">
            <a:extLst>
              <a:ext uri="{FF2B5EF4-FFF2-40B4-BE49-F238E27FC236}">
                <a16:creationId xmlns="" xmlns:a16="http://schemas.microsoft.com/office/drawing/2014/main" id="{E1D61517-48F5-FCFB-1013-2B90634CC5DE}"/>
              </a:ext>
            </a:extLst>
          </p:cNvPr>
          <p:cNvSpPr/>
          <p:nvPr/>
        </p:nvSpPr>
        <p:spPr>
          <a:xfrm>
            <a:off x="7729979" y="2686639"/>
            <a:ext cx="4006392" cy="292230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solidFill>
                  <a:srgbClr val="000000"/>
                </a:solidFill>
                <a:effectLst/>
                <a:latin typeface="Cambria" panose="02040503050406030204" pitchFamily="18" charset="0"/>
                <a:ea typeface="Cambria" panose="02040503050406030204" pitchFamily="18" charset="0"/>
              </a:rPr>
              <a:t>Có khoảng 6 - 8 bạn đứng được trong diện tích 1m</a:t>
            </a:r>
            <a:r>
              <a:rPr lang="vi-VN" sz="4000" baseline="30000" dirty="0">
                <a:solidFill>
                  <a:srgbClr val="000000"/>
                </a:solidFill>
                <a:effectLst/>
                <a:latin typeface="Cambria" panose="02040503050406030204" pitchFamily="18" charset="0"/>
                <a:ea typeface="Cambria" panose="02040503050406030204" pitchFamily="18" charset="0"/>
              </a:rPr>
              <a:t>2</a:t>
            </a:r>
            <a:endParaRPr lang="en-US" sz="4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969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 xmlns:a16="http://schemas.microsoft.com/office/drawing/2014/main" id="{3C3AE919-FC12-490E-80ED-14ABF0C7A679}"/>
              </a:ext>
            </a:extLst>
          </p:cNvPr>
          <p:cNvSpPr txBox="1"/>
          <p:nvPr/>
        </p:nvSpPr>
        <p:spPr>
          <a:xfrm>
            <a:off x="1282046" y="517060"/>
            <a:ext cx="10482604" cy="584775"/>
          </a:xfrm>
          <a:prstGeom prst="rect">
            <a:avLst/>
          </a:prstGeom>
          <a:noFill/>
        </p:spPr>
        <p:txBody>
          <a:bodyPr wrap="square">
            <a:spAutoFit/>
          </a:bodyPr>
          <a:lstStyle/>
          <a:p>
            <a:pPr lvl="0" algn="just">
              <a:defRPr/>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khoảng</a:t>
            </a:r>
            <a:r>
              <a:rPr lang="en-US" sz="3200" dirty="0">
                <a:latin typeface="Cambria" panose="02040503050406030204" pitchFamily="18" charset="0"/>
                <a:ea typeface="Cambria" panose="02040503050406030204" pitchFamily="18" charset="0"/>
              </a:rPr>
              <a:t> 1 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2" name="Picture 1">
            <a:extLst>
              <a:ext uri="{FF2B5EF4-FFF2-40B4-BE49-F238E27FC236}">
                <a16:creationId xmlns="" xmlns:a16="http://schemas.microsoft.com/office/drawing/2014/main" id="{E79ACD44-17E6-FF5E-B7BC-12E42E196606}"/>
              </a:ext>
            </a:extLst>
          </p:cNvPr>
          <p:cNvPicPr>
            <a:picLocks noChangeAspect="1"/>
          </p:cNvPicPr>
          <p:nvPr/>
        </p:nvPicPr>
        <p:blipFill>
          <a:blip r:embed="rId9"/>
          <a:stretch>
            <a:fillRect/>
          </a:stretch>
        </p:blipFill>
        <p:spPr>
          <a:xfrm>
            <a:off x="612742" y="1358246"/>
            <a:ext cx="3520126" cy="3520126"/>
          </a:xfrm>
          <a:prstGeom prst="rect">
            <a:avLst/>
          </a:prstGeom>
        </p:spPr>
      </p:pic>
      <p:sp>
        <p:nvSpPr>
          <p:cNvPr id="5" name="TextBox 4">
            <a:extLst>
              <a:ext uri="{FF2B5EF4-FFF2-40B4-BE49-F238E27FC236}">
                <a16:creationId xmlns="" xmlns:a16="http://schemas.microsoft.com/office/drawing/2014/main" id="{13BF7738-D35F-AB78-E886-6EC0BDDA9BB0}"/>
              </a:ext>
            </a:extLst>
          </p:cNvPr>
          <p:cNvSpPr txBox="1"/>
          <p:nvPr/>
        </p:nvSpPr>
        <p:spPr>
          <a:xfrm>
            <a:off x="556182" y="4430598"/>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Mặt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bàn</a:t>
            </a:r>
            <a:endParaRPr lang="en-US" sz="40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 xmlns:a16="http://schemas.microsoft.com/office/drawing/2014/main" id="{5B9F64B9-35DE-6467-1B09-2084DA611593}"/>
              </a:ext>
            </a:extLst>
          </p:cNvPr>
          <p:cNvPicPr>
            <a:picLocks noChangeAspect="1"/>
          </p:cNvPicPr>
          <p:nvPr/>
        </p:nvPicPr>
        <p:blipFill>
          <a:blip r:embed="rId10"/>
          <a:stretch>
            <a:fillRect/>
          </a:stretch>
        </p:blipFill>
        <p:spPr>
          <a:xfrm>
            <a:off x="6503709" y="1187777"/>
            <a:ext cx="3722409" cy="3722409"/>
          </a:xfrm>
          <a:prstGeom prst="rect">
            <a:avLst/>
          </a:prstGeom>
        </p:spPr>
      </p:pic>
      <p:sp>
        <p:nvSpPr>
          <p:cNvPr id="8" name="TextBox 7">
            <a:extLst>
              <a:ext uri="{FF2B5EF4-FFF2-40B4-BE49-F238E27FC236}">
                <a16:creationId xmlns="" xmlns:a16="http://schemas.microsoft.com/office/drawing/2014/main" id="{A22903D0-A041-92F7-C9DA-BDAE71E9AA1E}"/>
              </a:ext>
            </a:extLst>
          </p:cNvPr>
          <p:cNvSpPr txBox="1"/>
          <p:nvPr/>
        </p:nvSpPr>
        <p:spPr>
          <a:xfrm>
            <a:off x="6693032" y="4703975"/>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Gương</a:t>
            </a:r>
            <a:r>
              <a:rPr lang="en-US" sz="4000" b="1" dirty="0">
                <a:solidFill>
                  <a:srgbClr val="FF0000"/>
                </a:solidFill>
                <a:latin typeface="Cambria" panose="02040503050406030204" pitchFamily="18" charset="0"/>
                <a:ea typeface="Cambria" panose="02040503050406030204" pitchFamily="18" charset="0"/>
              </a:rPr>
              <a:t> soi</a:t>
            </a:r>
          </a:p>
        </p:txBody>
      </p:sp>
    </p:spTree>
    <p:extLst>
      <p:ext uri="{BB962C8B-B14F-4D97-AF65-F5344CB8AC3E}">
        <p14:creationId xmlns:p14="http://schemas.microsoft.com/office/powerpoint/2010/main" val="656287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5" grpId="0"/>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455</Words>
  <Application>Microsoft Office PowerPoint</Application>
  <PresentationFormat>Custom</PresentationFormat>
  <Paragraphs>75</Paragraphs>
  <Slides>19</Slides>
  <Notes>10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cp:lastModifiedBy>
  <cp:revision>24</cp:revision>
  <dcterms:created xsi:type="dcterms:W3CDTF">2024-01-19T01:06:40Z</dcterms:created>
  <dcterms:modified xsi:type="dcterms:W3CDTF">2025-03-02T10:42:12Z</dcterms:modified>
</cp:coreProperties>
</file>