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6"/>
  </p:notesMasterIdLst>
  <p:sldIdLst>
    <p:sldId id="347" r:id="rId3"/>
    <p:sldId id="370" r:id="rId4"/>
    <p:sldId id="416" r:id="rId5"/>
    <p:sldId id="417" r:id="rId6"/>
    <p:sldId id="419" r:id="rId7"/>
    <p:sldId id="412" r:id="rId8"/>
    <p:sldId id="413" r:id="rId9"/>
    <p:sldId id="420" r:id="rId10"/>
    <p:sldId id="421" r:id="rId11"/>
    <p:sldId id="422" r:id="rId12"/>
    <p:sldId id="396" r:id="rId13"/>
    <p:sldId id="400" r:id="rId14"/>
    <p:sldId id="425" r:id="rId15"/>
    <p:sldId id="397" r:id="rId16"/>
    <p:sldId id="398" r:id="rId17"/>
    <p:sldId id="365" r:id="rId18"/>
    <p:sldId id="363" r:id="rId19"/>
    <p:sldId id="364" r:id="rId20"/>
    <p:sldId id="423" r:id="rId21"/>
    <p:sldId id="426" r:id="rId22"/>
    <p:sldId id="379" r:id="rId23"/>
    <p:sldId id="424"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59" d="100"/>
          <a:sy n="59" d="100"/>
        </p:scale>
        <p:origin x="268" y="32"/>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7/21/2024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2</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3</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7/21/2024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7/21/2024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7/21/2024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7/21/2024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7/21/2024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7/21/2024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wmf"/></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897086" y="892629"/>
            <a:ext cx="4539343" cy="108857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7030A0"/>
              </a:solidFill>
              <a:latin typeface="UTM Avo"/>
            </a:endParaRPr>
          </a:p>
        </p:txBody>
      </p:sp>
      <p:sp>
        <p:nvSpPr>
          <p:cNvPr id="7" name="Rectangle 6"/>
          <p:cNvSpPr/>
          <p:nvPr/>
        </p:nvSpPr>
        <p:spPr>
          <a:xfrm>
            <a:off x="4725550" y="971712"/>
            <a:ext cx="2566729" cy="584775"/>
          </a:xfrm>
          <a:prstGeom prst="rect">
            <a:avLst/>
          </a:prstGeom>
        </p:spPr>
        <p:txBody>
          <a:bodyPr wrap="none">
            <a:spAutoFit/>
          </a:bodyPr>
          <a:lstStyle/>
          <a:p>
            <a:pPr algn="ctr"/>
            <a:r>
              <a:rPr lang="en-US" sz="3200" b="1" dirty="0">
                <a:solidFill>
                  <a:srgbClr val="0070C0"/>
                </a:solidFill>
                <a:latin typeface="UTM Avo"/>
              </a:rPr>
              <a:t>KHỞI ĐỘNG</a:t>
            </a:r>
          </a:p>
        </p:txBody>
      </p:sp>
      <p:pic>
        <p:nvPicPr>
          <p:cNvPr id="5" name="Picture 4"/>
          <p:cNvPicPr>
            <a:picLocks noChangeAspect="1"/>
          </p:cNvPicPr>
          <p:nvPr/>
        </p:nvPicPr>
        <p:blipFill>
          <a:blip r:embed="rId3"/>
          <a:stretch>
            <a:fillRect/>
          </a:stretch>
        </p:blipFill>
        <p:spPr>
          <a:xfrm>
            <a:off x="2884714" y="1631726"/>
            <a:ext cx="6831466" cy="3825336"/>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78565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Bài thơ nói về ngày hội xuống đồng của những dân tộc nào</a:t>
            </a:r>
            <a:r>
              <a:rPr lang="vi-VN" altLang="en-US" sz="3200" dirty="0" smtClean="0">
                <a:solidFill>
                  <a:srgbClr val="FF0000"/>
                </a:solidFill>
                <a:latin typeface="UTM Avo" panose="02040603050506020204" pitchFamily="18" charset="0"/>
                <a:cs typeface="Times New Roman" pitchFamily="18" charset="0"/>
                <a:sym typeface="+mn-ea"/>
              </a:rPr>
              <a:t>?</a:t>
            </a:r>
            <a:endParaRPr lang="en-US" altLang="en-US" sz="3200" dirty="0" smtClean="0">
              <a:solidFill>
                <a:srgbClr val="FF0000"/>
              </a:solidFill>
              <a:latin typeface="UTM Avo" panose="02040603050506020204" pitchFamily="18" charset="0"/>
              <a:cs typeface="Times New Roman" pitchFamily="18" charset="0"/>
              <a:sym typeface="+mn-ea"/>
            </a:endParaRPr>
          </a:p>
          <a:p>
            <a:pPr algn="just">
              <a:lnSpc>
                <a:spcPct val="150000"/>
              </a:lnSpc>
            </a:pPr>
            <a:r>
              <a:rPr lang="en-GB" altLang="en-US" sz="3200" dirty="0" smtClean="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Bài thơ nói về ngày hội xuống đồng của các dân tộc Tày, Nùng, Dao, Sán Chỉ – ngày hội thể hiện những sắc thái văn hoá đặc trưng của một số dân tộc anh em.</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665832" y="1250224"/>
            <a:ext cx="11315644" cy="4536691"/>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2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vi-VN" altLang="en-US" sz="2800" dirty="0">
                <a:solidFill>
                  <a:srgbClr val="FF0000"/>
                </a:solidFill>
                <a:latin typeface="UTM Avo" panose="02040603050506020204" pitchFamily="18" charset="0"/>
                <a:cs typeface="Times New Roman" pitchFamily="18" charset="0"/>
                <a:sym typeface="+mn-ea"/>
              </a:rPr>
              <a:t>Tìm những hình ảnh đẹp và âm thanh rộn ràng trong ngày hội</a:t>
            </a:r>
            <a:r>
              <a:rPr lang="vi-VN" altLang="en-US" sz="2800" dirty="0" smtClean="0">
                <a:solidFill>
                  <a:srgbClr val="FF0000"/>
                </a:solidFill>
                <a:latin typeface="UTM Avo" panose="02040603050506020204" pitchFamily="18" charset="0"/>
                <a:cs typeface="Times New Roman" pitchFamily="18" charset="0"/>
                <a:sym typeface="+mn-ea"/>
              </a:rPr>
              <a:t>.</a:t>
            </a:r>
            <a:endParaRPr lang="en-US" altLang="en-US" sz="2800" dirty="0" smtClean="0">
              <a:solidFill>
                <a:srgbClr val="FF0000"/>
              </a:solidFill>
              <a:latin typeface="UTM Avo" panose="02040603050506020204" pitchFamily="18" charset="0"/>
              <a:cs typeface="Times New Roman" pitchFamily="18" charset="0"/>
              <a:sym typeface="+mn-ea"/>
            </a:endParaRP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Hình ảnh đẹp và âm thanh rộn ràng trong ngày hội là:</a:t>
            </a: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Mọi người mặc những bộ trang phục đẹp nhất, náo nức, vui mừng đi trẩy hội.</a:t>
            </a: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Trên cánh đồng, nghi thức cúng tế trời đất được thực hiện với mâm cỗ đủ đầy cùng tiếng trống chiêng vang khắp, thể hiện khát vọng của người dân cầu cho mưa thuận gió hoà, mùa màng bội thu</a:t>
            </a:r>
            <a:r>
              <a:rPr lang="vi-VN" altLang="en-US" sz="2800" dirty="0" smtClean="0">
                <a:solidFill>
                  <a:srgbClr val="7030A0"/>
                </a:solidFill>
                <a:latin typeface="UTM Avo" panose="02040603050506020204" pitchFamily="18" charset="0"/>
                <a:cs typeface="Times New Roman" panose="02020603050405020304" pitchFamily="18" charset="0"/>
              </a:rPr>
              <a:t>.</a:t>
            </a:r>
            <a:endParaRPr lang="vi-VN"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742032" y="1592950"/>
            <a:ext cx="11315644" cy="3890360"/>
          </a:xfrm>
          <a:prstGeom prst="rect">
            <a:avLst/>
          </a:prstGeom>
          <a:noFill/>
        </p:spPr>
        <p:txBody>
          <a:bodyPr wrap="square" rtlCol="0" anchor="t">
            <a:spAutoFit/>
          </a:bodyPr>
          <a:lstStyle/>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Sau lễ tế trời đất, mọi người bắt tay vào lao động: các anh đi những đường cày đầu tiên, còn các chị thì trổ tài thi cấy.</a:t>
            </a:r>
          </a:p>
          <a:p>
            <a:pPr algn="just">
              <a:lnSpc>
                <a:spcPct val="150000"/>
              </a:lnSpc>
            </a:pPr>
            <a:r>
              <a:rPr lang="vi-VN" altLang="en-US" sz="2800" dirty="0">
                <a:solidFill>
                  <a:srgbClr val="7030A0"/>
                </a:solidFill>
                <a:latin typeface="UTM Avo" panose="02040603050506020204" pitchFamily="18" charset="0"/>
                <a:cs typeface="Times New Roman" panose="02020603050405020304" pitchFamily="18" charset="0"/>
              </a:rPr>
              <a:t>+ Hoà vào không khí lao động, đồng bào còn đàn hát, vui chơi: Âm thanh của đàn tính cùng điệu hát then, hát lượn mừng xuân và các trò chơi như tung còn, đẩy gậy, kéo co, chơi đu,... khiến ngày hội càng thêm rộn ràng.</a:t>
            </a:r>
          </a:p>
          <a:p>
            <a:pPr algn="just">
              <a:lnSpc>
                <a:spcPct val="150000"/>
              </a:lnSpc>
            </a:pPr>
            <a:endParaRPr lang="vi-VN"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90304144"/>
      </p:ext>
    </p:extLst>
  </p:cSld>
  <p:clrMapOvr>
    <a:masterClrMapping/>
  </p:clrMapOvr>
  <p:timing>
    <p:tnLst>
      <p:par>
        <p:cTn id="1" dur="indefinite" restart="never" nodeType="tmRoot"/>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529621" y="1786591"/>
            <a:ext cx="11435665" cy="2031325"/>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vi-VN" altLang="en-US" sz="2800" dirty="0">
                <a:solidFill>
                  <a:srgbClr val="FF0000"/>
                </a:solidFill>
                <a:latin typeface="UTM Avo" panose="02040603050506020204" pitchFamily="18" charset="0"/>
                <a:cs typeface="Times New Roman" panose="02020603050405020304" pitchFamily="18" charset="0"/>
                <a:sym typeface="+mn-ea"/>
              </a:rPr>
              <a:t>Qua các hình ảnh và âm thanh nói trên, bạn có cảm nghĩ gì về không khí của hội xuân vùng cao?</a:t>
            </a:r>
            <a:endParaRPr lang="de-DE" sz="2800" b="1" dirty="0">
              <a:solidFill>
                <a:srgbClr val="FF0000"/>
              </a:solidFill>
              <a:latin typeface="UTM Avo" panose="02040603050506020204" pitchFamily="18" charset="0"/>
              <a:cs typeface="Times New Roman" pitchFamily="18" charset="0"/>
            </a:endParaRPr>
          </a:p>
          <a:p>
            <a:pPr algn="just">
              <a:lnSpc>
                <a:spcPct val="150000"/>
              </a:lnSpc>
            </a:pPr>
            <a:r>
              <a:rPr lang="vi-VN" sz="28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Không </a:t>
            </a: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khí hội xuân rất vui, rất náo nhiệt, rất rộn ràng.</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2308324"/>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altLang="en-US" sz="3200" dirty="0" err="1" smtClean="0">
                <a:solidFill>
                  <a:srgbClr val="FF0000"/>
                </a:solidFill>
                <a:latin typeface="UTM Avo" panose="02040603050506020204" pitchFamily="18" charset="0"/>
                <a:cs typeface="Times New Roman" pitchFamily="18" charset="0"/>
                <a:sym typeface="+mn-ea"/>
              </a:rPr>
              <a:t>Em</a:t>
            </a:r>
            <a:r>
              <a:rPr lang="vi-VN" altLang="en-US" sz="3200" dirty="0" smtClean="0">
                <a:solidFill>
                  <a:srgbClr val="FF0000"/>
                </a:solidFill>
                <a:latin typeface="UTM Avo" panose="02040603050506020204" pitchFamily="18" charset="0"/>
                <a:cs typeface="Times New Roman"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hiểu khổ thơ cuối bài như thế nào</a:t>
            </a:r>
            <a:r>
              <a:rPr lang="vi-VN" altLang="en-US" sz="3200" dirty="0" smtClean="0">
                <a:solidFill>
                  <a:srgbClr val="FF0000"/>
                </a:solidFill>
                <a:latin typeface="UTM Avo" panose="02040603050506020204" pitchFamily="18" charset="0"/>
                <a:cs typeface="Times New Roman" pitchFamily="18" charset="0"/>
                <a:sym typeface="+mn-ea"/>
              </a:rPr>
              <a:t>?</a:t>
            </a:r>
            <a:endParaRPr lang="en-US" altLang="en-US" sz="3200" dirty="0" smtClean="0">
              <a:solidFill>
                <a:srgbClr val="FF0000"/>
              </a:solidFill>
              <a:latin typeface="UTM Avo" panose="02040603050506020204" pitchFamily="18" charset="0"/>
              <a:cs typeface="Times New Roman" pitchFamily="18" charset="0"/>
              <a:sym typeface="+mn-ea"/>
            </a:endParaRP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Khổ thơ cuối cho </a:t>
            </a:r>
            <a:r>
              <a:rPr lang="vi-VN" altLang="en-US" sz="3200" dirty="0" smtClean="0">
                <a:solidFill>
                  <a:srgbClr val="7030A0"/>
                </a:solidFill>
                <a:latin typeface="UTM Avo" panose="02040603050506020204" pitchFamily="18" charset="0"/>
                <a:cs typeface="Times New Roman" panose="02020603050405020304" pitchFamily="18" charset="0"/>
              </a:rPr>
              <a:t>thấy </a:t>
            </a:r>
            <a:r>
              <a:rPr lang="vi-VN" altLang="en-US" sz="3200" dirty="0">
                <a:solidFill>
                  <a:srgbClr val="7030A0"/>
                </a:solidFill>
                <a:latin typeface="UTM Avo" panose="02040603050506020204" pitchFamily="18" charset="0"/>
                <a:cs typeface="Times New Roman" panose="02020603050405020304" pitchFamily="18" charset="0"/>
              </a:rPr>
              <a:t>sự mừng vui rộn ràng của người dân vùng cao mỗi khi ngày hội đến. /…</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bài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đọc</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nói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lên</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điều</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182412" y="2373020"/>
            <a:ext cx="10694732" cy="3407293"/>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736273"/>
            <a:ext cx="10458249" cy="2862322"/>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vi-VN" sz="3600" dirty="0">
                <a:solidFill>
                  <a:srgbClr val="E11F69"/>
                </a:solidFill>
                <a:latin typeface="UTM Avo" panose="02040603050506020204" pitchFamily="18" charset="0"/>
                <a:cs typeface="Times New Roman" pitchFamily="18" charset="0"/>
              </a:rPr>
              <a:t>Bài thơ nói về lễ hội xuống đồng – lễ hội truyền thống của đồng bào một số dân tộc miền núi phía Bắc nước ta. Qua đó, thể hiện tình cảm yêu mến, trân trọng bản sắc và truyền thống văn hoá của các dân tộc trên đất nước Việt Nam.</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10473550" cy="887258"/>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8"/>
              <a:ext cx="5318022" cy="823706"/>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bài</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thơ</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smtClean="0">
                  <a:solidFill>
                    <a:srgbClr val="FF0000"/>
                  </a:solidFill>
                  <a:latin typeface="UTM Avo" panose="02040603050506020204" pitchFamily="18" charset="0"/>
                  <a:cs typeface="Calibri" panose="020F0502020204030204" pitchFamily="34" charset="0"/>
                  <a:sym typeface="Arial"/>
                </a:rPr>
                <a:t>đọc</a:t>
              </a:r>
              <a:r>
                <a:rPr lang="en-US" sz="3200" kern="0" dirty="0" smtClean="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6" name="Rounded Rectangular Callout 5"/>
          <p:cNvSpPr/>
          <p:nvPr/>
        </p:nvSpPr>
        <p:spPr>
          <a:xfrm>
            <a:off x="1523999" y="2340429"/>
            <a:ext cx="9470571" cy="881742"/>
          </a:xfrm>
          <a:prstGeom prst="wedgeRoundRectCallout">
            <a:avLst>
              <a:gd name="adj1" fmla="val -43650"/>
              <a:gd name="adj2" fmla="val -69473"/>
              <a:gd name="adj3" fmla="val 16667"/>
            </a:avLst>
          </a:prstGeom>
          <a:solidFill>
            <a:srgbClr val="DAE3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UTM Avo" panose="02040603050506020204"/>
              </a:rPr>
              <a:t>Giọng</a:t>
            </a:r>
            <a:r>
              <a:rPr lang="en-US" sz="2400" dirty="0" smtClean="0">
                <a:solidFill>
                  <a:srgbClr val="FF0000"/>
                </a:solidFill>
                <a:latin typeface="UTM Avo" panose="02040603050506020204"/>
              </a:rPr>
              <a:t> </a:t>
            </a:r>
            <a:r>
              <a:rPr lang="en-US" sz="2400" dirty="0" err="1" smtClean="0">
                <a:solidFill>
                  <a:srgbClr val="FF0000"/>
                </a:solidFill>
                <a:latin typeface="UTM Avo" panose="02040603050506020204"/>
              </a:rPr>
              <a:t>đọc</a:t>
            </a:r>
            <a:r>
              <a:rPr lang="en-US" sz="2400" dirty="0" smtClean="0">
                <a:solidFill>
                  <a:srgbClr val="FF0000"/>
                </a:solidFill>
                <a:latin typeface="UTM Avo" panose="02040603050506020204"/>
              </a:rPr>
              <a:t> </a:t>
            </a:r>
            <a:r>
              <a:rPr lang="en-US" sz="2400" dirty="0" err="1" smtClean="0">
                <a:solidFill>
                  <a:srgbClr val="FF0000"/>
                </a:solidFill>
                <a:latin typeface="UTM Avo" panose="02040603050506020204"/>
              </a:rPr>
              <a:t>vui</a:t>
            </a:r>
            <a:r>
              <a:rPr lang="en-US" sz="2400" dirty="0" smtClean="0">
                <a:solidFill>
                  <a:srgbClr val="FF0000"/>
                </a:solidFill>
                <a:latin typeface="UTM Avo" panose="02040603050506020204"/>
              </a:rPr>
              <a:t> </a:t>
            </a:r>
            <a:r>
              <a:rPr lang="en-US" sz="2400" dirty="0" err="1" smtClean="0">
                <a:solidFill>
                  <a:srgbClr val="FF0000"/>
                </a:solidFill>
                <a:latin typeface="UTM Avo" panose="02040603050506020204"/>
              </a:rPr>
              <a:t>tươi</a:t>
            </a:r>
            <a:r>
              <a:rPr lang="en-US" sz="2400" dirty="0" smtClean="0">
                <a:solidFill>
                  <a:srgbClr val="FF0000"/>
                </a:solidFill>
                <a:latin typeface="UTM Avo" panose="02040603050506020204"/>
              </a:rPr>
              <a:t>, </a:t>
            </a:r>
            <a:r>
              <a:rPr lang="en-US" sz="2400" dirty="0" err="1" smtClean="0">
                <a:solidFill>
                  <a:srgbClr val="FF0000"/>
                </a:solidFill>
                <a:latin typeface="UTM Avo" panose="02040603050506020204"/>
              </a:rPr>
              <a:t>phấn</a:t>
            </a:r>
            <a:r>
              <a:rPr lang="en-US" sz="2400" dirty="0" smtClean="0">
                <a:solidFill>
                  <a:srgbClr val="FF0000"/>
                </a:solidFill>
                <a:latin typeface="UTM Avo" panose="02040603050506020204"/>
              </a:rPr>
              <a:t> </a:t>
            </a:r>
            <a:r>
              <a:rPr lang="en-US" sz="2400" dirty="0" err="1" smtClean="0">
                <a:solidFill>
                  <a:srgbClr val="FF0000"/>
                </a:solidFill>
                <a:latin typeface="UTM Avo" panose="02040603050506020204"/>
              </a:rPr>
              <a:t>khởi</a:t>
            </a:r>
            <a:r>
              <a:rPr lang="en-US" sz="2400" dirty="0">
                <a:solidFill>
                  <a:srgbClr val="FF0000"/>
                </a:solidFill>
                <a:latin typeface="UTM Avo" panose="02040603050506020204"/>
              </a:rPr>
              <a:t>; </a:t>
            </a:r>
            <a:r>
              <a:rPr lang="en-US" sz="2400" dirty="0" err="1">
                <a:solidFill>
                  <a:srgbClr val="FF0000"/>
                </a:solidFill>
                <a:latin typeface="UTM Avo" panose="02040603050506020204"/>
              </a:rPr>
              <a:t>nhấn</a:t>
            </a:r>
            <a:r>
              <a:rPr lang="en-US" sz="2400" dirty="0">
                <a:solidFill>
                  <a:srgbClr val="FF0000"/>
                </a:solidFill>
                <a:latin typeface="UTM Avo" panose="02040603050506020204"/>
              </a:rPr>
              <a:t> </a:t>
            </a:r>
            <a:r>
              <a:rPr lang="en-US" sz="2400" dirty="0" err="1">
                <a:solidFill>
                  <a:srgbClr val="FF0000"/>
                </a:solidFill>
                <a:latin typeface="UTM Avo" panose="02040603050506020204"/>
              </a:rPr>
              <a:t>giọng</a:t>
            </a:r>
            <a:r>
              <a:rPr lang="en-US" sz="2400" dirty="0">
                <a:solidFill>
                  <a:srgbClr val="FF0000"/>
                </a:solidFill>
                <a:latin typeface="UTM Avo" panose="02040603050506020204"/>
              </a:rPr>
              <a:t> </a:t>
            </a:r>
            <a:r>
              <a:rPr lang="en-US" sz="2400" dirty="0" err="1">
                <a:solidFill>
                  <a:srgbClr val="FF0000"/>
                </a:solidFill>
                <a:latin typeface="UTM Avo" panose="02040603050506020204"/>
              </a:rPr>
              <a:t>từ</a:t>
            </a:r>
            <a:r>
              <a:rPr lang="en-US" sz="2400" dirty="0">
                <a:solidFill>
                  <a:srgbClr val="FF0000"/>
                </a:solidFill>
                <a:latin typeface="UTM Avo" panose="02040603050506020204"/>
              </a:rPr>
              <a:t> </a:t>
            </a:r>
            <a:r>
              <a:rPr lang="en-US" sz="2400" dirty="0" err="1">
                <a:solidFill>
                  <a:srgbClr val="FF0000"/>
                </a:solidFill>
                <a:latin typeface="UTM Avo" panose="02040603050506020204"/>
              </a:rPr>
              <a:t>ngữ</a:t>
            </a:r>
            <a:r>
              <a:rPr lang="en-US" sz="2400" dirty="0">
                <a:solidFill>
                  <a:srgbClr val="FF0000"/>
                </a:solidFill>
                <a:latin typeface="UTM Avo" panose="02040603050506020204"/>
              </a:rPr>
              <a:t> </a:t>
            </a:r>
            <a:r>
              <a:rPr lang="en-US" sz="2400" dirty="0" err="1">
                <a:solidFill>
                  <a:srgbClr val="FF0000"/>
                </a:solidFill>
                <a:latin typeface="UTM Avo" panose="02040603050506020204"/>
              </a:rPr>
              <a:t>quan</a:t>
            </a:r>
            <a:r>
              <a:rPr lang="en-US" sz="2400" dirty="0">
                <a:solidFill>
                  <a:srgbClr val="FF0000"/>
                </a:solidFill>
                <a:latin typeface="UTM Avo" panose="02040603050506020204"/>
              </a:rPr>
              <a:t> </a:t>
            </a:r>
            <a:r>
              <a:rPr lang="en-US" sz="2400" dirty="0" err="1">
                <a:solidFill>
                  <a:srgbClr val="FF0000"/>
                </a:solidFill>
                <a:latin typeface="UTM Avo" panose="02040603050506020204"/>
              </a:rPr>
              <a:t>trọng</a:t>
            </a:r>
            <a:r>
              <a:rPr lang="en-US" sz="2400" dirty="0">
                <a:solidFill>
                  <a:srgbClr val="FF0000"/>
                </a:solidFill>
                <a:latin typeface="UTM Avo" panose="02040603050506020204"/>
              </a:rPr>
              <a:t> </a:t>
            </a:r>
            <a:r>
              <a:rPr lang="en-US" sz="2400" dirty="0" err="1">
                <a:solidFill>
                  <a:srgbClr val="FF0000"/>
                </a:solidFill>
                <a:latin typeface="UTM Avo" panose="02040603050506020204"/>
              </a:rPr>
              <a:t>và</a:t>
            </a:r>
            <a:r>
              <a:rPr lang="en-US" sz="2400" dirty="0">
                <a:solidFill>
                  <a:srgbClr val="FF0000"/>
                </a:solidFill>
                <a:latin typeface="UTM Avo" panose="02040603050506020204"/>
              </a:rPr>
              <a:t> </a:t>
            </a:r>
            <a:r>
              <a:rPr lang="en-US" sz="2400" dirty="0" err="1">
                <a:solidFill>
                  <a:srgbClr val="FF0000"/>
                </a:solidFill>
                <a:latin typeface="UTM Avo" panose="02040603050506020204"/>
              </a:rPr>
              <a:t>thể</a:t>
            </a:r>
            <a:r>
              <a:rPr lang="en-US" sz="2400" dirty="0">
                <a:solidFill>
                  <a:srgbClr val="FF0000"/>
                </a:solidFill>
                <a:latin typeface="UTM Avo" panose="02040603050506020204"/>
              </a:rPr>
              <a:t> </a:t>
            </a:r>
            <a:r>
              <a:rPr lang="en-US" sz="2400" dirty="0" err="1">
                <a:solidFill>
                  <a:srgbClr val="FF0000"/>
                </a:solidFill>
                <a:latin typeface="UTM Avo" panose="02040603050506020204"/>
              </a:rPr>
              <a:t>hiện</a:t>
            </a:r>
            <a:r>
              <a:rPr lang="en-US" sz="2400" dirty="0">
                <a:solidFill>
                  <a:srgbClr val="FF0000"/>
                </a:solidFill>
                <a:latin typeface="UTM Avo" panose="02040603050506020204"/>
              </a:rPr>
              <a:t> </a:t>
            </a:r>
            <a:r>
              <a:rPr lang="en-US" sz="2400" dirty="0" err="1">
                <a:solidFill>
                  <a:srgbClr val="FF0000"/>
                </a:solidFill>
                <a:latin typeface="UTM Avo" panose="02040603050506020204"/>
              </a:rPr>
              <a:t>tình</a:t>
            </a:r>
            <a:r>
              <a:rPr lang="en-US" sz="2400" dirty="0">
                <a:solidFill>
                  <a:srgbClr val="FF0000"/>
                </a:solidFill>
                <a:latin typeface="UTM Avo" panose="02040603050506020204"/>
              </a:rPr>
              <a:t> </a:t>
            </a:r>
            <a:r>
              <a:rPr lang="en-US" sz="2400" dirty="0" err="1">
                <a:solidFill>
                  <a:srgbClr val="FF0000"/>
                </a:solidFill>
                <a:latin typeface="UTM Avo" panose="02040603050506020204"/>
              </a:rPr>
              <a:t>cảm</a:t>
            </a:r>
            <a:r>
              <a:rPr lang="en-US" sz="2400" dirty="0">
                <a:solidFill>
                  <a:srgbClr val="FF0000"/>
                </a:solidFill>
                <a:latin typeface="UTM Avo" panose="02040603050506020204"/>
              </a:rPr>
              <a:t>, </a:t>
            </a:r>
            <a:r>
              <a:rPr lang="en-US" sz="2400" dirty="0" err="1">
                <a:solidFill>
                  <a:srgbClr val="FF0000"/>
                </a:solidFill>
                <a:latin typeface="UTM Avo" panose="02040603050506020204"/>
              </a:rPr>
              <a:t>cảm</a:t>
            </a:r>
            <a:r>
              <a:rPr lang="en-US" sz="2400" dirty="0">
                <a:solidFill>
                  <a:srgbClr val="FF0000"/>
                </a:solidFill>
                <a:latin typeface="UTM Avo" panose="02040603050506020204"/>
              </a:rPr>
              <a:t> </a:t>
            </a:r>
            <a:r>
              <a:rPr lang="en-US" sz="2400" dirty="0" err="1">
                <a:solidFill>
                  <a:srgbClr val="FF0000"/>
                </a:solidFill>
                <a:latin typeface="UTM Avo" panose="02040603050506020204"/>
              </a:rPr>
              <a:t>xúc</a:t>
            </a:r>
            <a:r>
              <a:rPr lang="en-US" sz="2400" dirty="0">
                <a:solidFill>
                  <a:srgbClr val="FF0000"/>
                </a:solidFill>
                <a:latin typeface="UTM Avo" panose="02040603050506020204"/>
              </a:rPr>
              <a:t> </a:t>
            </a:r>
            <a:r>
              <a:rPr lang="en-US" sz="2400" dirty="0" err="1">
                <a:solidFill>
                  <a:srgbClr val="FF0000"/>
                </a:solidFill>
                <a:latin typeface="UTM Avo" panose="02040603050506020204"/>
              </a:rPr>
              <a:t>phù</a:t>
            </a:r>
            <a:r>
              <a:rPr lang="en-US" sz="2400" dirty="0">
                <a:solidFill>
                  <a:srgbClr val="FF0000"/>
                </a:solidFill>
                <a:latin typeface="UTM Avo" panose="02040603050506020204"/>
              </a:rPr>
              <a:t> </a:t>
            </a:r>
            <a:r>
              <a:rPr lang="en-US" sz="2400" dirty="0" err="1" smtClean="0">
                <a:solidFill>
                  <a:srgbClr val="FF0000"/>
                </a:solidFill>
                <a:latin typeface="UTM Avo" panose="02040603050506020204"/>
              </a:rPr>
              <a:t>hợp</a:t>
            </a:r>
            <a:r>
              <a:rPr lang="en-US" sz="2400" dirty="0" smtClean="0">
                <a:solidFill>
                  <a:srgbClr val="FF0000"/>
                </a:solidFill>
                <a:latin typeface="UTM Avo" panose="02040603050506020204"/>
              </a:rPr>
              <a:t>.</a:t>
            </a:r>
            <a:endParaRPr lang="en-US" sz="2400" dirty="0">
              <a:solidFill>
                <a:srgbClr val="FF0000"/>
              </a:solidFill>
              <a:latin typeface="UTM Avo" panose="02040603050506020204"/>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195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5400" b="1"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đọc</a:t>
            </a:r>
            <a:r>
              <a:rPr lang="en-US" sz="5400" b="1"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4: </a:t>
            </a:r>
          </a:p>
          <a:p>
            <a:pPr algn="ctr" eaLnBrk="1" hangingPunct="1">
              <a:spcBef>
                <a:spcPts val="1350"/>
              </a:spcBef>
              <a:defRPr/>
            </a:pPr>
            <a:r>
              <a:rPr lang="en-US" sz="5400" b="1"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Hội</a:t>
            </a:r>
            <a:r>
              <a:rPr lang="en-US" sz="5400" b="1"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xuân</a:t>
            </a:r>
            <a:r>
              <a:rPr lang="en-US" sz="5400" b="1"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vùng</a:t>
            </a:r>
            <a:r>
              <a:rPr lang="en-US" sz="5400" b="1"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b="1"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cao</a:t>
            </a:r>
            <a:endParaRPr lang="en-US" sz="5400" b="1"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0" y="609599"/>
            <a:ext cx="4366873" cy="5616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43560" y="2170656"/>
            <a:ext cx="8857280"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smtClean="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học</a:t>
            </a:r>
            <a:r>
              <a:rPr lang="en-US" sz="8000" b="1" dirty="0" smtClean="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smtClean="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thuộc</a:t>
            </a:r>
            <a:r>
              <a:rPr lang="en-US" sz="8000" b="1" dirty="0" smtClean="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smtClean="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lòng</a:t>
            </a:r>
            <a:r>
              <a:rPr lang="en-US" sz="8000" b="1" dirty="0" smtClean="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smtClean="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bài</a:t>
            </a:r>
            <a:r>
              <a:rPr lang="en-US" sz="8000" b="1" dirty="0" smtClean="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smtClean="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thơ</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82488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Qua bài đọc hôm nay em có cảm nhận gì về các lễ hội mùa xuân ở vùng cao?</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340673" y="2628923"/>
            <a:ext cx="10065026" cy="2215991"/>
          </a:xfrm>
          <a:prstGeom prst="rect">
            <a:avLst/>
          </a:prstGeom>
          <a:noFill/>
        </p:spPr>
        <p:txBody>
          <a:bodyPr wrap="square" rtlCol="0">
            <a:prstTxWarp prst="textArchUp">
              <a:avLst/>
            </a:prstTxWarp>
            <a:spAutoFit/>
          </a:bodyPr>
          <a:lstStyle/>
          <a:p>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6740307"/>
          </a:xfrm>
          <a:prstGeom prst="rect">
            <a:avLst/>
          </a:prstGeom>
          <a:noFill/>
        </p:spPr>
        <p:txBody>
          <a:bodyPr wrap="square">
            <a:spAutoFit/>
          </a:bodyPr>
          <a:lstStyle/>
          <a:p>
            <a:pPr indent="457200" algn="ctr"/>
            <a:r>
              <a:rPr lang="en-US" sz="3600" b="1" dirty="0" err="1" smtClean="0">
                <a:solidFill>
                  <a:srgbClr val="002060"/>
                </a:solidFill>
                <a:latin typeface="UTM Avo" panose="02040603050506020204" pitchFamily="18" charset="0"/>
                <a:cs typeface="Times New Roman" panose="02020603050405020304" pitchFamily="18" charset="0"/>
              </a:rPr>
              <a:t>Hội</a:t>
            </a:r>
            <a:r>
              <a:rPr lang="en-US" sz="3600" b="1" dirty="0" smtClean="0">
                <a:solidFill>
                  <a:srgbClr val="002060"/>
                </a:solidFill>
                <a:latin typeface="UTM Avo" panose="02040603050506020204" pitchFamily="18" charset="0"/>
                <a:cs typeface="Times New Roman" panose="02020603050405020304" pitchFamily="18" charset="0"/>
              </a:rPr>
              <a:t> </a:t>
            </a:r>
            <a:r>
              <a:rPr lang="en-US" sz="3600" b="1" dirty="0" err="1" smtClean="0">
                <a:solidFill>
                  <a:srgbClr val="002060"/>
                </a:solidFill>
                <a:latin typeface="UTM Avo" panose="02040603050506020204" pitchFamily="18" charset="0"/>
                <a:cs typeface="Times New Roman" panose="02020603050405020304" pitchFamily="18" charset="0"/>
              </a:rPr>
              <a:t>xuân</a:t>
            </a:r>
            <a:r>
              <a:rPr lang="en-US" sz="3600" b="1" dirty="0" smtClean="0">
                <a:solidFill>
                  <a:srgbClr val="002060"/>
                </a:solidFill>
                <a:latin typeface="UTM Avo" panose="02040603050506020204" pitchFamily="18" charset="0"/>
                <a:cs typeface="Times New Roman" panose="02020603050405020304" pitchFamily="18" charset="0"/>
              </a:rPr>
              <a:t> </a:t>
            </a:r>
            <a:r>
              <a:rPr lang="en-US" sz="3600" b="1" dirty="0" err="1" smtClean="0">
                <a:solidFill>
                  <a:srgbClr val="002060"/>
                </a:solidFill>
                <a:latin typeface="UTM Avo" panose="02040603050506020204" pitchFamily="18" charset="0"/>
                <a:cs typeface="Times New Roman" panose="02020603050405020304" pitchFamily="18" charset="0"/>
              </a:rPr>
              <a:t>vùng</a:t>
            </a:r>
            <a:r>
              <a:rPr lang="en-US" sz="3600" b="1" dirty="0" smtClean="0">
                <a:solidFill>
                  <a:srgbClr val="002060"/>
                </a:solidFill>
                <a:latin typeface="UTM Avo" panose="02040603050506020204" pitchFamily="18" charset="0"/>
                <a:cs typeface="Times New Roman" panose="02020603050405020304" pitchFamily="18" charset="0"/>
              </a:rPr>
              <a:t> </a:t>
            </a:r>
            <a:r>
              <a:rPr lang="en-US" sz="3600" b="1" dirty="0" err="1" smtClean="0">
                <a:solidFill>
                  <a:srgbClr val="002060"/>
                </a:solidFill>
                <a:latin typeface="UTM Avo" panose="02040603050506020204" pitchFamily="18" charset="0"/>
                <a:cs typeface="Times New Roman" panose="02020603050405020304" pitchFamily="18" charset="0"/>
              </a:rPr>
              <a:t>cao</a:t>
            </a:r>
            <a:endParaRPr lang="en-US" sz="3600" b="1" dirty="0" smtClean="0">
              <a:solidFill>
                <a:srgbClr val="002060"/>
              </a:solidFill>
              <a:latin typeface="UTM Avo" panose="02040603050506020204" pitchFamily="18" charset="0"/>
              <a:cs typeface="Times New Roman" panose="02020603050405020304" pitchFamily="18" charset="0"/>
            </a:endParaRPr>
          </a:p>
          <a:p>
            <a:pPr indent="457200" algn="just"/>
            <a:endParaRPr lang="en-US" sz="2400" dirty="0">
              <a:solidFill>
                <a:srgbClr val="7030A0"/>
              </a:solidFill>
              <a:latin typeface="UTM Avo" panose="02040603050506020204" pitchFamily="18" charset="0"/>
              <a:cs typeface="Times New Roman" panose="02020603050405020304" pitchFamily="18" charset="0"/>
            </a:endParaRPr>
          </a:p>
          <a:p>
            <a:pPr indent="457200" algn="just"/>
            <a:endParaRPr lang="en-US" sz="2400" dirty="0" smtClean="0">
              <a:solidFill>
                <a:srgbClr val="7030A0"/>
              </a:solidFill>
              <a:latin typeface="UTM Avo" panose="02040603050506020204" pitchFamily="18" charset="0"/>
              <a:cs typeface="Times New Roman" panose="02020603050405020304" pitchFamily="18" charset="0"/>
            </a:endParaRPr>
          </a:p>
          <a:p>
            <a:pPr indent="457200" algn="just"/>
            <a:r>
              <a:rPr lang="vi-VN" sz="2800" dirty="0" smtClean="0">
                <a:solidFill>
                  <a:srgbClr val="7030A0"/>
                </a:solidFill>
                <a:latin typeface="UTM Avo" panose="02040603050506020204" pitchFamily="18" charset="0"/>
                <a:cs typeface="Times New Roman" panose="02020603050405020304" pitchFamily="18" charset="0"/>
              </a:rPr>
              <a:t>Xúng </a:t>
            </a:r>
            <a:r>
              <a:rPr lang="vi-VN" sz="2800" dirty="0">
                <a:solidFill>
                  <a:srgbClr val="7030A0"/>
                </a:solidFill>
                <a:latin typeface="UTM Avo" panose="02040603050506020204" pitchFamily="18" charset="0"/>
                <a:cs typeface="Times New Roman" panose="02020603050405020304" pitchFamily="18" charset="0"/>
              </a:rPr>
              <a:t>xính áo quần đẹp </a:t>
            </a:r>
            <a:r>
              <a:rPr lang="vi-VN" sz="2800" dirty="0" smtClean="0">
                <a:solidFill>
                  <a:srgbClr val="7030A0"/>
                </a:solidFill>
                <a:latin typeface="UTM Avo" panose="02040603050506020204" pitchFamily="18" charset="0"/>
                <a:cs typeface="Times New Roman" panose="02020603050405020304" pitchFamily="18" charset="0"/>
              </a:rPr>
              <a:t>nhất</a:t>
            </a:r>
            <a:endParaRPr lang="vi-VN" sz="2800" dirty="0">
              <a:solidFill>
                <a:srgbClr val="7030A0"/>
              </a:solidFill>
              <a:latin typeface="UTM Avo" panose="02040603050506020204" pitchFamily="18" charset="0"/>
              <a:cs typeface="Times New Roman" panose="02020603050405020304" pitchFamily="18" charset="0"/>
            </a:endParaRPr>
          </a:p>
          <a:p>
            <a:pPr indent="457200" algn="just"/>
            <a:r>
              <a:rPr lang="vi-VN" sz="2800" dirty="0">
                <a:solidFill>
                  <a:srgbClr val="7030A0"/>
                </a:solidFill>
                <a:latin typeface="UTM Avo" panose="02040603050506020204" pitchFamily="18" charset="0"/>
                <a:cs typeface="Times New Roman" panose="02020603050405020304" pitchFamily="18" charset="0"/>
              </a:rPr>
              <a:t>Hoa đào cười với sương </a:t>
            </a:r>
            <a:r>
              <a:rPr lang="vi-VN" sz="2800" dirty="0" smtClean="0">
                <a:solidFill>
                  <a:srgbClr val="7030A0"/>
                </a:solidFill>
                <a:latin typeface="UTM Avo" panose="02040603050506020204" pitchFamily="18" charset="0"/>
                <a:cs typeface="Times New Roman" panose="02020603050405020304" pitchFamily="18" charset="0"/>
              </a:rPr>
              <a:t>đêm</a:t>
            </a:r>
            <a:endParaRPr lang="vi-VN" sz="2800" dirty="0">
              <a:solidFill>
                <a:srgbClr val="7030A0"/>
              </a:solidFill>
              <a:latin typeface="UTM Avo" panose="02040603050506020204" pitchFamily="18" charset="0"/>
              <a:cs typeface="Times New Roman" panose="02020603050405020304" pitchFamily="18" charset="0"/>
            </a:endParaRPr>
          </a:p>
          <a:p>
            <a:pPr indent="457200" algn="just"/>
            <a:r>
              <a:rPr lang="vi-VN" sz="2800" dirty="0">
                <a:solidFill>
                  <a:srgbClr val="7030A0"/>
                </a:solidFill>
                <a:latin typeface="UTM Avo" panose="02040603050506020204" pitchFamily="18" charset="0"/>
                <a:cs typeface="Times New Roman" panose="02020603050405020304" pitchFamily="18" charset="0"/>
              </a:rPr>
              <a:t>Hương xuân ngồi trên khoé </a:t>
            </a:r>
            <a:r>
              <a:rPr lang="vi-VN" sz="2800" dirty="0" smtClean="0">
                <a:solidFill>
                  <a:srgbClr val="7030A0"/>
                </a:solidFill>
                <a:latin typeface="UTM Avo" panose="02040603050506020204" pitchFamily="18" charset="0"/>
                <a:cs typeface="Times New Roman" panose="02020603050405020304" pitchFamily="18" charset="0"/>
              </a:rPr>
              <a:t>mắt</a:t>
            </a:r>
            <a:endParaRPr lang="vi-VN" sz="2800" dirty="0">
              <a:solidFill>
                <a:srgbClr val="7030A0"/>
              </a:solidFill>
              <a:latin typeface="UTM Avo" panose="02040603050506020204" pitchFamily="18" charset="0"/>
              <a:cs typeface="Times New Roman" panose="02020603050405020304" pitchFamily="18" charset="0"/>
            </a:endParaRPr>
          </a:p>
          <a:p>
            <a:pPr indent="457200" algn="just"/>
            <a:r>
              <a:rPr lang="vi-VN" sz="2800" dirty="0">
                <a:solidFill>
                  <a:srgbClr val="7030A0"/>
                </a:solidFill>
                <a:latin typeface="UTM Avo" panose="02040603050506020204" pitchFamily="18" charset="0"/>
                <a:cs typeface="Times New Roman" panose="02020603050405020304" pitchFamily="18" charset="0"/>
              </a:rPr>
              <a:t>Nao nức hơn ngày chợ phiên</a:t>
            </a:r>
            <a:r>
              <a:rPr lang="vi-VN" sz="2800" dirty="0" smtClean="0">
                <a:solidFill>
                  <a:srgbClr val="7030A0"/>
                </a:solidFill>
                <a:latin typeface="UTM Avo" panose="02040603050506020204" pitchFamily="18" charset="0"/>
                <a:cs typeface="Times New Roman" panose="02020603050405020304" pitchFamily="18" charset="0"/>
              </a:rPr>
              <a:t>.</a:t>
            </a:r>
            <a:endParaRPr lang="en-US" sz="2800" dirty="0" smtClean="0">
              <a:solidFill>
                <a:srgbClr val="7030A0"/>
              </a:solidFill>
              <a:latin typeface="UTM Avo" panose="02040603050506020204" pitchFamily="18" charset="0"/>
              <a:cs typeface="Times New Roman" panose="02020603050405020304" pitchFamily="18" charset="0"/>
            </a:endParaRPr>
          </a:p>
          <a:p>
            <a:pPr indent="457200" algn="just"/>
            <a:endParaRPr lang="en-US" sz="2800" dirty="0">
              <a:solidFill>
                <a:srgbClr val="7030A0"/>
              </a:solidFill>
              <a:latin typeface="UTM Avo" panose="02040603050506020204" pitchFamily="18" charset="0"/>
              <a:cs typeface="Times New Roman" panose="02020603050405020304" pitchFamily="18" charset="0"/>
            </a:endParaRPr>
          </a:p>
          <a:p>
            <a:pPr indent="457200" algn="just"/>
            <a:r>
              <a:rPr lang="en-US" sz="2800" dirty="0" smtClean="0">
                <a:solidFill>
                  <a:srgbClr val="7030A0"/>
                </a:solidFill>
                <a:latin typeface="UTM Avo" panose="02040603050506020204" pitchFamily="18" charset="0"/>
                <a:cs typeface="Times New Roman" panose="02020603050405020304" pitchFamily="18" charset="0"/>
              </a:rPr>
              <a:t>	</a:t>
            </a:r>
            <a:r>
              <a:rPr lang="vi-VN" sz="2800" dirty="0" smtClean="0">
                <a:solidFill>
                  <a:srgbClr val="7030A0"/>
                </a:solidFill>
                <a:latin typeface="UTM Avo" panose="02040603050506020204" pitchFamily="18" charset="0"/>
                <a:cs typeface="Times New Roman" panose="02020603050405020304" pitchFamily="18" charset="0"/>
              </a:rPr>
              <a:t>Trẻ </a:t>
            </a:r>
            <a:r>
              <a:rPr lang="vi-VN" sz="2800" dirty="0">
                <a:solidFill>
                  <a:srgbClr val="7030A0"/>
                </a:solidFill>
                <a:latin typeface="UTM Avo" panose="02040603050506020204" pitchFamily="18" charset="0"/>
                <a:cs typeface="Times New Roman" panose="02020603050405020304" pitchFamily="18" charset="0"/>
              </a:rPr>
              <a:t>già bắt tay rất </a:t>
            </a:r>
            <a:r>
              <a:rPr lang="vi-VN" sz="2800" dirty="0" smtClean="0">
                <a:solidFill>
                  <a:srgbClr val="7030A0"/>
                </a:solidFill>
                <a:latin typeface="UTM Avo" panose="02040603050506020204" pitchFamily="18" charset="0"/>
                <a:cs typeface="Times New Roman" panose="02020603050405020304" pitchFamily="18" charset="0"/>
              </a:rPr>
              <a:t>chặt</a:t>
            </a:r>
            <a:endParaRPr lang="vi-VN" sz="2800" dirty="0">
              <a:solidFill>
                <a:srgbClr val="7030A0"/>
              </a:solidFill>
              <a:latin typeface="UTM Avo" panose="02040603050506020204" pitchFamily="18" charset="0"/>
              <a:cs typeface="Times New Roman" panose="02020603050405020304" pitchFamily="18" charset="0"/>
            </a:endParaRPr>
          </a:p>
          <a:p>
            <a:pPr indent="457200" algn="just"/>
            <a:r>
              <a:rPr lang="en-US" sz="2800" dirty="0" smtClean="0">
                <a:solidFill>
                  <a:srgbClr val="7030A0"/>
                </a:solidFill>
                <a:latin typeface="UTM Avo" panose="02040603050506020204" pitchFamily="18" charset="0"/>
                <a:cs typeface="Times New Roman" panose="02020603050405020304" pitchFamily="18" charset="0"/>
              </a:rPr>
              <a:t>	</a:t>
            </a:r>
            <a:r>
              <a:rPr lang="vi-VN" sz="2800" dirty="0" smtClean="0">
                <a:solidFill>
                  <a:srgbClr val="7030A0"/>
                </a:solidFill>
                <a:latin typeface="UTM Avo" panose="02040603050506020204" pitchFamily="18" charset="0"/>
                <a:cs typeface="Times New Roman" panose="02020603050405020304" pitchFamily="18" charset="0"/>
              </a:rPr>
              <a:t>Người </a:t>
            </a:r>
            <a:r>
              <a:rPr lang="vi-VN" sz="2800" dirty="0">
                <a:solidFill>
                  <a:srgbClr val="7030A0"/>
                </a:solidFill>
                <a:latin typeface="UTM Avo" panose="02040603050506020204" pitchFamily="18" charset="0"/>
                <a:cs typeface="Times New Roman" panose="02020603050405020304" pitchFamily="18" charset="0"/>
              </a:rPr>
              <a:t>Tày mở hội Lồng </a:t>
            </a:r>
            <a:r>
              <a:rPr lang="vi-VN" sz="2800" dirty="0" smtClean="0">
                <a:solidFill>
                  <a:srgbClr val="7030A0"/>
                </a:solidFill>
                <a:latin typeface="UTM Avo" panose="02040603050506020204" pitchFamily="18" charset="0"/>
                <a:cs typeface="Times New Roman" panose="02020603050405020304" pitchFamily="18" charset="0"/>
              </a:rPr>
              <a:t>Tồng</a:t>
            </a:r>
            <a:endParaRPr lang="vi-VN" sz="2800" dirty="0">
              <a:solidFill>
                <a:srgbClr val="7030A0"/>
              </a:solidFill>
              <a:latin typeface="UTM Avo" panose="02040603050506020204" pitchFamily="18" charset="0"/>
              <a:cs typeface="Times New Roman" panose="02020603050405020304" pitchFamily="18" charset="0"/>
            </a:endParaRPr>
          </a:p>
          <a:p>
            <a:pPr indent="457200" algn="just"/>
            <a:r>
              <a:rPr lang="en-US" sz="2800" dirty="0" smtClean="0">
                <a:solidFill>
                  <a:srgbClr val="7030A0"/>
                </a:solidFill>
                <a:latin typeface="UTM Avo" panose="02040603050506020204" pitchFamily="18" charset="0"/>
                <a:cs typeface="Times New Roman" panose="02020603050405020304" pitchFamily="18" charset="0"/>
              </a:rPr>
              <a:t>	</a:t>
            </a:r>
            <a:r>
              <a:rPr lang="vi-VN" sz="2800" dirty="0" smtClean="0">
                <a:solidFill>
                  <a:srgbClr val="7030A0"/>
                </a:solidFill>
                <a:latin typeface="UTM Avo" panose="02040603050506020204" pitchFamily="18" charset="0"/>
                <a:cs typeface="Times New Roman" panose="02020603050405020304" pitchFamily="18" charset="0"/>
              </a:rPr>
              <a:t>Mâm </a:t>
            </a:r>
            <a:r>
              <a:rPr lang="vi-VN" sz="2800" dirty="0">
                <a:solidFill>
                  <a:srgbClr val="7030A0"/>
                </a:solidFill>
                <a:latin typeface="UTM Avo" panose="02040603050506020204" pitchFamily="18" charset="0"/>
                <a:cs typeface="Times New Roman" panose="02020603050405020304" pitchFamily="18" charset="0"/>
              </a:rPr>
              <a:t>cỗ cúng trời khẩn </a:t>
            </a:r>
            <a:r>
              <a:rPr lang="vi-VN" sz="2800" dirty="0" smtClean="0">
                <a:solidFill>
                  <a:srgbClr val="7030A0"/>
                </a:solidFill>
                <a:latin typeface="UTM Avo" panose="02040603050506020204" pitchFamily="18" charset="0"/>
                <a:cs typeface="Times New Roman" panose="02020603050405020304" pitchFamily="18" charset="0"/>
              </a:rPr>
              <a:t>đất</a:t>
            </a:r>
            <a:endParaRPr lang="vi-VN" sz="2800" dirty="0">
              <a:solidFill>
                <a:srgbClr val="7030A0"/>
              </a:solidFill>
              <a:latin typeface="UTM Avo" panose="02040603050506020204" pitchFamily="18" charset="0"/>
              <a:cs typeface="Times New Roman" panose="02020603050405020304" pitchFamily="18" charset="0"/>
            </a:endParaRPr>
          </a:p>
          <a:p>
            <a:pPr indent="457200" algn="just"/>
            <a:r>
              <a:rPr lang="en-US" sz="2800" dirty="0" smtClean="0">
                <a:solidFill>
                  <a:srgbClr val="7030A0"/>
                </a:solidFill>
                <a:latin typeface="UTM Avo" panose="02040603050506020204" pitchFamily="18" charset="0"/>
                <a:cs typeface="Times New Roman" panose="02020603050405020304" pitchFamily="18" charset="0"/>
              </a:rPr>
              <a:t>	</a:t>
            </a:r>
            <a:r>
              <a:rPr lang="vi-VN" sz="2800" dirty="0" smtClean="0">
                <a:solidFill>
                  <a:srgbClr val="7030A0"/>
                </a:solidFill>
                <a:latin typeface="UTM Avo" panose="02040603050506020204" pitchFamily="18" charset="0"/>
                <a:cs typeface="Times New Roman" panose="02020603050405020304" pitchFamily="18" charset="0"/>
              </a:rPr>
              <a:t>Trống </a:t>
            </a:r>
            <a:r>
              <a:rPr lang="vi-VN" sz="2800" dirty="0">
                <a:solidFill>
                  <a:srgbClr val="7030A0"/>
                </a:solidFill>
                <a:latin typeface="UTM Avo" panose="02040603050506020204" pitchFamily="18" charset="0"/>
                <a:cs typeface="Times New Roman" panose="02020603050405020304" pitchFamily="18" charset="0"/>
              </a:rPr>
              <a:t>chiêng vang khắp cánh đồng.</a:t>
            </a:r>
            <a:endParaRPr lang="en-US" sz="2800" dirty="0">
              <a:solidFill>
                <a:srgbClr val="7030A0"/>
              </a:solidFill>
              <a:latin typeface="UTM Avo" panose="02040603050506020204" pitchFamily="18" charset="0"/>
              <a:cs typeface="Times New Roman" panose="02020603050405020304" pitchFamily="18" charset="0"/>
            </a:endParaRPr>
          </a:p>
          <a:p>
            <a:pPr indent="457200" algn="just"/>
            <a:endParaRPr lang="vi-VN" sz="2400" dirty="0" smtClean="0">
              <a:solidFill>
                <a:srgbClr val="7030A0"/>
              </a:solidFill>
              <a:latin typeface="UTM Avo" panose="02040603050506020204" pitchFamily="18" charset="0"/>
              <a:cs typeface="Times New Roman" panose="02020603050405020304" pitchFamily="18" charset="0"/>
            </a:endParaRPr>
          </a:p>
          <a:p>
            <a:pPr indent="457200" algn="just"/>
            <a:endParaRPr lang="vi-VN" sz="2400" dirty="0">
              <a:solidFill>
                <a:srgbClr val="7030A0"/>
              </a:solidFill>
              <a:latin typeface="UTM Avo" panose="02040603050506020204" pitchFamily="18" charset="0"/>
              <a:cs typeface="Times New Roman" panose="02020603050405020304" pitchFamily="18" charset="0"/>
            </a:endParaRPr>
          </a:p>
          <a:p>
            <a:pPr indent="457200" algn="just"/>
            <a:r>
              <a:rPr lang="vi-VN" sz="2400" dirty="0">
                <a:solidFill>
                  <a:srgbClr val="7030A0"/>
                </a:solidFill>
                <a:latin typeface="UTM Avo" panose="02040603050506020204" pitchFamily="18" charset="0"/>
                <a:cs typeface="Times New Roman" panose="02020603050405020304" pitchFamily="18" charset="0"/>
              </a:rPr>
              <a:t> </a:t>
            </a:r>
          </a:p>
          <a:p>
            <a:pPr indent="457200" algn="just"/>
            <a:endParaRPr lang="vi-VN" sz="24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860474" y="669925"/>
            <a:ext cx="7166555" cy="5262979"/>
          </a:xfrm>
          <a:prstGeom prst="rect">
            <a:avLst/>
          </a:prstGeom>
          <a:noFill/>
        </p:spPr>
        <p:txBody>
          <a:bodyPr wrap="square">
            <a:spAutoFit/>
          </a:bodyPr>
          <a:lstStyle/>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Thoăn </a:t>
            </a:r>
            <a:r>
              <a:rPr lang="vi-VN" sz="2400" dirty="0">
                <a:solidFill>
                  <a:srgbClr val="7030A0"/>
                </a:solidFill>
                <a:latin typeface="UTM Avo" panose="02040603050506020204" pitchFamily="18" charset="0"/>
                <a:ea typeface="Calibri" panose="020F0502020204030204" pitchFamily="34" charset="0"/>
              </a:rPr>
              <a:t>thoắt anh cấy, chị </a:t>
            </a:r>
            <a:r>
              <a:rPr lang="vi-VN" sz="2400" dirty="0" smtClean="0">
                <a:solidFill>
                  <a:srgbClr val="7030A0"/>
                </a:solidFill>
                <a:latin typeface="UTM Avo" panose="02040603050506020204" pitchFamily="18" charset="0"/>
                <a:ea typeface="Calibri" panose="020F0502020204030204" pitchFamily="34" charset="0"/>
              </a:rPr>
              <a:t>cấy</a:t>
            </a:r>
            <a:endParaRPr lang="vi-VN" sz="2400" dirty="0">
              <a:solidFill>
                <a:srgbClr val="7030A0"/>
              </a:solidFill>
              <a:latin typeface="UTM Avo" panose="02040603050506020204" pitchFamily="18" charset="0"/>
              <a:ea typeface="Calibri" panose="020F0502020204030204" pitchFamily="34" charset="0"/>
            </a:endParaRP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Điệu </a:t>
            </a:r>
            <a:r>
              <a:rPr lang="vi-VN" sz="2400" dirty="0">
                <a:solidFill>
                  <a:srgbClr val="7030A0"/>
                </a:solidFill>
                <a:latin typeface="UTM Avo" panose="02040603050506020204" pitchFamily="18" charset="0"/>
                <a:ea typeface="Calibri" panose="020F0502020204030204" pitchFamily="34" charset="0"/>
              </a:rPr>
              <a:t>Then, đàn tính ngất </a:t>
            </a:r>
            <a:r>
              <a:rPr lang="vi-VN" sz="2400" dirty="0" smtClean="0">
                <a:solidFill>
                  <a:srgbClr val="7030A0"/>
                </a:solidFill>
                <a:latin typeface="UTM Avo" panose="02040603050506020204" pitchFamily="18" charset="0"/>
                <a:ea typeface="Calibri" panose="020F0502020204030204" pitchFamily="34" charset="0"/>
              </a:rPr>
              <a:t>ngây</a:t>
            </a:r>
            <a:endParaRPr lang="vi-VN" sz="2400" dirty="0">
              <a:solidFill>
                <a:srgbClr val="7030A0"/>
              </a:solidFill>
              <a:latin typeface="UTM Avo" panose="02040603050506020204" pitchFamily="18" charset="0"/>
              <a:ea typeface="Calibri" panose="020F0502020204030204" pitchFamily="34" charset="0"/>
            </a:endParaRP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Chúng </a:t>
            </a:r>
            <a:r>
              <a:rPr lang="vi-VN" sz="2400" dirty="0">
                <a:solidFill>
                  <a:srgbClr val="7030A0"/>
                </a:solidFill>
                <a:latin typeface="UTM Avo" panose="02040603050506020204" pitchFamily="18" charset="0"/>
                <a:ea typeface="Calibri" panose="020F0502020204030204" pitchFamily="34" charset="0"/>
              </a:rPr>
              <a:t>em tung còn, đẩy </a:t>
            </a:r>
            <a:r>
              <a:rPr lang="vi-VN" sz="2400" dirty="0" smtClean="0">
                <a:solidFill>
                  <a:srgbClr val="7030A0"/>
                </a:solidFill>
                <a:latin typeface="UTM Avo" panose="02040603050506020204" pitchFamily="18" charset="0"/>
                <a:ea typeface="Calibri" panose="020F0502020204030204" pitchFamily="34" charset="0"/>
              </a:rPr>
              <a:t>gậy</a:t>
            </a:r>
            <a:endParaRPr lang="vi-VN" sz="2400" dirty="0">
              <a:solidFill>
                <a:srgbClr val="7030A0"/>
              </a:solidFill>
              <a:latin typeface="UTM Avo" panose="02040603050506020204" pitchFamily="18" charset="0"/>
              <a:ea typeface="Calibri" panose="020F0502020204030204" pitchFamily="34" charset="0"/>
            </a:endParaRP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Ríu </a:t>
            </a:r>
            <a:r>
              <a:rPr lang="vi-VN" sz="2400" dirty="0">
                <a:solidFill>
                  <a:srgbClr val="7030A0"/>
                </a:solidFill>
                <a:latin typeface="UTM Avo" panose="02040603050506020204" pitchFamily="18" charset="0"/>
                <a:ea typeface="Calibri" panose="020F0502020204030204" pitchFamily="34" charset="0"/>
              </a:rPr>
              <a:t>rít như chim gọi bầy</a:t>
            </a:r>
            <a:r>
              <a:rPr lang="vi-VN" sz="2400" dirty="0" smtClean="0">
                <a:solidFill>
                  <a:srgbClr val="7030A0"/>
                </a:solidFill>
                <a:latin typeface="UTM Avo" panose="02040603050506020204" pitchFamily="18" charset="0"/>
                <a:ea typeface="Calibri" panose="020F0502020204030204" pitchFamily="34" charset="0"/>
              </a:rPr>
              <a:t>.</a:t>
            </a:r>
            <a:endParaRPr lang="en-US" sz="2400" dirty="0" smtClean="0">
              <a:solidFill>
                <a:srgbClr val="7030A0"/>
              </a:solidFill>
              <a:latin typeface="UTM Avo" panose="02040603050506020204" pitchFamily="18" charset="0"/>
              <a:ea typeface="Calibri" panose="020F0502020204030204" pitchFamily="34" charset="0"/>
            </a:endParaRPr>
          </a:p>
          <a:p>
            <a:pPr algn="just"/>
            <a:endParaRPr lang="en-US" sz="2400" dirty="0" smtClean="0">
              <a:solidFill>
                <a:srgbClr val="7030A0"/>
              </a:solidFill>
              <a:latin typeface="UTM Avo" panose="02040603050506020204" pitchFamily="18" charset="0"/>
              <a:ea typeface="Calibri" panose="020F0502020204030204" pitchFamily="34" charset="0"/>
            </a:endParaRP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Người </a:t>
            </a:r>
            <a:r>
              <a:rPr lang="vi-VN" sz="2400" dirty="0">
                <a:solidFill>
                  <a:srgbClr val="7030A0"/>
                </a:solidFill>
                <a:latin typeface="UTM Avo" panose="02040603050506020204" pitchFamily="18" charset="0"/>
                <a:ea typeface="Calibri" panose="020F0502020204030204" pitchFamily="34" charset="0"/>
              </a:rPr>
              <a:t>Nùng, người Dao, Sán </a:t>
            </a:r>
            <a:r>
              <a:rPr lang="vi-VN" sz="2400" dirty="0" smtClean="0">
                <a:solidFill>
                  <a:srgbClr val="7030A0"/>
                </a:solidFill>
                <a:latin typeface="UTM Avo" panose="02040603050506020204" pitchFamily="18" charset="0"/>
                <a:ea typeface="Calibri" panose="020F0502020204030204" pitchFamily="34" charset="0"/>
              </a:rPr>
              <a:t>Chỉ</a:t>
            </a:r>
            <a:endParaRPr lang="vi-VN" sz="2400" dirty="0">
              <a:solidFill>
                <a:srgbClr val="7030A0"/>
              </a:solidFill>
              <a:latin typeface="UTM Avo" panose="02040603050506020204" pitchFamily="18" charset="0"/>
              <a:ea typeface="Calibri" panose="020F0502020204030204" pitchFamily="34" charset="0"/>
            </a:endParaRP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Cũng </a:t>
            </a:r>
            <a:r>
              <a:rPr lang="vi-VN" sz="2400" dirty="0">
                <a:solidFill>
                  <a:srgbClr val="7030A0"/>
                </a:solidFill>
                <a:latin typeface="UTM Avo" panose="02040603050506020204" pitchFamily="18" charset="0"/>
                <a:ea typeface="Calibri" panose="020F0502020204030204" pitchFamily="34" charset="0"/>
              </a:rPr>
              <a:t>hân hoan hội xuống </a:t>
            </a:r>
            <a:r>
              <a:rPr lang="vi-VN" sz="2400" dirty="0" smtClean="0">
                <a:solidFill>
                  <a:srgbClr val="7030A0"/>
                </a:solidFill>
                <a:latin typeface="UTM Avo" panose="02040603050506020204" pitchFamily="18" charset="0"/>
                <a:ea typeface="Calibri" panose="020F0502020204030204" pitchFamily="34" charset="0"/>
              </a:rPr>
              <a:t>đồng</a:t>
            </a:r>
            <a:endParaRPr lang="vi-VN" sz="2400" dirty="0">
              <a:solidFill>
                <a:srgbClr val="7030A0"/>
              </a:solidFill>
              <a:latin typeface="UTM Avo" panose="02040603050506020204" pitchFamily="18" charset="0"/>
              <a:ea typeface="Calibri" panose="020F0502020204030204" pitchFamily="34" charset="0"/>
            </a:endParaRP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Kéo </a:t>
            </a:r>
            <a:r>
              <a:rPr lang="vi-VN" sz="2400" dirty="0">
                <a:solidFill>
                  <a:srgbClr val="7030A0"/>
                </a:solidFill>
                <a:latin typeface="UTM Avo" panose="02040603050506020204" pitchFamily="18" charset="0"/>
                <a:ea typeface="Calibri" panose="020F0502020204030204" pitchFamily="34" charset="0"/>
              </a:rPr>
              <a:t>co, chơi đu, hát </a:t>
            </a:r>
            <a:r>
              <a:rPr lang="vi-VN" sz="2400" dirty="0" smtClean="0">
                <a:solidFill>
                  <a:srgbClr val="7030A0"/>
                </a:solidFill>
                <a:latin typeface="UTM Avo" panose="02040603050506020204" pitchFamily="18" charset="0"/>
                <a:ea typeface="Calibri" panose="020F0502020204030204" pitchFamily="34" charset="0"/>
              </a:rPr>
              <a:t>lượn</a:t>
            </a:r>
            <a:endParaRPr lang="vi-VN" sz="2400" dirty="0">
              <a:solidFill>
                <a:srgbClr val="7030A0"/>
              </a:solidFill>
              <a:latin typeface="UTM Avo" panose="02040603050506020204" pitchFamily="18" charset="0"/>
              <a:ea typeface="Calibri" panose="020F0502020204030204" pitchFamily="34" charset="0"/>
            </a:endParaRP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Hò </a:t>
            </a:r>
            <a:r>
              <a:rPr lang="vi-VN" sz="2400" dirty="0">
                <a:solidFill>
                  <a:srgbClr val="7030A0"/>
                </a:solidFill>
                <a:latin typeface="UTM Avo" panose="02040603050506020204" pitchFamily="18" charset="0"/>
                <a:ea typeface="Calibri" panose="020F0502020204030204" pitchFamily="34" charset="0"/>
              </a:rPr>
              <a:t>reo ấm cả nắng </a:t>
            </a:r>
            <a:r>
              <a:rPr lang="vi-VN" sz="2400" dirty="0" smtClean="0">
                <a:solidFill>
                  <a:srgbClr val="7030A0"/>
                </a:solidFill>
                <a:latin typeface="UTM Avo" panose="02040603050506020204" pitchFamily="18" charset="0"/>
                <a:ea typeface="Calibri" panose="020F0502020204030204" pitchFamily="34" charset="0"/>
              </a:rPr>
              <a:t>hồng</a:t>
            </a:r>
            <a:endParaRPr lang="en-US" sz="2400" dirty="0" smtClean="0">
              <a:solidFill>
                <a:srgbClr val="7030A0"/>
              </a:solidFill>
              <a:latin typeface="UTM Avo" panose="02040603050506020204" pitchFamily="18" charset="0"/>
              <a:ea typeface="Calibri" panose="020F0502020204030204" pitchFamily="34" charset="0"/>
            </a:endParaRPr>
          </a:p>
          <a:p>
            <a:pPr algn="just"/>
            <a:endParaRPr lang="en-US" sz="2400" dirty="0" smtClean="0">
              <a:solidFill>
                <a:srgbClr val="7030A0"/>
              </a:solidFill>
              <a:latin typeface="UTM Avo" panose="02040603050506020204" pitchFamily="18" charset="0"/>
              <a:ea typeface="Calibri" panose="020F0502020204030204" pitchFamily="34" charset="0"/>
            </a:endParaRP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Gió </a:t>
            </a:r>
            <a:r>
              <a:rPr lang="vi-VN" sz="2400" dirty="0">
                <a:solidFill>
                  <a:srgbClr val="7030A0"/>
                </a:solidFill>
                <a:latin typeface="UTM Avo" panose="02040603050506020204" pitchFamily="18" charset="0"/>
                <a:ea typeface="Calibri" panose="020F0502020204030204" pitchFamily="34" charset="0"/>
              </a:rPr>
              <a:t>thơm rộn ràng về bản</a:t>
            </a: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Ngỡ </a:t>
            </a:r>
            <a:r>
              <a:rPr lang="vi-VN" sz="2400" dirty="0">
                <a:solidFill>
                  <a:srgbClr val="7030A0"/>
                </a:solidFill>
                <a:latin typeface="UTM Avo" panose="02040603050506020204" pitchFamily="18" charset="0"/>
                <a:ea typeface="Calibri" panose="020F0502020204030204" pitchFamily="34" charset="0"/>
              </a:rPr>
              <a:t>vui như tuổi lên mười</a:t>
            </a: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Cái </a:t>
            </a:r>
            <a:r>
              <a:rPr lang="vi-VN" sz="2400" dirty="0">
                <a:solidFill>
                  <a:srgbClr val="7030A0"/>
                </a:solidFill>
                <a:latin typeface="UTM Avo" panose="02040603050506020204" pitchFamily="18" charset="0"/>
                <a:ea typeface="Calibri" panose="020F0502020204030204" pitchFamily="34" charset="0"/>
              </a:rPr>
              <a:t>bụng hẹn năm sau đến</a:t>
            </a:r>
          </a:p>
          <a:p>
            <a:pPr algn="just"/>
            <a:r>
              <a:rPr lang="en-US" sz="2400" dirty="0" smtClean="0">
                <a:solidFill>
                  <a:srgbClr val="7030A0"/>
                </a:solidFill>
                <a:latin typeface="UTM Avo" panose="02040603050506020204" pitchFamily="18" charset="0"/>
                <a:ea typeface="Calibri" panose="020F0502020204030204" pitchFamily="34" charset="0"/>
              </a:rPr>
              <a:t>			</a:t>
            </a:r>
            <a:r>
              <a:rPr lang="vi-VN" sz="2400" dirty="0" smtClean="0">
                <a:solidFill>
                  <a:srgbClr val="7030A0"/>
                </a:solidFill>
                <a:latin typeface="UTM Avo" panose="02040603050506020204" pitchFamily="18" charset="0"/>
                <a:ea typeface="Calibri" panose="020F0502020204030204" pitchFamily="34" charset="0"/>
              </a:rPr>
              <a:t>Đúng </a:t>
            </a:r>
            <a:r>
              <a:rPr lang="vi-VN" sz="2400" dirty="0">
                <a:solidFill>
                  <a:srgbClr val="7030A0"/>
                </a:solidFill>
                <a:latin typeface="UTM Avo" panose="02040603050506020204" pitchFamily="18" charset="0"/>
                <a:ea typeface="Calibri" panose="020F0502020204030204" pitchFamily="34" charset="0"/>
              </a:rPr>
              <a:t>mùa hoa núi bừng tươi</a:t>
            </a:r>
            <a:r>
              <a:rPr lang="vi-VN" sz="2400" dirty="0" smtClean="0">
                <a:solidFill>
                  <a:srgbClr val="7030A0"/>
                </a:solidFill>
                <a:latin typeface="UTM Avo" panose="02040603050506020204" pitchFamily="18" charset="0"/>
                <a:ea typeface="Calibri" panose="020F0502020204030204" pitchFamily="34" charset="0"/>
              </a:rPr>
              <a:t>.</a:t>
            </a:r>
            <a:endParaRPr lang="en-US" sz="2400" dirty="0">
              <a:solidFill>
                <a:srgbClr val="7030A0"/>
              </a:solidFill>
              <a:latin typeface="UTM Avo" panose="02040603050506020204" pitchFamily="18" charset="0"/>
              <a:ea typeface="Calibri" panose="020F0502020204030204" pitchFamily="34" charset="0"/>
            </a:endParaRPr>
          </a:p>
        </p:txBody>
      </p:sp>
      <p:sp>
        <p:nvSpPr>
          <p:cNvPr id="10" name="TextBox 9"/>
          <p:cNvSpPr txBox="1"/>
          <p:nvPr/>
        </p:nvSpPr>
        <p:spPr>
          <a:xfrm>
            <a:off x="9353008" y="5932904"/>
            <a:ext cx="1676400" cy="369332"/>
          </a:xfrm>
          <a:prstGeom prst="rect">
            <a:avLst/>
          </a:prstGeom>
          <a:noFill/>
        </p:spPr>
        <p:txBody>
          <a:bodyPr wrap="square" rtlCol="0">
            <a:spAutoFit/>
          </a:bodyPr>
          <a:lstStyle/>
          <a:p>
            <a:r>
              <a:rPr lang="en-US" i="1" dirty="0" smtClean="0">
                <a:solidFill>
                  <a:srgbClr val="7030A0"/>
                </a:solidFill>
                <a:latin typeface="UTM Avo" panose="02040603050506020204"/>
              </a:rPr>
              <a:t>HOÀI KHÁNH</a:t>
            </a:r>
            <a:endParaRPr lang="en-US" i="1" dirty="0">
              <a:solidFill>
                <a:srgbClr val="7030A0"/>
              </a:solidFill>
              <a:latin typeface="UTM Avo" panose="02040603050506020204"/>
            </a:endParaRPr>
          </a:p>
        </p:txBody>
      </p:sp>
    </p:spTree>
    <p:extLst>
      <p:ext uri="{BB962C8B-B14F-4D97-AF65-F5344CB8AC3E}">
        <p14:creationId xmlns:p14="http://schemas.microsoft.com/office/powerpoint/2010/main" val="4022767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thoăn</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thoắt</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hân</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hoan</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hát</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lượn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8" y="262948"/>
            <a:ext cx="5536282" cy="8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nghĩa</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khó</a:t>
            </a:r>
            <a:endParaRPr lang="en-US" sz="48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6048" y="1283097"/>
            <a:ext cx="11839903" cy="5183022"/>
          </a:xfrm>
          <a:prstGeom prst="rect">
            <a:avLst/>
          </a:prstGeom>
          <a:noFill/>
        </p:spPr>
        <p:txBody>
          <a:bodyPr wrap="square">
            <a:spAutoFit/>
          </a:bodyPr>
          <a:lstStyle/>
          <a:p>
            <a:pPr marL="457200" indent="-457200">
              <a:lnSpc>
                <a:spcPct val="150000"/>
              </a:lnSpc>
              <a:buFontTx/>
              <a:buChar char="-"/>
            </a:pPr>
            <a:r>
              <a:rPr lang="vi-VN" sz="2800" i="1" dirty="0" smtClean="0">
                <a:solidFill>
                  <a:srgbClr val="FF0000"/>
                </a:solidFill>
                <a:latin typeface="UTM Avo" panose="02040603050506020204" pitchFamily="18" charset="0"/>
                <a:ea typeface="Calibri" panose="020F0502020204030204" pitchFamily="34" charset="0"/>
              </a:rPr>
              <a:t>Hội </a:t>
            </a:r>
            <a:r>
              <a:rPr lang="vi-VN" sz="2800" i="1" dirty="0">
                <a:solidFill>
                  <a:srgbClr val="FF0000"/>
                </a:solidFill>
                <a:latin typeface="UTM Avo" panose="02040603050506020204" pitchFamily="18" charset="0"/>
                <a:ea typeface="Calibri" panose="020F0502020204030204" pitchFamily="34" charset="0"/>
              </a:rPr>
              <a:t>Lồng Tồng( Tiếng Tày – Nùng</a:t>
            </a:r>
            <a:r>
              <a:rPr lang="vi-VN" sz="2800" i="1" dirty="0" smtClean="0">
                <a:solidFill>
                  <a:srgbClr val="FF0000"/>
                </a:solidFill>
                <a:latin typeface="UTM Avo" panose="02040603050506020204" pitchFamily="18" charset="0"/>
                <a:ea typeface="Calibri" panose="020F0502020204030204" pitchFamily="34" charset="0"/>
              </a:rPr>
              <a:t>)</a:t>
            </a:r>
            <a:r>
              <a:rPr lang="en-US" sz="2800" i="1" dirty="0" smtClean="0">
                <a:solidFill>
                  <a:srgbClr val="FF0000"/>
                </a:solidFill>
                <a:latin typeface="UTM Avo" panose="02040603050506020204" pitchFamily="18" charset="0"/>
                <a:ea typeface="Calibri" panose="020F0502020204030204" pitchFamily="34" charset="0"/>
              </a:rPr>
              <a:t>:</a:t>
            </a:r>
            <a:r>
              <a:rPr lang="vi-VN" sz="2800" i="1" dirty="0" smtClean="0">
                <a:solidFill>
                  <a:srgbClr val="FF0000"/>
                </a:solidFill>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lễ</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hội</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xuống</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đồng</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để</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cầu</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cho</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mưa</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thuận</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gió</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hòa</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cây</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cối</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tươi</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tốt,mùa</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màng</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bội</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thu</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đời</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sống</a:t>
            </a:r>
            <a:r>
              <a:rPr lang="en-US" sz="2800" i="1" dirty="0" smtClean="0">
                <a:latin typeface="UTM Avo" panose="02040603050506020204" pitchFamily="18" charset="0"/>
                <a:ea typeface="Calibri" panose="020F0502020204030204" pitchFamily="34" charset="0"/>
              </a:rPr>
              <a:t> </a:t>
            </a:r>
            <a:r>
              <a:rPr lang="en-US" sz="2800" i="1" dirty="0" err="1" smtClean="0">
                <a:latin typeface="UTM Avo" panose="02040603050506020204" pitchFamily="18" charset="0"/>
                <a:ea typeface="Calibri" panose="020F0502020204030204" pitchFamily="34" charset="0"/>
              </a:rPr>
              <a:t>ấm</a:t>
            </a:r>
            <a:r>
              <a:rPr lang="en-US" sz="2800" i="1" dirty="0" smtClean="0">
                <a:latin typeface="UTM Avo" panose="02040603050506020204" pitchFamily="18" charset="0"/>
                <a:ea typeface="Calibri" panose="020F0502020204030204" pitchFamily="34" charset="0"/>
              </a:rPr>
              <a:t> no.</a:t>
            </a:r>
            <a:endParaRPr lang="vi-VN" sz="2800" i="1" dirty="0">
              <a:latin typeface="UTM Avo" panose="02040603050506020204" pitchFamily="18" charset="0"/>
              <a:ea typeface="Calibri" panose="020F0502020204030204" pitchFamily="34" charset="0"/>
            </a:endParaRPr>
          </a:p>
          <a:p>
            <a:pPr marL="457200" indent="-457200">
              <a:lnSpc>
                <a:spcPct val="150000"/>
              </a:lnSpc>
              <a:buFontTx/>
              <a:buChar char="-"/>
            </a:pPr>
            <a:r>
              <a:rPr lang="vi-VN" sz="2800" i="1" dirty="0" smtClean="0">
                <a:solidFill>
                  <a:srgbClr val="FF0000"/>
                </a:solidFill>
                <a:latin typeface="UTM Avo" panose="02040603050506020204" pitchFamily="18" charset="0"/>
                <a:ea typeface="Calibri" panose="020F0502020204030204" pitchFamily="34" charset="0"/>
              </a:rPr>
              <a:t>Điệu </a:t>
            </a:r>
            <a:r>
              <a:rPr lang="vi-VN" sz="2800" i="1" dirty="0">
                <a:solidFill>
                  <a:srgbClr val="FF0000"/>
                </a:solidFill>
                <a:latin typeface="UTM Avo" panose="02040603050506020204" pitchFamily="18" charset="0"/>
                <a:ea typeface="Calibri" panose="020F0502020204030204" pitchFamily="34" charset="0"/>
              </a:rPr>
              <a:t>then: </a:t>
            </a:r>
            <a:r>
              <a:rPr lang="vi-VN" sz="2800" i="1" dirty="0">
                <a:latin typeface="UTM Avo" panose="02040603050506020204" pitchFamily="18" charset="0"/>
                <a:ea typeface="Calibri" panose="020F0502020204030204" pitchFamily="34" charset="0"/>
              </a:rPr>
              <a:t>một điệu hát dân gian của đồng bào các dân tộc Tày, Nùng.</a:t>
            </a:r>
          </a:p>
          <a:p>
            <a:pPr marL="457200" indent="-457200">
              <a:lnSpc>
                <a:spcPct val="150000"/>
              </a:lnSpc>
              <a:buFontTx/>
              <a:buChar char="-"/>
            </a:pPr>
            <a:r>
              <a:rPr lang="vi-VN" sz="2800" i="1" dirty="0" smtClean="0">
                <a:solidFill>
                  <a:srgbClr val="FF0000"/>
                </a:solidFill>
                <a:latin typeface="UTM Avo" panose="02040603050506020204" pitchFamily="18" charset="0"/>
                <a:ea typeface="Calibri" panose="020F0502020204030204" pitchFamily="34" charset="0"/>
              </a:rPr>
              <a:t>Đàn </a:t>
            </a:r>
            <a:r>
              <a:rPr lang="vi-VN" sz="2800" i="1" dirty="0">
                <a:solidFill>
                  <a:srgbClr val="FF0000"/>
                </a:solidFill>
                <a:latin typeface="UTM Avo" panose="02040603050506020204" pitchFamily="18" charset="0"/>
                <a:ea typeface="Calibri" panose="020F0502020204030204" pitchFamily="34" charset="0"/>
              </a:rPr>
              <a:t>tính: </a:t>
            </a:r>
            <a:r>
              <a:rPr lang="vi-VN" sz="2800" i="1" dirty="0">
                <a:latin typeface="UTM Avo" panose="02040603050506020204" pitchFamily="18" charset="0"/>
                <a:ea typeface="Calibri" panose="020F0502020204030204" pitchFamily="34" charset="0"/>
              </a:rPr>
              <a:t>một loại đàn dây của đồng bào các dân tộc Tày, Nùng.</a:t>
            </a:r>
          </a:p>
          <a:p>
            <a:pPr marL="457200" indent="-457200">
              <a:lnSpc>
                <a:spcPct val="150000"/>
              </a:lnSpc>
              <a:buFontTx/>
              <a:buChar char="-"/>
            </a:pPr>
            <a:r>
              <a:rPr lang="vi-VN" sz="2800" i="1" dirty="0" smtClean="0">
                <a:solidFill>
                  <a:srgbClr val="FF0000"/>
                </a:solidFill>
                <a:latin typeface="UTM Avo" panose="02040603050506020204" pitchFamily="18" charset="0"/>
                <a:ea typeface="Calibri" panose="020F0502020204030204" pitchFamily="34" charset="0"/>
              </a:rPr>
              <a:t>Còn</a:t>
            </a:r>
            <a:r>
              <a:rPr lang="vi-VN" sz="2800" i="1" dirty="0">
                <a:solidFill>
                  <a:srgbClr val="FF0000"/>
                </a:solidFill>
                <a:latin typeface="UTM Avo" panose="02040603050506020204" pitchFamily="18" charset="0"/>
                <a:ea typeface="Calibri" panose="020F0502020204030204" pitchFamily="34" charset="0"/>
              </a:rPr>
              <a:t>: </a:t>
            </a:r>
            <a:r>
              <a:rPr lang="vi-VN" sz="2800" i="1" dirty="0">
                <a:latin typeface="UTM Avo" panose="02040603050506020204" pitchFamily="18" charset="0"/>
                <a:ea typeface="Calibri" panose="020F0502020204030204" pitchFamily="34" charset="0"/>
              </a:rPr>
              <a:t>quả cầu bằng vải có nhiều dải màu, dùng để tung, ném làm trò chơi trong ngày hội của một số dân tộc miền núi.</a:t>
            </a:r>
          </a:p>
          <a:p>
            <a:pPr marL="457200" indent="-457200">
              <a:lnSpc>
                <a:spcPct val="150000"/>
              </a:lnSpc>
              <a:buFontTx/>
              <a:buChar char="-"/>
            </a:pPr>
            <a:r>
              <a:rPr lang="vi-VN" sz="2800" i="1" dirty="0">
                <a:solidFill>
                  <a:srgbClr val="FF0000"/>
                </a:solidFill>
                <a:latin typeface="UTM Avo" panose="02040603050506020204" pitchFamily="18" charset="0"/>
                <a:ea typeface="Calibri" panose="020F0502020204030204" pitchFamily="34" charset="0"/>
              </a:rPr>
              <a:t> </a:t>
            </a:r>
            <a:r>
              <a:rPr lang="vi-VN" sz="2800" i="1" dirty="0" smtClean="0">
                <a:solidFill>
                  <a:srgbClr val="FF0000"/>
                </a:solidFill>
                <a:latin typeface="UTM Avo" panose="02040603050506020204" pitchFamily="18" charset="0"/>
                <a:ea typeface="Calibri" panose="020F0502020204030204" pitchFamily="34" charset="0"/>
              </a:rPr>
              <a:t>Sán </a:t>
            </a:r>
            <a:r>
              <a:rPr lang="vi-VN" sz="2800" i="1" dirty="0">
                <a:solidFill>
                  <a:srgbClr val="FF0000"/>
                </a:solidFill>
                <a:latin typeface="UTM Avo" panose="02040603050506020204" pitchFamily="18" charset="0"/>
                <a:ea typeface="Calibri" panose="020F0502020204030204" pitchFamily="34" charset="0"/>
              </a:rPr>
              <a:t>Chỉ: </a:t>
            </a:r>
            <a:r>
              <a:rPr lang="vi-VN" sz="2800" i="1" dirty="0">
                <a:latin typeface="UTM Avo" panose="02040603050506020204" pitchFamily="18" charset="0"/>
                <a:ea typeface="Calibri" panose="020F0502020204030204" pitchFamily="34" charset="0"/>
              </a:rPr>
              <a:t>một nhánh của dân tộc Sán Chay, sống chủ yếu ở vùng núi và trung du phía Bắc nước ta.</a:t>
            </a:r>
          </a:p>
        </p:txBody>
      </p:sp>
    </p:spTree>
    <p:extLst>
      <p:ext uri="{BB962C8B-B14F-4D97-AF65-F5344CB8AC3E}">
        <p14:creationId xmlns:p14="http://schemas.microsoft.com/office/powerpoint/2010/main" val="2191995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232515" y="74492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a:t>
            </a: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7" name="Oval 6"/>
          <p:cNvSpPr/>
          <p:nvPr/>
        </p:nvSpPr>
        <p:spPr>
          <a:xfrm>
            <a:off x="2623457" y="2307771"/>
            <a:ext cx="7391400" cy="247105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7030A0"/>
                </a:solidFill>
                <a:latin typeface="UTM Avo" panose="02040603050506020204"/>
              </a:rPr>
              <a:t>Bài</a:t>
            </a:r>
            <a:r>
              <a:rPr lang="en-US" sz="3600" b="1" dirty="0" smtClean="0">
                <a:solidFill>
                  <a:srgbClr val="7030A0"/>
                </a:solidFill>
                <a:latin typeface="UTM Avo" panose="02040603050506020204"/>
              </a:rPr>
              <a:t> </a:t>
            </a:r>
            <a:r>
              <a:rPr lang="en-US" sz="3600" b="1" dirty="0" err="1" smtClean="0">
                <a:solidFill>
                  <a:srgbClr val="7030A0"/>
                </a:solidFill>
                <a:latin typeface="UTM Avo" panose="02040603050506020204"/>
              </a:rPr>
              <a:t>thơ</a:t>
            </a:r>
            <a:r>
              <a:rPr lang="en-US" sz="3600" b="1" dirty="0" smtClean="0">
                <a:solidFill>
                  <a:srgbClr val="7030A0"/>
                </a:solidFill>
                <a:latin typeface="UTM Avo" panose="02040603050506020204"/>
              </a:rPr>
              <a:t> </a:t>
            </a:r>
            <a:r>
              <a:rPr lang="en-US" sz="3600" b="1" dirty="0" err="1" smtClean="0">
                <a:solidFill>
                  <a:srgbClr val="7030A0"/>
                </a:solidFill>
                <a:latin typeface="UTM Avo" panose="02040603050506020204"/>
              </a:rPr>
              <a:t>có</a:t>
            </a:r>
            <a:r>
              <a:rPr lang="en-US" sz="3600" b="1" dirty="0" smtClean="0">
                <a:solidFill>
                  <a:srgbClr val="7030A0"/>
                </a:solidFill>
                <a:latin typeface="UTM Avo" panose="02040603050506020204"/>
              </a:rPr>
              <a:t> 5 </a:t>
            </a:r>
            <a:r>
              <a:rPr lang="en-US" sz="3600" b="1" dirty="0" err="1" smtClean="0">
                <a:solidFill>
                  <a:srgbClr val="7030A0"/>
                </a:solidFill>
                <a:latin typeface="UTM Avo" panose="02040603050506020204"/>
              </a:rPr>
              <a:t>khổ</a:t>
            </a:r>
            <a:r>
              <a:rPr lang="en-US" sz="3600" b="1" dirty="0" smtClean="0">
                <a:solidFill>
                  <a:srgbClr val="7030A0"/>
                </a:solidFill>
                <a:latin typeface="UTM Avo" panose="02040603050506020204"/>
              </a:rPr>
              <a:t> </a:t>
            </a:r>
            <a:r>
              <a:rPr lang="en-US" sz="3600" b="1" dirty="0" err="1" smtClean="0">
                <a:solidFill>
                  <a:srgbClr val="7030A0"/>
                </a:solidFill>
                <a:latin typeface="UTM Avo" panose="02040603050506020204"/>
              </a:rPr>
              <a:t>thơ</a:t>
            </a:r>
            <a:endParaRPr lang="en-US" sz="3600" b="1" dirty="0">
              <a:solidFill>
                <a:srgbClr val="7030A0"/>
              </a:solidFill>
              <a:latin typeface="UTM Avo" panose="02040603050506020204"/>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smtClean="0">
                <a:solidFill>
                  <a:srgbClr val="000000"/>
                </a:solidFill>
                <a:latin typeface="UTM Avo" panose="02040603050506020204" pitchFamily="18" charset="0"/>
                <a:cs typeface="Calibri" panose="020F0502020204030204" pitchFamily="34" charset="0"/>
                <a:sym typeface="Arial"/>
              </a:rPr>
              <a:t>Mỗi</a:t>
            </a:r>
            <a:r>
              <a:rPr lang="en-US" sz="3200" kern="0" dirty="0" smtClean="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smtClean="0">
                <a:solidFill>
                  <a:srgbClr val="000000"/>
                </a:solidFill>
                <a:latin typeface="UTM Avo" panose="02040603050506020204" pitchFamily="18" charset="0"/>
                <a:cs typeface="Calibri" panose="020F0502020204030204" pitchFamily="34" charset="0"/>
                <a:sym typeface="Arial"/>
              </a:rPr>
              <a:t>5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487</TotalTime>
  <Words>696</Words>
  <Application>Microsoft Office PowerPoint</Application>
  <PresentationFormat>Widescreen</PresentationFormat>
  <Paragraphs>75</Paragraphs>
  <Slides>23</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vt:lpstr>
      <vt:lpstr>Calibri</vt:lpstr>
      <vt:lpstr>Calibri Light</vt:lpstr>
      <vt:lpstr>Times New Roman</vt:lpstr>
      <vt:lpstr>UTM Avo</vt:lpstr>
      <vt:lpstr>UTM Azuki</vt:lpstr>
      <vt:lpstr>UTM Bebas</vt:lpstr>
      <vt:lpstr>UTM Bienvenue</vt:lpstr>
      <vt:lpstr>UTM LinotypeZapfino KT</vt:lpstr>
      <vt:lpstr>UTM Ong Do Tre</vt:lpstr>
      <vt:lpstr>UTM Showcard</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 10</cp:lastModifiedBy>
  <cp:revision>113</cp:revision>
  <dcterms:created xsi:type="dcterms:W3CDTF">2023-03-05T01:12:00Z</dcterms:created>
  <dcterms:modified xsi:type="dcterms:W3CDTF">2024-07-21T08:31:33Z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