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Lst>
  <p:notesMasterIdLst>
    <p:notesMasterId r:id="rId27"/>
  </p:notesMasterIdLst>
  <p:sldIdLst>
    <p:sldId id="338" r:id="rId4"/>
    <p:sldId id="353" r:id="rId5"/>
    <p:sldId id="340" r:id="rId6"/>
    <p:sldId id="354" r:id="rId7"/>
    <p:sldId id="286" r:id="rId8"/>
    <p:sldId id="258" r:id="rId9"/>
    <p:sldId id="261" r:id="rId10"/>
    <p:sldId id="341" r:id="rId11"/>
    <p:sldId id="343" r:id="rId12"/>
    <p:sldId id="344" r:id="rId13"/>
    <p:sldId id="346" r:id="rId14"/>
    <p:sldId id="348" r:id="rId15"/>
    <p:sldId id="350" r:id="rId16"/>
    <p:sldId id="355" r:id="rId17"/>
    <p:sldId id="356" r:id="rId18"/>
    <p:sldId id="357" r:id="rId19"/>
    <p:sldId id="358" r:id="rId20"/>
    <p:sldId id="351" r:id="rId21"/>
    <p:sldId id="359" r:id="rId22"/>
    <p:sldId id="360" r:id="rId23"/>
    <p:sldId id="361" r:id="rId24"/>
    <p:sldId id="352" r:id="rId25"/>
    <p:sldId id="36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9" autoAdjust="0"/>
    <p:restoredTop sz="94660"/>
  </p:normalViewPr>
  <p:slideViewPr>
    <p:cSldViewPr snapToGrid="0">
      <p:cViewPr>
        <p:scale>
          <a:sx n="78" d="100"/>
          <a:sy n="78" d="100"/>
        </p:scale>
        <p:origin x="816"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C0B4F-C477-4E16-ABA0-C8BE841DD52E}"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9D5FB-0500-4C6C-B62E-4C375408F69E}" type="slidenum">
              <a:rPr lang="en-US" smtClean="0"/>
              <a:t>‹#›</a:t>
            </a:fld>
            <a:endParaRPr lang="en-US"/>
          </a:p>
        </p:txBody>
      </p:sp>
    </p:spTree>
    <p:extLst>
      <p:ext uri="{BB962C8B-B14F-4D97-AF65-F5344CB8AC3E}">
        <p14:creationId xmlns:p14="http://schemas.microsoft.com/office/powerpoint/2010/main" val="207833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Times New Roman" panose="02020603050405020304" pitchFamily="18" charset="0"/>
              </a:rPr>
              <a:t>Trong cuộc sống của chúng ta ai cũng có bạn bè. Bạn bè đóng một vai trò quan trọng. Các em cùng học tập, vui chơi, cùng chia sẻ những niềm vui, nỗi buồn cùng với bạn của mình. Chính những điều đó tạo nên một tình bạn đẹp. Nhưng làm thế nào để nuôi dưỡng quan hệ bạn bè đó được bền lâu? Cô và các em cùng tìm hiểu qua bài hôm nay:</a:t>
            </a:r>
            <a:r>
              <a:rPr lang="nl-NL" sz="1800" dirty="0">
                <a:effectLst/>
                <a:latin typeface="Times New Roman" panose="02020603050405020304" pitchFamily="18" charset="0"/>
                <a:ea typeface="Times New Roman" panose="02020603050405020304" pitchFamily="18" charset="0"/>
              </a:rPr>
              <a:t> </a:t>
            </a:r>
            <a:r>
              <a:rPr lang="nl-NL" sz="1800" b="1" i="1" dirty="0">
                <a:effectLst/>
                <a:latin typeface="Times New Roman" panose="02020603050405020304" pitchFamily="18" charset="0"/>
                <a:ea typeface="Times New Roman" panose="02020603050405020304" pitchFamily="18" charset="0"/>
              </a:rPr>
              <a:t>Bài 10. Em nuôi dưỡng quan hệ bạn bè( Tiết 1)</a:t>
            </a:r>
            <a:endParaRPr lang="en-US" dirty="0"/>
          </a:p>
        </p:txBody>
      </p:sp>
      <p:sp>
        <p:nvSpPr>
          <p:cNvPr id="4" name="Slide Number Placeholder 3"/>
          <p:cNvSpPr>
            <a:spLocks noGrp="1"/>
          </p:cNvSpPr>
          <p:nvPr>
            <p:ph type="sldNum" sz="quarter" idx="5"/>
          </p:nvPr>
        </p:nvSpPr>
        <p:spPr/>
        <p:txBody>
          <a:bodyPr/>
          <a:lstStyle/>
          <a:p>
            <a:fld id="{07A9D5FB-0500-4C6C-B62E-4C375408F69E}" type="slidenum">
              <a:rPr lang="en-US" smtClean="0"/>
              <a:t>5</a:t>
            </a:fld>
            <a:endParaRPr lang="en-US"/>
          </a:p>
        </p:txBody>
      </p:sp>
    </p:spTree>
    <p:extLst>
      <p:ext uri="{BB962C8B-B14F-4D97-AF65-F5344CB8AC3E}">
        <p14:creationId xmlns:p14="http://schemas.microsoft.com/office/powerpoint/2010/main" val="307217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23</a:t>
            </a:fld>
            <a:endParaRPr lang="en-US"/>
          </a:p>
        </p:txBody>
      </p:sp>
    </p:spTree>
    <p:extLst>
      <p:ext uri="{BB962C8B-B14F-4D97-AF65-F5344CB8AC3E}">
        <p14:creationId xmlns:p14="http://schemas.microsoft.com/office/powerpoint/2010/main" val="2968381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2992" y="2622448"/>
            <a:ext cx="1354051" cy="1262147"/>
          </a:xfrm>
          <a:prstGeom prst="rect">
            <a:avLst/>
          </a:prstGeom>
        </p:spPr>
      </p:pic>
    </p:spTree>
    <p:extLst>
      <p:ext uri="{BB962C8B-B14F-4D97-AF65-F5344CB8AC3E}">
        <p14:creationId xmlns:p14="http://schemas.microsoft.com/office/powerpoint/2010/main" val="2109185726"/>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919293151"/>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863397"/>
      </p:ext>
    </p:extLst>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29055588"/>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75832779"/>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76189455"/>
      </p:ext>
    </p:extLst>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92034287"/>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507682"/>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2992" y="2622448"/>
            <a:ext cx="1354051" cy="1262147"/>
          </a:xfrm>
          <a:prstGeom prst="rect">
            <a:avLst/>
          </a:prstGeom>
        </p:spPr>
      </p:pic>
    </p:spTree>
    <p:extLst>
      <p:ext uri="{BB962C8B-B14F-4D97-AF65-F5344CB8AC3E}">
        <p14:creationId xmlns:p14="http://schemas.microsoft.com/office/powerpoint/2010/main" val="1155830098"/>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4131871263"/>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756017498"/>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684255264"/>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11723437"/>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10007044"/>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431045710"/>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992695200"/>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87312768"/>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385918" y="221012"/>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4" name="Picture 6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74324" y="6953443"/>
            <a:ext cx="1283952" cy="1196806"/>
          </a:xfrm>
          <a:prstGeom prst="rect">
            <a:avLst/>
          </a:prstGeom>
        </p:spPr>
      </p:pic>
    </p:spTree>
    <p:extLst>
      <p:ext uri="{BB962C8B-B14F-4D97-AF65-F5344CB8AC3E}">
        <p14:creationId xmlns:p14="http://schemas.microsoft.com/office/powerpoint/2010/main" val="503231874"/>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6448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www.facebook.com/groups/514479210372531/?ref=share_group_link"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b. Theo em, tình bạn đẹp sẽ mang lại ý nghĩa gì đối với mỗi người?</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en-US"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a:t>
            </a: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ình bạn đẹp sẽ mang lại ý nghĩa đối với mỗi người: Làm cho những người bạn trở nên vui vẻ hơn, có cuộc sống tốt đẹp hơn. </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579880" y="2446020"/>
            <a:ext cx="9172575" cy="2123658"/>
          </a:xfrm>
          <a:prstGeom prst="rect">
            <a:avLst/>
          </a:prstGeom>
          <a:noFill/>
        </p:spPr>
        <p:txBody>
          <a:bodyPr wrap="square" rtlCol="0">
            <a:spAutoFit/>
          </a:bodyPr>
          <a:lstStyle/>
          <a:p>
            <a:pPr lvl="0" algn="just"/>
            <a:r>
              <a:rPr lang="vi-VN" sz="4400" b="1" dirty="0">
                <a:solidFill>
                  <a:srgbClr val="FF0000"/>
                </a:solidFill>
                <a:latin typeface="Calibri" panose="020F0502020204030204" pitchFamily="34" charset="0"/>
                <a:cs typeface="Calibri" panose="020F0502020204030204" pitchFamily="34" charset="0"/>
              </a:rPr>
              <a:t>Khi đã là bạn bè, chúng ta cần Bạn bè cần phải đoàn kết, giúp đỡ nhau những lúc khó khăn, hoạn nạn.</a:t>
            </a: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671321" y="160572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tranh</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trả</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hỏi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B56E0BD-753D-8796-A828-2CBC7997035E}"/>
              </a:ext>
            </a:extLst>
          </p:cNvPr>
          <p:cNvPicPr>
            <a:picLocks noChangeAspect="1"/>
          </p:cNvPicPr>
          <p:nvPr/>
        </p:nvPicPr>
        <p:blipFill>
          <a:blip r:embed="rId2"/>
          <a:stretch>
            <a:fillRect/>
          </a:stretch>
        </p:blipFill>
        <p:spPr>
          <a:xfrm>
            <a:off x="1760537" y="1379220"/>
            <a:ext cx="5724525" cy="2209800"/>
          </a:xfrm>
          <a:prstGeom prst="rect">
            <a:avLst/>
          </a:prstGeom>
        </p:spPr>
      </p:pic>
      <p:pic>
        <p:nvPicPr>
          <p:cNvPr id="7" name="Picture 6">
            <a:extLst>
              <a:ext uri="{FF2B5EF4-FFF2-40B4-BE49-F238E27FC236}">
                <a16:creationId xmlns:a16="http://schemas.microsoft.com/office/drawing/2014/main" id="{E3AD0516-CA57-0770-6659-67605C69A192}"/>
              </a:ext>
            </a:extLst>
          </p:cNvPr>
          <p:cNvPicPr>
            <a:picLocks noChangeAspect="1"/>
          </p:cNvPicPr>
          <p:nvPr/>
        </p:nvPicPr>
        <p:blipFill>
          <a:blip r:embed="rId3"/>
          <a:stretch>
            <a:fillRect/>
          </a:stretch>
        </p:blipFill>
        <p:spPr>
          <a:xfrm>
            <a:off x="7592060" y="1419860"/>
            <a:ext cx="2819400" cy="2209800"/>
          </a:xfrm>
          <a:prstGeom prst="rect">
            <a:avLst/>
          </a:prstGeom>
        </p:spPr>
      </p:pic>
      <p:pic>
        <p:nvPicPr>
          <p:cNvPr id="9" name="Picture 8">
            <a:extLst>
              <a:ext uri="{FF2B5EF4-FFF2-40B4-BE49-F238E27FC236}">
                <a16:creationId xmlns:a16="http://schemas.microsoft.com/office/drawing/2014/main" id="{4C386AB9-68C1-4D7B-4153-BDD1C5603AC1}"/>
              </a:ext>
            </a:extLst>
          </p:cNvPr>
          <p:cNvPicPr>
            <a:picLocks noChangeAspect="1"/>
          </p:cNvPicPr>
          <p:nvPr/>
        </p:nvPicPr>
        <p:blipFill>
          <a:blip r:embed="rId4"/>
          <a:stretch>
            <a:fillRect/>
          </a:stretch>
        </p:blipFill>
        <p:spPr>
          <a:xfrm>
            <a:off x="1905952" y="3860482"/>
            <a:ext cx="2771775" cy="2124075"/>
          </a:xfrm>
          <a:prstGeom prst="rect">
            <a:avLst/>
          </a:prstGeom>
        </p:spPr>
      </p:pic>
      <p:pic>
        <p:nvPicPr>
          <p:cNvPr id="11" name="Picture 10">
            <a:extLst>
              <a:ext uri="{FF2B5EF4-FFF2-40B4-BE49-F238E27FC236}">
                <a16:creationId xmlns:a16="http://schemas.microsoft.com/office/drawing/2014/main" id="{93FF5C59-3183-60BC-FC72-43C7A6A05710}"/>
              </a:ext>
            </a:extLst>
          </p:cNvPr>
          <p:cNvPicPr>
            <a:picLocks noChangeAspect="1"/>
          </p:cNvPicPr>
          <p:nvPr/>
        </p:nvPicPr>
        <p:blipFill>
          <a:blip r:embed="rId5"/>
          <a:stretch>
            <a:fillRect/>
          </a:stretch>
        </p:blipFill>
        <p:spPr>
          <a:xfrm>
            <a:off x="4848542" y="3754437"/>
            <a:ext cx="5705475" cy="2295525"/>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53218" y="86029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a. Tranh nào thể hiện việc làm nhằm duy trì mối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660400" y="3670655"/>
            <a:ext cx="3984181" cy="3187345"/>
          </a:xfrm>
          <a:prstGeom prst="rect">
            <a:avLst/>
          </a:prstGeom>
        </p:spPr>
      </p:pic>
      <p:pic>
        <p:nvPicPr>
          <p:cNvPr id="5" name="Picture 4">
            <a:extLst>
              <a:ext uri="{FF2B5EF4-FFF2-40B4-BE49-F238E27FC236}">
                <a16:creationId xmlns:a16="http://schemas.microsoft.com/office/drawing/2014/main" id="{82C3E29F-7889-EEAB-05CB-7CCD2D5BA289}"/>
              </a:ext>
            </a:extLst>
          </p:cNvPr>
          <p:cNvPicPr>
            <a:picLocks noChangeAspect="1"/>
          </p:cNvPicPr>
          <p:nvPr/>
        </p:nvPicPr>
        <p:blipFill>
          <a:blip r:embed="rId4"/>
          <a:stretch>
            <a:fillRect/>
          </a:stretch>
        </p:blipFill>
        <p:spPr>
          <a:xfrm>
            <a:off x="2527935" y="2392997"/>
            <a:ext cx="3905250" cy="2905125"/>
          </a:xfrm>
          <a:prstGeom prst="rect">
            <a:avLst/>
          </a:prstGeom>
        </p:spPr>
      </p:pic>
      <p:sp>
        <p:nvSpPr>
          <p:cNvPr id="6" name="TextBox 5">
            <a:extLst>
              <a:ext uri="{FF2B5EF4-FFF2-40B4-BE49-F238E27FC236}">
                <a16:creationId xmlns:a16="http://schemas.microsoft.com/office/drawing/2014/main" id="{6A7AE441-2963-851D-42EE-3895BD78A363}"/>
              </a:ext>
            </a:extLst>
          </p:cNvPr>
          <p:cNvSpPr txBox="1"/>
          <p:nvPr/>
        </p:nvSpPr>
        <p:spPr>
          <a:xfrm>
            <a:off x="2651760" y="5516880"/>
            <a:ext cx="4318000" cy="584775"/>
          </a:xfrm>
          <a:prstGeom prst="rect">
            <a:avLst/>
          </a:prstGeom>
          <a:noFill/>
        </p:spPr>
        <p:txBody>
          <a:bodyPr wrap="square" rtlCol="0">
            <a:spAutoFit/>
          </a:bodyPr>
          <a:lstStyle/>
          <a:p>
            <a:pPr algn="ctr"/>
            <a:r>
              <a:rPr lang="en-US" sz="3200" dirty="0" err="1">
                <a:latin typeface="Calibri" panose="020F0502020204030204" pitchFamily="34" charset="0"/>
                <a:cs typeface="Calibri" panose="020F0502020204030204" pitchFamily="34" charset="0"/>
              </a:rPr>
              <a:t>Giúp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bị</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ngã</a:t>
            </a:r>
            <a:r>
              <a:rPr lang="en-US" sz="3200"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1DBA0775-D394-A6C9-274D-13DD976F49FE}"/>
              </a:ext>
            </a:extLst>
          </p:cNvPr>
          <p:cNvPicPr>
            <a:picLocks noChangeAspect="1"/>
          </p:cNvPicPr>
          <p:nvPr/>
        </p:nvPicPr>
        <p:blipFill>
          <a:blip r:embed="rId5"/>
          <a:stretch>
            <a:fillRect/>
          </a:stretch>
        </p:blipFill>
        <p:spPr>
          <a:xfrm>
            <a:off x="7123112" y="2379345"/>
            <a:ext cx="3838575" cy="2952750"/>
          </a:xfrm>
          <a:prstGeom prst="rect">
            <a:avLst/>
          </a:prstGeom>
        </p:spPr>
      </p:pic>
      <p:sp>
        <p:nvSpPr>
          <p:cNvPr id="10" name="TextBox 9">
            <a:extLst>
              <a:ext uri="{FF2B5EF4-FFF2-40B4-BE49-F238E27FC236}">
                <a16:creationId xmlns:a16="http://schemas.microsoft.com/office/drawing/2014/main" id="{0F0883D7-AA20-FB04-9FF5-E63A5D2DDAF6}"/>
              </a:ext>
            </a:extLst>
          </p:cNvPr>
          <p:cNvSpPr txBox="1"/>
          <p:nvPr/>
        </p:nvSpPr>
        <p:spPr>
          <a:xfrm>
            <a:off x="7000240" y="5384800"/>
            <a:ext cx="4693920" cy="1077218"/>
          </a:xfrm>
          <a:prstGeom prst="rect">
            <a:avLst/>
          </a:prstGeom>
          <a:noFill/>
        </p:spPr>
        <p:txBody>
          <a:bodyPr wrap="square" rtlCol="0">
            <a:spAutoFit/>
          </a:bodyPr>
          <a:lstStyle/>
          <a:p>
            <a:pPr algn="ctr"/>
            <a:r>
              <a:rPr lang="vi-VN" sz="3200">
                <a:latin typeface="Calibri" panose="020F0502020204030204" pitchFamily="34" charset="0"/>
                <a:cs typeface="Calibri" panose="020F0502020204030204" pitchFamily="34" charset="0"/>
              </a:rPr>
              <a:t>Trời mưa, cho bạn đi cùng ô để bạn không bị ướt.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4D15F-8FDE-24A6-029F-61D1FDC63A72}"/>
              </a:ext>
            </a:extLst>
          </p:cNvPr>
          <p:cNvPicPr>
            <a:picLocks noChangeAspect="1"/>
          </p:cNvPicPr>
          <p:nvPr/>
        </p:nvPicPr>
        <p:blipFill>
          <a:blip r:embed="rId2"/>
          <a:stretch>
            <a:fillRect/>
          </a:stretch>
        </p:blipFill>
        <p:spPr>
          <a:xfrm>
            <a:off x="1042987" y="945515"/>
            <a:ext cx="3705225" cy="2914650"/>
          </a:xfrm>
          <a:prstGeom prst="rect">
            <a:avLst/>
          </a:prstGeom>
        </p:spPr>
      </p:pic>
      <p:sp>
        <p:nvSpPr>
          <p:cNvPr id="4" name="TextBox 3">
            <a:extLst>
              <a:ext uri="{FF2B5EF4-FFF2-40B4-BE49-F238E27FC236}">
                <a16:creationId xmlns:a16="http://schemas.microsoft.com/office/drawing/2014/main" id="{C1847644-A8AE-B90E-1D15-4E962AE4CE62}"/>
              </a:ext>
            </a:extLst>
          </p:cNvPr>
          <p:cNvSpPr txBox="1"/>
          <p:nvPr/>
        </p:nvSpPr>
        <p:spPr>
          <a:xfrm>
            <a:off x="822960" y="3952240"/>
            <a:ext cx="4318000" cy="584775"/>
          </a:xfrm>
          <a:prstGeom prst="rect">
            <a:avLst/>
          </a:prstGeom>
          <a:noFill/>
        </p:spPr>
        <p:txBody>
          <a:bodyPr wrap="square" rtlCol="0">
            <a:spAutoFit/>
          </a:bodyPr>
          <a:lstStyle/>
          <a:p>
            <a:pPr algn="ctr"/>
            <a:r>
              <a:rPr lang="en-US" sz="3200" dirty="0" err="1">
                <a:latin typeface="Calibri" panose="020F0502020204030204" pitchFamily="34" charset="0"/>
                <a:cs typeface="Calibri" panose="020F0502020204030204" pitchFamily="34" charset="0"/>
              </a:rPr>
              <a:t>Cùng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nhau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F4C22EB7-503E-D351-8586-D1B83FFE1700}"/>
              </a:ext>
            </a:extLst>
          </p:cNvPr>
          <p:cNvPicPr>
            <a:picLocks noChangeAspect="1"/>
          </p:cNvPicPr>
          <p:nvPr/>
        </p:nvPicPr>
        <p:blipFill>
          <a:blip r:embed="rId3"/>
          <a:stretch>
            <a:fillRect/>
          </a:stretch>
        </p:blipFill>
        <p:spPr>
          <a:xfrm>
            <a:off x="6246812" y="911860"/>
            <a:ext cx="3762375" cy="2819400"/>
          </a:xfrm>
          <a:prstGeom prst="rect">
            <a:avLst/>
          </a:prstGeom>
        </p:spPr>
      </p:pic>
      <p:sp>
        <p:nvSpPr>
          <p:cNvPr id="7" name="TextBox 6">
            <a:extLst>
              <a:ext uri="{FF2B5EF4-FFF2-40B4-BE49-F238E27FC236}">
                <a16:creationId xmlns:a16="http://schemas.microsoft.com/office/drawing/2014/main" id="{E7A46B68-6B42-97C0-E2E5-018CB46D5134}"/>
              </a:ext>
            </a:extLst>
          </p:cNvPr>
          <p:cNvSpPr txBox="1"/>
          <p:nvPr/>
        </p:nvSpPr>
        <p:spPr>
          <a:xfrm>
            <a:off x="6238240" y="3850640"/>
            <a:ext cx="4318000"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Rủ bạn chơi cùng.</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6441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284BB-7567-7831-C54E-E81DC1FA9E78}"/>
              </a:ext>
            </a:extLst>
          </p:cNvPr>
          <p:cNvPicPr>
            <a:picLocks noChangeAspect="1"/>
          </p:cNvPicPr>
          <p:nvPr/>
        </p:nvPicPr>
        <p:blipFill>
          <a:blip r:embed="rId2"/>
          <a:stretch>
            <a:fillRect/>
          </a:stretch>
        </p:blipFill>
        <p:spPr>
          <a:xfrm>
            <a:off x="3778567" y="588962"/>
            <a:ext cx="4463821" cy="3586798"/>
          </a:xfrm>
          <a:prstGeom prst="rect">
            <a:avLst/>
          </a:prstGeom>
        </p:spPr>
      </p:pic>
      <p:sp>
        <p:nvSpPr>
          <p:cNvPr id="4" name="TextBox 3">
            <a:extLst>
              <a:ext uri="{FF2B5EF4-FFF2-40B4-BE49-F238E27FC236}">
                <a16:creationId xmlns:a16="http://schemas.microsoft.com/office/drawing/2014/main" id="{EBBAEC71-A4CF-FA55-9668-3F09526F26A2}"/>
              </a:ext>
            </a:extLst>
          </p:cNvPr>
          <p:cNvSpPr txBox="1"/>
          <p:nvPr/>
        </p:nvSpPr>
        <p:spPr>
          <a:xfrm>
            <a:off x="4084320" y="4328160"/>
            <a:ext cx="4318000"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Bê đồ giúp bạn.</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1625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53218" y="60629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b. Em hãy nêu một số việc làm khác nhằm duy trì mối quan hệ bạn bè. </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660400" y="3670655"/>
            <a:ext cx="3984181" cy="3187345"/>
          </a:xfrm>
          <a:prstGeom prst="rect">
            <a:avLst/>
          </a:prstGeom>
        </p:spPr>
      </p:pic>
      <p:sp>
        <p:nvSpPr>
          <p:cNvPr id="3" name="TextBox 2">
            <a:extLst>
              <a:ext uri="{FF2B5EF4-FFF2-40B4-BE49-F238E27FC236}">
                <a16:creationId xmlns:a16="http://schemas.microsoft.com/office/drawing/2014/main" id="{E5A2260D-BF13-10ED-0B8B-5C3325AD059D}"/>
              </a:ext>
            </a:extLst>
          </p:cNvPr>
          <p:cNvSpPr txBox="1"/>
          <p:nvPr/>
        </p:nvSpPr>
        <p:spPr>
          <a:xfrm>
            <a:off x="3048000" y="2418080"/>
            <a:ext cx="8300720" cy="3029227"/>
          </a:xfrm>
          <a:prstGeom prst="rect">
            <a:avLst/>
          </a:prstGeom>
          <a:noFill/>
        </p:spPr>
        <p:txBody>
          <a:bodyPr wrap="square" rtlCol="0">
            <a:spAutoFit/>
          </a:bodyPr>
          <a:lstStyle/>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Viết bài giúp bạn khi bạn bị ốm.</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Cho bạn mượn đồ dùng (bút mực, bút chì, thước kẻ, sách, vở…) khi bạn chẳng may để quên ở nhà.</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Cùng nhau trực nhật cùng bạn.</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effectLst/>
                <a:latin typeface="Cambria" panose="02040503050406030204" pitchFamily="18" charset="0"/>
                <a:ea typeface="Cambria" panose="02040503050406030204" pitchFamily="18" charset="0"/>
              </a:rPr>
              <a:t>Cùng nhau trao đổi, chia sẻ niềm vui, nỗi buồn.</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nl-NL" sz="2400" i="1" dirty="0">
                <a:solidFill>
                  <a:srgbClr val="000000"/>
                </a:solidFill>
                <a:effectLst/>
                <a:latin typeface="Cambria" panose="02040503050406030204" pitchFamily="18" charset="0"/>
                <a:ea typeface="Cambria" panose="02040503050406030204" pitchFamily="18" charset="0"/>
              </a:rPr>
              <a:t>Đến thăm khi bạn ốm.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Arial" panose="020B0604020202020204" pitchFamily="34" charset="0"/>
              <a:buChar char="•"/>
            </a:pPr>
            <a:r>
              <a:rPr lang="en-US" sz="2400" i="1" dirty="0">
                <a:solidFill>
                  <a:srgbClr val="000000"/>
                </a:solidFill>
                <a:effectLst/>
                <a:latin typeface="Cambria" panose="02040503050406030204" pitchFamily="18" charset="0"/>
                <a:ea typeface="Cambria" panose="02040503050406030204" pitchFamily="18" charset="0"/>
              </a:rPr>
              <a:t>Cho </a:t>
            </a:r>
            <a:r>
              <a:rPr lang="en-US" sz="2400" i="1" dirty="0" err="1">
                <a:solidFill>
                  <a:srgbClr val="000000"/>
                </a:solidFill>
                <a:effectLst/>
                <a:latin typeface="Cambria" panose="02040503050406030204" pitchFamily="18" charset="0"/>
                <a:ea typeface="Cambria" panose="02040503050406030204" pitchFamily="18" charset="0"/>
              </a:rPr>
              <a:t>bạn</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xem</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chung</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sách</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nếu</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không</a:t>
            </a:r>
            <a:r>
              <a:rPr lang="en-US" sz="2400" i="1" dirty="0">
                <a:solidFill>
                  <a:srgbClr val="000000"/>
                </a:solidFill>
                <a:effectLst/>
                <a:latin typeface="Cambria" panose="02040503050406030204" pitchFamily="18" charset="0"/>
                <a:ea typeface="Cambria" panose="02040503050406030204" pitchFamily="18" charset="0"/>
              </a:rPr>
              <a:t> may </a:t>
            </a:r>
            <a:r>
              <a:rPr lang="en-US" sz="2400" i="1" dirty="0" err="1">
                <a:solidFill>
                  <a:srgbClr val="000000"/>
                </a:solidFill>
                <a:effectLst/>
                <a:latin typeface="Cambria" panose="02040503050406030204" pitchFamily="18" charset="0"/>
                <a:ea typeface="Cambria" panose="02040503050406030204" pitchFamily="18" charset="0"/>
              </a:rPr>
              <a:t>bạn</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quên</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2288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579880" y="2446020"/>
            <a:ext cx="9172575" cy="3046988"/>
          </a:xfrm>
          <a:prstGeom prst="rect">
            <a:avLst/>
          </a:prstGeom>
          <a:noFill/>
        </p:spPr>
        <p:txBody>
          <a:bodyPr wrap="square" rtlCol="0">
            <a:spAutoFit/>
          </a:bodyPr>
          <a:lstStyle/>
          <a:p>
            <a:pPr lvl="0" algn="just"/>
            <a:r>
              <a:rPr lang="vi-VN" sz="3200" b="1" dirty="0">
                <a:solidFill>
                  <a:srgbClr val="FF0000"/>
                </a:solidFill>
                <a:latin typeface="Calibri" panose="020F0502020204030204" pitchFamily="34" charset="0"/>
                <a:cs typeface="Calibri" panose="020F0502020204030204" pitchFamily="34" charset="0"/>
              </a:rPr>
              <a:t>Để duy trì và giữ gìn tình bạn luôn bền chặt, chúng ta cần tôn trọng bạn, kể cả khi bạn có những điều khác biệt với mình; luôn chia sẻ niềm vui, nỗi buồn cùng bạn, sẵn sàng giúp đỡ khi bạn gặp khó khăn, động viên, khích lệ để bạn không ngừng cố gắng, quan tâm đến thói quen, sở thích của bạn...</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579881" y="1361884"/>
            <a:ext cx="3871296" cy="1072989"/>
          </a:xfrm>
          <a:prstGeom prst="rect">
            <a:avLst/>
          </a:prstGeom>
        </p:spPr>
      </p:pic>
    </p:spTree>
    <p:extLst>
      <p:ext uri="{BB962C8B-B14F-4D97-AF65-F5344CB8AC3E}">
        <p14:creationId xmlns:p14="http://schemas.microsoft.com/office/powerpoint/2010/main" val="4141586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98594F-71AC-6284-5097-C46E25115D66}"/>
              </a:ext>
            </a:extLst>
          </p:cNvPr>
          <p:cNvSpPr/>
          <p:nvPr/>
        </p:nvSpPr>
        <p:spPr>
          <a:xfrm>
            <a:off x="3798474" y="1071999"/>
            <a:ext cx="7316565" cy="264656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Hãy</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liệt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kê</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một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số</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việc</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làm</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tốt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và</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chưa</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tốt</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của</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em</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khi</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đối</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xử</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với</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bạn</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bè</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trong</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lớp</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srgbClr val="002060"/>
                </a:solidFill>
                <a:latin typeface="Calibri" panose="020F0502020204030204" pitchFamily="34" charset="0"/>
                <a:ea typeface="Cambria" panose="02040503050406030204" pitchFamily="18" charset="0"/>
                <a:cs typeface="Calibri" panose="020F0502020204030204" pitchFamily="34" charset="0"/>
              </a:rPr>
              <a:t>học</a:t>
            </a:r>
            <a:r>
              <a:rPr lang="en-US" sz="4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p>
        </p:txBody>
      </p:sp>
      <p:pic>
        <p:nvPicPr>
          <p:cNvPr id="3" name="Graphic 10">
            <a:extLst>
              <a:ext uri="{FF2B5EF4-FFF2-40B4-BE49-F238E27FC236}">
                <a16:creationId xmlns:a16="http://schemas.microsoft.com/office/drawing/2014/main" id="{B1FDC2DB-7C72-4B1A-19DC-474555C3C6F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50805" y="2580505"/>
            <a:ext cx="3545178" cy="3788788"/>
          </a:xfrm>
          <a:prstGeom prst="rect">
            <a:avLst/>
          </a:prstGeom>
        </p:spPr>
      </p:pic>
    </p:spTree>
    <p:extLst>
      <p:ext uri="{BB962C8B-B14F-4D97-AF65-F5344CB8AC3E}">
        <p14:creationId xmlns:p14="http://schemas.microsoft.com/office/powerpoint/2010/main" val="6350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5D61DC69-939B-38F3-ACBA-B7E44B5A78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9206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0A0021-5E70-57BA-4815-D6AF382BACC0}"/>
              </a:ext>
            </a:extLst>
          </p:cNvPr>
          <p:cNvSpPr/>
          <p:nvPr/>
        </p:nvSpPr>
        <p:spPr>
          <a:xfrm>
            <a:off x="3874499" y="728210"/>
            <a:ext cx="4700542" cy="80594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kern="0" dirty="0" err="1">
                <a:solidFill>
                  <a:srgbClr val="FF0000"/>
                </a:solidFill>
                <a:latin typeface="Calibri" panose="020F0502020204030204" pitchFamily="34" charset="0"/>
                <a:cs typeface="Calibri" panose="020F0502020204030204" pitchFamily="34" charset="0"/>
                <a:sym typeface="Arial"/>
              </a:rPr>
              <a:t>Việc</a:t>
            </a:r>
            <a:r>
              <a:rPr lang="en-US" sz="4800" b="1" i="1" kern="0" dirty="0">
                <a:solidFill>
                  <a:srgbClr val="FF0000"/>
                </a:solidFill>
                <a:latin typeface="Calibri" panose="020F0502020204030204" pitchFamily="34" charset="0"/>
                <a:cs typeface="Calibri" panose="020F0502020204030204" pitchFamily="34" charset="0"/>
                <a:sym typeface="Arial"/>
              </a:rPr>
              <a:t> </a:t>
            </a:r>
            <a:r>
              <a:rPr lang="en-US" sz="4800" b="1" i="1" kern="0" dirty="0" err="1">
                <a:solidFill>
                  <a:srgbClr val="FF0000"/>
                </a:solidFill>
                <a:latin typeface="Calibri" panose="020F0502020204030204" pitchFamily="34" charset="0"/>
                <a:cs typeface="Calibri" panose="020F0502020204030204" pitchFamily="34" charset="0"/>
                <a:sym typeface="Arial"/>
              </a:rPr>
              <a:t>làm</a:t>
            </a:r>
            <a:r>
              <a:rPr lang="en-US" sz="4800" b="1" i="1" kern="0" dirty="0">
                <a:solidFill>
                  <a:srgbClr val="FF0000"/>
                </a:solidFill>
                <a:latin typeface="Calibri" panose="020F0502020204030204" pitchFamily="34" charset="0"/>
                <a:cs typeface="Calibri" panose="020F0502020204030204" pitchFamily="34" charset="0"/>
                <a:sym typeface="Arial"/>
              </a:rPr>
              <a:t> </a:t>
            </a:r>
            <a:r>
              <a:rPr lang="en-US" sz="4800" b="1" i="1" kern="0" dirty="0" err="1">
                <a:solidFill>
                  <a:srgbClr val="FF0000"/>
                </a:solidFill>
                <a:latin typeface="Calibri" panose="020F0502020204030204" pitchFamily="34" charset="0"/>
                <a:cs typeface="Calibri" panose="020F0502020204030204" pitchFamily="34" charset="0"/>
                <a:sym typeface="Arial"/>
              </a:rPr>
              <a:t>tốt</a:t>
            </a:r>
            <a:endParaRPr kumimoji="0" lang="en-US" sz="48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74170F0D-2048-FFA5-FACE-6AAF278CDB37}"/>
              </a:ext>
            </a:extLst>
          </p:cNvPr>
          <p:cNvSpPr txBox="1"/>
          <p:nvPr/>
        </p:nvSpPr>
        <p:spPr>
          <a:xfrm>
            <a:off x="985520" y="1767840"/>
            <a:ext cx="10231120" cy="2748125"/>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b="0" i="0" dirty="0">
                <a:solidFill>
                  <a:srgbClr val="333333"/>
                </a:solidFill>
                <a:effectLst/>
                <a:latin typeface="Cambria" panose="02040503050406030204" pitchFamily="18" charset="0"/>
                <a:ea typeface="Cambria" panose="02040503050406030204" pitchFamily="18" charset="0"/>
              </a:rPr>
              <a:t>Khi thấy bạn bị ngã, em đã đỡ bạn dậy. </a:t>
            </a:r>
          </a:p>
          <a:p>
            <a:pPr marL="571500" indent="-571500" algn="just">
              <a:lnSpc>
                <a:spcPct val="150000"/>
              </a:lnSpc>
              <a:buFont typeface="Arial" panose="020B0604020202020204" pitchFamily="34" charset="0"/>
              <a:buChar char="•"/>
            </a:pPr>
            <a:r>
              <a:rPr lang="vi-VN" sz="4000" b="0" i="0" dirty="0">
                <a:solidFill>
                  <a:srgbClr val="333333"/>
                </a:solidFill>
                <a:effectLst/>
                <a:latin typeface="Cambria" panose="02040503050406030204" pitchFamily="18" charset="0"/>
                <a:ea typeface="Cambria" panose="02040503050406030204" pitchFamily="18" charset="0"/>
              </a:rPr>
              <a:t>Khi thấy cây viết của bạn bị hết mực, em đã cho bạn mượn cây viết khác của em.</a:t>
            </a:r>
          </a:p>
        </p:txBody>
      </p:sp>
    </p:spTree>
    <p:extLst>
      <p:ext uri="{BB962C8B-B14F-4D97-AF65-F5344CB8AC3E}">
        <p14:creationId xmlns:p14="http://schemas.microsoft.com/office/powerpoint/2010/main" val="209132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0A0021-5E70-57BA-4815-D6AF382BACC0}"/>
              </a:ext>
            </a:extLst>
          </p:cNvPr>
          <p:cNvSpPr/>
          <p:nvPr/>
        </p:nvSpPr>
        <p:spPr>
          <a:xfrm>
            <a:off x="3606800" y="728210"/>
            <a:ext cx="5293360" cy="80594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i="1" kern="0" dirty="0">
                <a:solidFill>
                  <a:srgbClr val="FF0000"/>
                </a:solidFill>
                <a:latin typeface="Calibri" panose="020F0502020204030204" pitchFamily="34" charset="0"/>
                <a:cs typeface="Calibri" panose="020F0502020204030204" pitchFamily="34" charset="0"/>
                <a:sym typeface="Arial"/>
              </a:rPr>
              <a:t>Việc làm chưa tốt: </a:t>
            </a:r>
            <a:endParaRPr kumimoji="0" lang="en-US" sz="48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74170F0D-2048-FFA5-FACE-6AAF278CDB37}"/>
              </a:ext>
            </a:extLst>
          </p:cNvPr>
          <p:cNvSpPr txBox="1"/>
          <p:nvPr/>
        </p:nvSpPr>
        <p:spPr>
          <a:xfrm>
            <a:off x="934720" y="1950720"/>
            <a:ext cx="10231120"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333333"/>
                </a:solidFill>
                <a:latin typeface="Cambria" panose="02040503050406030204" pitchFamily="18" charset="0"/>
                <a:ea typeface="Cambria" panose="02040503050406030204" pitchFamily="18" charset="0"/>
              </a:rPr>
              <a:t> Em và Lan là bạn thân của nhau. Nhưng hôm đó, Lan cứ tránh mặt em và không nói chuyện với em. Em đã giận bạn mà không tìm hiểu lí do.</a:t>
            </a:r>
            <a:endParaRPr kumimoji="0" lang="vi-VN" sz="40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39184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72570" y="343823"/>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428725" y="438507"/>
            <a:ext cx="11009439" cy="6309420"/>
          </a:xfrm>
          <a:prstGeom prst="rect">
            <a:avLst/>
          </a:prstGeom>
          <a:solidFill>
            <a:srgbClr val="FFFF00"/>
          </a:solidFill>
          <a:ln>
            <a:solidFill>
              <a:schemeClr val="accent1"/>
            </a:solidFill>
          </a:ln>
        </p:spPr>
        <p:txBody>
          <a:bodyPr wrap="square" rtlCol="0">
            <a:spAutoFit/>
          </a:bodyPr>
          <a:lstStyle/>
          <a:p>
            <a:pPr algn="ctr">
              <a:defRPr/>
            </a:pPr>
            <a:r>
              <a:rPr lang="en-GB" sz="4000" dirty="0" err="1">
                <a:solidFill>
                  <a:srgbClr val="0070C0"/>
                </a:solidFill>
                <a:latin typeface="Times New Roman" panose="02020603050405020304" pitchFamily="18" charset="0"/>
                <a:cs typeface="Times New Roman" panose="02020603050405020304" pitchFamily="18" charset="0"/>
              </a:rPr>
              <a:t>Cảm</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quý</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thầy</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cô</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đã</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ủng</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hộ</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bài</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soạn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điện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tử</a:t>
            </a:r>
            <a:r>
              <a:rPr lang="en-GB" sz="4000" dirty="0">
                <a:solidFill>
                  <a:srgbClr val="0070C0"/>
                </a:solidFill>
                <a:latin typeface="Times New Roman" panose="02020603050405020304" pitchFamily="18" charset="0"/>
                <a:cs typeface="Times New Roman" panose="02020603050405020304" pitchFamily="18" charset="0"/>
              </a:rPr>
              <a:t> 2,3,4 </a:t>
            </a:r>
            <a:r>
              <a:rPr lang="en-GB" sz="4000" dirty="0" err="1">
                <a:solidFill>
                  <a:srgbClr val="0070C0"/>
                </a:solidFill>
                <a:latin typeface="Times New Roman" panose="02020603050405020304" pitchFamily="18" charset="0"/>
                <a:cs typeface="Times New Roman" panose="02020603050405020304" pitchFamily="18" charset="0"/>
              </a:rPr>
              <a:t>của</a:t>
            </a:r>
            <a:r>
              <a:rPr lang="en-GB" sz="4000" dirty="0">
                <a:solidFill>
                  <a:srgbClr val="0070C0"/>
                </a:solidFill>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Hiền Trần</a:t>
            </a:r>
            <a:endParaRPr lang="en-GB" sz="4000"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Hiền Trần</a:t>
            </a:r>
            <a:r>
              <a:rPr lang="en-GB" sz="3600" dirty="0" smtClean="0">
                <a:latin typeface="Calibri" panose="020F0502020204030204"/>
              </a:rPr>
              <a:t> </a:t>
            </a:r>
            <a:r>
              <a:rPr lang="en-GB" sz="3600" dirty="0" err="1">
                <a:latin typeface="Calibri" panose="020F0502020204030204"/>
              </a:rPr>
              <a:t>đang</a:t>
            </a:r>
            <a:r>
              <a:rPr lang="en-GB" sz="3600" dirty="0">
                <a:latin typeface="Calibri" panose="020F0502020204030204"/>
              </a:rPr>
              <a:t> </a:t>
            </a:r>
            <a:r>
              <a:rPr lang="en-GB" sz="3600" dirty="0" err="1">
                <a:latin typeface="Calibri" panose="020F0502020204030204"/>
              </a:rPr>
              <a:t>theo</a:t>
            </a:r>
            <a:r>
              <a:rPr lang="en-GB" sz="3600" dirty="0">
                <a:latin typeface="Calibri" panose="020F0502020204030204"/>
              </a:rPr>
              <a:t> </a:t>
            </a:r>
            <a:r>
              <a:rPr lang="en-GB" sz="3600" dirty="0" err="1">
                <a:latin typeface="Calibri" panose="020F0502020204030204"/>
              </a:rPr>
              <a:t>soạn</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bộ</a:t>
            </a:r>
            <a:r>
              <a:rPr lang="en-GB" sz="3600" dirty="0">
                <a:latin typeface="Calibri" panose="020F0502020204030204"/>
              </a:rPr>
              <a:t> </a:t>
            </a:r>
            <a:r>
              <a:rPr lang="en-GB" sz="3600" dirty="0" err="1">
                <a:latin typeface="Calibri" panose="020F0502020204030204"/>
              </a:rPr>
              <a:t>Chân</a:t>
            </a:r>
            <a:r>
              <a:rPr lang="en-GB" sz="3600" dirty="0">
                <a:latin typeface="Calibri" panose="020F0502020204030204"/>
              </a:rPr>
              <a:t> </a:t>
            </a:r>
            <a:r>
              <a:rPr lang="en-GB" sz="3600" dirty="0" err="1">
                <a:latin typeface="Calibri" panose="020F0502020204030204"/>
              </a:rPr>
              <a:t>trời</a:t>
            </a:r>
            <a:r>
              <a:rPr lang="en-GB" sz="3600" dirty="0">
                <a:latin typeface="Calibri" panose="020F0502020204030204"/>
              </a:rPr>
              <a:t> </a:t>
            </a:r>
            <a:r>
              <a:rPr lang="en-GB" sz="3600" dirty="0" err="1">
                <a:latin typeface="Calibri" panose="020F0502020204030204"/>
              </a:rPr>
              <a:t>sáng</a:t>
            </a:r>
            <a:r>
              <a:rPr lang="en-GB" sz="3600" dirty="0">
                <a:latin typeface="Calibri" panose="020F0502020204030204"/>
              </a:rPr>
              <a:t> </a:t>
            </a:r>
            <a:r>
              <a:rPr lang="en-GB" sz="3600" dirty="0" err="1" smtClean="0">
                <a:latin typeface="Calibri" panose="020F0502020204030204"/>
              </a:rPr>
              <a:t>tạo</a:t>
            </a:r>
            <a:r>
              <a:rPr lang="vi-VN" sz="3600" dirty="0" smtClean="0">
                <a:latin typeface="Calibri" panose="020F0502020204030204"/>
              </a:rPr>
              <a:t>, KNTT, Cánh diều-</a:t>
            </a:r>
            <a:r>
              <a:rPr lang="en-GB" sz="3600" dirty="0" smtClean="0">
                <a:latin typeface="Calibri" panose="020F0502020204030204"/>
              </a:rPr>
              <a:t> </a:t>
            </a:r>
            <a:r>
              <a:rPr lang="en-GB" sz="3600" dirty="0" err="1">
                <a:latin typeface="Calibri" panose="020F0502020204030204"/>
              </a:rPr>
              <a:t>lớp</a:t>
            </a:r>
            <a:r>
              <a:rPr lang="en-GB" sz="3600" dirty="0">
                <a:latin typeface="Calibri" panose="020F0502020204030204"/>
              </a:rPr>
              <a:t> </a:t>
            </a:r>
            <a:r>
              <a:rPr lang="en-GB" sz="3600" dirty="0" smtClean="0">
                <a:latin typeface="Calibri" panose="020F0502020204030204"/>
              </a:rPr>
              <a:t>5 </a:t>
            </a:r>
            <a:r>
              <a:rPr lang="en-GB" sz="3600" dirty="0" err="1" smtClean="0">
                <a:latin typeface="Calibri" panose="020F0502020204030204"/>
              </a:rPr>
              <a:t>chương</a:t>
            </a:r>
            <a:r>
              <a:rPr lang="en-GB" sz="3600" dirty="0" smtClean="0">
                <a:latin typeface="Calibri" panose="020F0502020204030204"/>
              </a:rPr>
              <a:t> </a:t>
            </a:r>
            <a:r>
              <a:rPr lang="en-GB" sz="3600" dirty="0" err="1">
                <a:latin typeface="Calibri" panose="020F0502020204030204"/>
              </a:rPr>
              <a:t>trình</a:t>
            </a:r>
            <a:r>
              <a:rPr lang="en-GB" sz="3600" dirty="0">
                <a:latin typeface="Calibri" panose="020F0502020204030204"/>
              </a:rPr>
              <a:t> </a:t>
            </a:r>
            <a:r>
              <a:rPr lang="en-GB" sz="3600" dirty="0" err="1">
                <a:latin typeface="Calibri" panose="020F0502020204030204"/>
              </a:rPr>
              <a:t>thay</a:t>
            </a:r>
            <a:r>
              <a:rPr lang="en-GB" sz="3600" dirty="0">
                <a:latin typeface="Calibri" panose="020F0502020204030204"/>
              </a:rPr>
              <a:t> </a:t>
            </a:r>
            <a:r>
              <a:rPr lang="en-GB" sz="3600" dirty="0" err="1">
                <a:latin typeface="Calibri" panose="020F0502020204030204"/>
              </a:rPr>
              <a:t>sách</a:t>
            </a:r>
            <a:r>
              <a:rPr lang="en-GB" sz="3600" dirty="0">
                <a:latin typeface="Calibri" panose="020F0502020204030204"/>
              </a:rPr>
              <a:t> </a:t>
            </a:r>
            <a:r>
              <a:rPr lang="en-GB" sz="3600" dirty="0" err="1">
                <a:latin typeface="Calibri" panose="020F0502020204030204"/>
              </a:rPr>
              <a:t>năm</a:t>
            </a:r>
            <a:r>
              <a:rPr lang="en-GB" sz="3600" dirty="0">
                <a:latin typeface="Calibri" panose="020F0502020204030204"/>
              </a:rPr>
              <a:t> </a:t>
            </a:r>
            <a:r>
              <a:rPr lang="en-GB" sz="3600" dirty="0" err="1">
                <a:latin typeface="Calibri" panose="020F0502020204030204"/>
              </a:rPr>
              <a:t>tới</a:t>
            </a:r>
            <a:r>
              <a:rPr lang="en-GB" sz="3600" dirty="0">
                <a:latin typeface="Calibri" panose="020F0502020204030204"/>
              </a:rPr>
              <a:t>. </a:t>
            </a:r>
            <a:r>
              <a:rPr lang="en-GB" sz="3600" dirty="0" err="1">
                <a:latin typeface="Calibri" panose="020F0502020204030204"/>
              </a:rPr>
              <a:t>Quý</a:t>
            </a:r>
            <a:r>
              <a:rPr lang="en-GB" sz="3600" dirty="0">
                <a:latin typeface="Calibri" panose="020F0502020204030204"/>
              </a:rPr>
              <a:t> </a:t>
            </a:r>
            <a:r>
              <a:rPr lang="en-GB" sz="3600" dirty="0" err="1">
                <a:latin typeface="Calibri" panose="020F0502020204030204"/>
              </a:rPr>
              <a:t>thầy</a:t>
            </a:r>
            <a:r>
              <a:rPr lang="en-GB" sz="3600" dirty="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a:latin typeface="Calibri" panose="020F0502020204030204"/>
              </a:rPr>
              <a:t>ủng</a:t>
            </a:r>
            <a:r>
              <a:rPr lang="en-GB" sz="3600" dirty="0">
                <a:latin typeface="Calibri" panose="020F0502020204030204"/>
              </a:rPr>
              <a:t> </a:t>
            </a:r>
            <a:r>
              <a:rPr lang="en-GB" sz="3600" dirty="0" err="1">
                <a:latin typeface="Calibri" panose="020F0502020204030204"/>
              </a:rPr>
              <a:t>hộ</a:t>
            </a:r>
            <a:r>
              <a:rPr lang="en-GB" sz="3600" dirty="0">
                <a:latin typeface="Calibri" panose="020F0502020204030204"/>
              </a:rPr>
              <a:t> </a:t>
            </a:r>
            <a:r>
              <a:rPr lang="en-GB" sz="3600" dirty="0" err="1">
                <a:latin typeface="Calibri" panose="020F0502020204030204"/>
              </a:rPr>
              <a:t>đồng</a:t>
            </a:r>
            <a:r>
              <a:rPr lang="en-GB" sz="3600" dirty="0">
                <a:latin typeface="Calibri" panose="020F0502020204030204"/>
              </a:rPr>
              <a:t> </a:t>
            </a:r>
            <a:r>
              <a:rPr lang="en-GB" sz="3600" dirty="0" err="1">
                <a:latin typeface="Calibri" panose="020F0502020204030204"/>
              </a:rPr>
              <a:t>hành</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thì</a:t>
            </a:r>
            <a:r>
              <a:rPr lang="en-GB" sz="3600" dirty="0">
                <a:latin typeface="Calibri" panose="020F0502020204030204"/>
              </a:rPr>
              <a:t> </a:t>
            </a:r>
            <a:r>
              <a:rPr lang="en-GB" sz="3600" dirty="0" err="1">
                <a:latin typeface="Calibri" panose="020F0502020204030204"/>
              </a:rPr>
              <a:t>liên</a:t>
            </a:r>
            <a:r>
              <a:rPr lang="en-GB" sz="3600" dirty="0">
                <a:latin typeface="Calibri" panose="020F0502020204030204"/>
              </a:rPr>
              <a:t> </a:t>
            </a:r>
            <a:r>
              <a:rPr lang="en-GB" sz="3600" dirty="0" err="1">
                <a:latin typeface="Calibri" panose="020F0502020204030204"/>
              </a:rPr>
              <a:t>hệ</a:t>
            </a:r>
            <a:r>
              <a:rPr lang="en-GB" sz="3600" dirty="0">
                <a:latin typeface="Calibri" panose="020F0502020204030204"/>
              </a:rPr>
              <a:t> </a:t>
            </a:r>
            <a:r>
              <a:rPr lang="en-GB" sz="3600" dirty="0" err="1">
                <a:latin typeface="Calibri" panose="020F0502020204030204"/>
              </a:rPr>
              <a:t>với</a:t>
            </a:r>
            <a:r>
              <a:rPr lang="en-GB" sz="3600" dirty="0">
                <a:latin typeface="Calibri" panose="020F0502020204030204"/>
              </a:rPr>
              <a:t> </a:t>
            </a:r>
            <a:r>
              <a:rPr lang="en-GB" sz="3600" dirty="0" err="1">
                <a:latin typeface="Calibri" panose="020F0502020204030204"/>
              </a:rPr>
              <a:t>em</a:t>
            </a:r>
            <a:r>
              <a:rPr lang="en-GB" sz="3600" dirty="0">
                <a:latin typeface="Calibri" panose="020F0502020204030204"/>
              </a:rPr>
              <a:t> qua </a:t>
            </a:r>
            <a:r>
              <a:rPr lang="en-GB" sz="3600" dirty="0" smtClean="0">
                <a:solidFill>
                  <a:srgbClr val="FF0000"/>
                </a:solidFill>
                <a:latin typeface="Calibri" panose="020F0502020204030204"/>
              </a:rPr>
              <a:t>ZALO  </a:t>
            </a:r>
            <a:r>
              <a:rPr lang="en-GB" sz="4800" dirty="0">
                <a:solidFill>
                  <a:srgbClr val="FF0000"/>
                </a:solidFill>
                <a:latin typeface="Calibri" panose="020F0502020204030204"/>
              </a:rPr>
              <a:t>SĐT: </a:t>
            </a:r>
            <a:r>
              <a:rPr lang="en-GB" sz="4800" dirty="0" smtClean="0">
                <a:solidFill>
                  <a:srgbClr val="FF0000"/>
                </a:solidFill>
                <a:latin typeface="Calibri" panose="020F0502020204030204"/>
              </a:rPr>
              <a:t>035</a:t>
            </a:r>
            <a:r>
              <a:rPr lang="vi-VN" sz="4800" dirty="0" smtClean="0">
                <a:solidFill>
                  <a:srgbClr val="FF0000"/>
                </a:solidFill>
                <a:latin typeface="Calibri" panose="020F0502020204030204"/>
              </a:rPr>
              <a:t>3095025</a:t>
            </a:r>
            <a:endParaRPr lang="en-US" sz="4800" dirty="0" smtClean="0">
              <a:solidFill>
                <a:srgbClr val="FF000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 </a:t>
            </a:r>
            <a:r>
              <a:rPr lang="en-US" altLang="zh-CN" sz="3600" dirty="0" err="1">
                <a:latin typeface="Times New Roman" panose="02020603050405020304" pitchFamily="18" charset="0"/>
                <a:ea typeface="inpin heiti" charset="-122"/>
                <a:cs typeface="Times New Roman" panose="02020603050405020304" pitchFamily="18" charset="0"/>
              </a:rPr>
              <a:t>các</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bạn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4"/>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Tree>
    <p:extLst>
      <p:ext uri="{BB962C8B-B14F-4D97-AF65-F5344CB8AC3E}">
        <p14:creationId xmlns:p14="http://schemas.microsoft.com/office/powerpoint/2010/main" val="5547350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499606" y="322803"/>
            <a:ext cx="7892293" cy="1820322"/>
          </a:xfrm>
          <a:prstGeom prst="wedgeRoundRectCallout">
            <a:avLst>
              <a:gd name="adj1" fmla="val -59298"/>
              <a:gd name="adj2" fmla="val 44301"/>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FFFF">
                    <a:lumMod val="10000"/>
                  </a:srgbClr>
                </a:solidFill>
                <a:latin typeface="Cambria" panose="02040503050406030204" pitchFamily="18" charset="0"/>
                <a:ea typeface="Cambria" panose="02040503050406030204" pitchFamily="18" charset="0"/>
              </a:rPr>
              <a:t>a. Tập thể lớp trong bài hát trên là một lớp học như thế nào?</a:t>
            </a:r>
            <a:endParaRPr kumimoji="0" lang="en-US" sz="4000" b="1" i="0" u="none" strike="noStrike" kern="1200" cap="none" spc="0" normalizeH="0" baseline="0" noProof="0" dirty="0">
              <a:ln>
                <a:noFill/>
              </a:ln>
              <a:solidFill>
                <a:srgbClr val="FFFFFF">
                  <a:lumMod val="10000"/>
                </a:srgbClr>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054703" y="1355360"/>
            <a:ext cx="6360337" cy="5088025"/>
          </a:xfrm>
          <a:prstGeom prst="rect">
            <a:avLst/>
          </a:prstGeom>
        </p:spPr>
      </p:pic>
      <p:sp>
        <p:nvSpPr>
          <p:cNvPr id="2" name="Rectangle: Rounded Corners 1">
            <a:extLst>
              <a:ext uri="{FF2B5EF4-FFF2-40B4-BE49-F238E27FC236}">
                <a16:creationId xmlns:a16="http://schemas.microsoft.com/office/drawing/2014/main" id="{8B2D2858-3257-3879-6CC0-3DEE3A561A9E}"/>
              </a:ext>
            </a:extLst>
          </p:cNvPr>
          <p:cNvSpPr/>
          <p:nvPr/>
        </p:nvSpPr>
        <p:spPr>
          <a:xfrm>
            <a:off x="3943350" y="2588222"/>
            <a:ext cx="7267575" cy="1736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Tập thể lớp trong bài hát trên là một lớp học: vui vẻ, đoàn kết.</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499606" y="322803"/>
            <a:ext cx="7892293" cy="1820322"/>
          </a:xfrm>
          <a:prstGeom prst="wedgeRoundRectCallout">
            <a:avLst>
              <a:gd name="adj1" fmla="val -59298"/>
              <a:gd name="adj2" fmla="val 44301"/>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srgbClr val="FFFFFF">
                    <a:lumMod val="10000"/>
                  </a:srgbClr>
                </a:solidFill>
                <a:latin typeface="Cambria" panose="02040503050406030204" pitchFamily="18" charset="0"/>
                <a:ea typeface="Cambria" panose="02040503050406030204" pitchFamily="18" charset="0"/>
              </a:rPr>
              <a:t>b. Các thành viên trong lớp đã làm gì để tạo nên một lớp học như thế?</a:t>
            </a:r>
            <a:endParaRPr kumimoji="0" lang="en-US" sz="3600" b="1" i="0" u="none" strike="noStrike" kern="1200" cap="none" spc="0" normalizeH="0" baseline="0" noProof="0" dirty="0">
              <a:ln>
                <a:noFill/>
              </a:ln>
              <a:solidFill>
                <a:srgbClr val="FFFFFF">
                  <a:lumMod val="1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054703" y="1355360"/>
            <a:ext cx="6360337" cy="5088025"/>
          </a:xfrm>
          <a:prstGeom prst="rect">
            <a:avLst/>
          </a:prstGeom>
        </p:spPr>
      </p:pic>
      <p:sp>
        <p:nvSpPr>
          <p:cNvPr id="2" name="Rectangle: Rounded Corners 1">
            <a:extLst>
              <a:ext uri="{FF2B5EF4-FFF2-40B4-BE49-F238E27FC236}">
                <a16:creationId xmlns:a16="http://schemas.microsoft.com/office/drawing/2014/main" id="{8B2D2858-3257-3879-6CC0-3DEE3A561A9E}"/>
              </a:ext>
            </a:extLst>
          </p:cNvPr>
          <p:cNvSpPr/>
          <p:nvPr/>
        </p:nvSpPr>
        <p:spPr>
          <a:xfrm>
            <a:off x="3943350" y="2588222"/>
            <a:ext cx="7267575" cy="268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i="1" kern="0" dirty="0">
                <a:solidFill>
                  <a:srgbClr val="FF0000"/>
                </a:solidFill>
                <a:latin typeface="Calibri" panose="020F0502020204030204" pitchFamily="34" charset="0"/>
                <a:cs typeface="Calibri" panose="020F0502020204030204" pitchFamily="34" charset="0"/>
                <a:sym typeface="Arial"/>
              </a:rPr>
              <a:t>Để tạo nên một lớp học như thế, các thành viên trong lớp đã: quý mến nhau, luôn thi đua học chăm, quyết tâm đoàn kết.</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615283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5"/>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6"/>
          <a:stretch>
            <a:fillRect/>
          </a:stretch>
        </p:blipFill>
        <p:spPr>
          <a:xfrm>
            <a:off x="1227911" y="783658"/>
            <a:ext cx="1182727" cy="1347333"/>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pic>
        <p:nvPicPr>
          <p:cNvPr id="4" name="Picture 3">
            <a:extLst>
              <a:ext uri="{FF2B5EF4-FFF2-40B4-BE49-F238E27FC236}">
                <a16:creationId xmlns:a16="http://schemas.microsoft.com/office/drawing/2014/main" id="{4F9DA00B-6734-92A6-FBA3-04F5DB84B28A}"/>
              </a:ext>
            </a:extLst>
          </p:cNvPr>
          <p:cNvPicPr>
            <a:picLocks noChangeAspect="1"/>
          </p:cNvPicPr>
          <p:nvPr/>
        </p:nvPicPr>
        <p:blipFill>
          <a:blip r:embed="rId9"/>
          <a:stretch>
            <a:fillRect/>
          </a:stretch>
        </p:blipFill>
        <p:spPr>
          <a:xfrm>
            <a:off x="2147744" y="3052123"/>
            <a:ext cx="7706012" cy="1572904"/>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53"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8172449" cy="707687"/>
            <a:chOff x="3040552" y="3154649"/>
            <a:chExt cx="7282054"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0" y="3154649"/>
              <a:ext cx="6599656" cy="624000"/>
            </a:xfrm>
            <a:prstGeom prst="roundRect">
              <a:avLst/>
            </a:prstGeom>
            <a:noFill/>
            <a:ln w="12700" cap="flat" cmpd="sng" algn="ctr">
              <a:noFill/>
              <a:prstDash val="solid"/>
              <a:miter lim="800000"/>
            </a:ln>
            <a:effectLst/>
          </p:spPr>
          <p:txBody>
            <a:bodyPr lIns="240000" rtlCol="0" anchor="ctr"/>
            <a:lstStyle/>
            <a:p>
              <a:pPr marL="0" marR="0" lvl="0" indent="228600"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Biết được vì sao phải duy trì quan hệ bạn bè.</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cs typeface="+mn-cs"/>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Nhận biết được cách thức duy trì mối quan hệ bạn bè.</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cs typeface="+mn-cs"/>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grpSp>
        <p:nvGrpSpPr>
          <p:cNvPr id="14" name="Group 13"/>
          <p:cNvGrpSpPr/>
          <p:nvPr/>
        </p:nvGrpSpPr>
        <p:grpSpPr>
          <a:xfrm>
            <a:off x="2209805" y="4943476"/>
            <a:ext cx="8562971" cy="644606"/>
            <a:chOff x="3137255" y="4734379"/>
            <a:chExt cx="6782786"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6186545" cy="624000"/>
            </a:xfrm>
            <a:prstGeom prst="roundRect">
              <a:avLst/>
            </a:prstGeom>
            <a:noFill/>
            <a:ln w="12700" cap="flat" cmpd="sng" algn="ctr">
              <a:noFill/>
              <a:prstDash val="solid"/>
              <a:miter lim="800000"/>
            </a:ln>
            <a:effectLst/>
          </p:spPr>
          <p:txBody>
            <a:bodyPr lIns="240000" rtlCol="0" anchor="ct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Vận dụng kiến thức đã học vào thực tiễn qua việc duy trì mối quan hệ bạn bè trong xã hội.</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cs typeface="+mn-cs"/>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lvl="0"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r>
              <a:rPr lang="en-US" sz="4000" b="1" dirty="0">
                <a:solidFill>
                  <a:srgbClr val="002060"/>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79F4155E-1A58-DA5A-1C94-70238B5F3FA8}"/>
              </a:ext>
            </a:extLst>
          </p:cNvPr>
          <p:cNvPicPr>
            <a:picLocks noChangeAspect="1"/>
          </p:cNvPicPr>
          <p:nvPr/>
        </p:nvPicPr>
        <p:blipFill>
          <a:blip r:embed="rId2"/>
          <a:stretch>
            <a:fillRect/>
          </a:stretch>
        </p:blipFill>
        <p:spPr>
          <a:xfrm>
            <a:off x="2636202" y="1361122"/>
            <a:ext cx="6797699" cy="4755198"/>
          </a:xfrm>
          <a:prstGeom prst="rect">
            <a:avLst/>
          </a:prstGeom>
        </p:spPr>
      </p:pic>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01040"/>
            <a:ext cx="10839236" cy="1127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a. Em có nhận xét gì về tình bạn của hai nhân vật trong câu chuyện trên?</a:t>
            </a:r>
            <a:endParaRPr kumimoji="0" lang="en-US" sz="36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5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8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Em có nhận xét về tình bạn của hai nhân vật trong câu chuyện trên: Đó là một tình bạn đẹp.</a:t>
            </a:r>
            <a:endParaRPr kumimoji="0" lang="en-US" sz="48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764</Words>
  <Application>Microsoft Office PowerPoint</Application>
  <PresentationFormat>Widescreen</PresentationFormat>
  <Paragraphs>53</Paragraphs>
  <Slides>23</Slides>
  <Notes>2</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#9Slide07 HoneyCream</vt:lpstr>
      <vt:lpstr>Arial</vt:lpstr>
      <vt:lpstr>Calibri</vt:lpstr>
      <vt:lpstr>Cambria</vt:lpstr>
      <vt:lpstr>inpin heiti</vt:lpstr>
      <vt:lpstr>华文琥珀</vt:lpstr>
      <vt:lpstr>SVN-Newton</vt:lpstr>
      <vt:lpstr>Times New Roman</vt:lpstr>
      <vt:lpstr>UTM Aquarelle</vt:lpstr>
      <vt:lpstr>UTM Avo</vt:lpstr>
      <vt:lpstr>字魂37号-波纹乖乖体</vt:lpstr>
      <vt:lpstr>思源黑体 CN</vt:lpstr>
      <vt:lpstr>思源黑体 CN Bold</vt:lpstr>
      <vt:lpstr>思源黑体 CN Medium</vt:lpstr>
      <vt:lpstr>思源黑体 CN Normal</vt:lpstr>
      <vt:lpstr>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2</cp:revision>
  <dcterms:created xsi:type="dcterms:W3CDTF">2024-01-19T12:14:11Z</dcterms:created>
  <dcterms:modified xsi:type="dcterms:W3CDTF">2024-01-21T16:58:04Z</dcterms:modified>
</cp:coreProperties>
</file>