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7" r:id="rId3"/>
    <p:sldId id="258" r:id="rId4"/>
    <p:sldId id="292" r:id="rId5"/>
    <p:sldId id="319" r:id="rId6"/>
    <p:sldId id="320" r:id="rId7"/>
    <p:sldId id="321" r:id="rId8"/>
    <p:sldId id="279" r:id="rId9"/>
    <p:sldId id="322" r:id="rId10"/>
    <p:sldId id="328" r:id="rId11"/>
    <p:sldId id="260" r:id="rId12"/>
    <p:sldId id="329" r:id="rId13"/>
    <p:sldId id="280" r:id="rId14"/>
    <p:sldId id="271" r:id="rId15"/>
    <p:sldId id="326" r:id="rId16"/>
    <p:sldId id="32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420"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3588B-0053-485D-8C2A-DE2BE224C439}"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2057B-1CEF-45BB-8A36-230A49E31F73}" type="slidenum">
              <a:rPr lang="en-US" smtClean="0"/>
              <a:t>‹#›</a:t>
            </a:fld>
            <a:endParaRPr lang="en-US"/>
          </a:p>
        </p:txBody>
      </p:sp>
    </p:spTree>
    <p:extLst>
      <p:ext uri="{BB962C8B-B14F-4D97-AF65-F5344CB8AC3E}">
        <p14:creationId xmlns:p14="http://schemas.microsoft.com/office/powerpoint/2010/main" val="331052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EBBA5-F482-42C8-8F03-B730E4501F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141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169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3809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163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031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8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7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995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55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552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07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610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221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3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195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191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716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271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6836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166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92309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1797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0466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09881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534763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585082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sp>
        <p:nvSpPr>
          <p:cNvPr id="4" name="TextBox 3">
            <a:extLst>
              <a:ext uri="{FF2B5EF4-FFF2-40B4-BE49-F238E27FC236}">
                <a16:creationId xmlns:a16="http://schemas.microsoft.com/office/drawing/2014/main" id="{02AFE699-530B-3759-46FA-E887D818856D}"/>
              </a:ext>
            </a:extLst>
          </p:cNvPr>
          <p:cNvSpPr txBox="1"/>
          <p:nvPr/>
        </p:nvSpPr>
        <p:spPr>
          <a:xfrm>
            <a:off x="4038600" y="180975"/>
            <a:ext cx="65246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Thứ</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ngày</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tháng</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năm</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801E3D68-0696-0EA4-C0F1-0CBC52CD572E}"/>
              </a:ext>
            </a:extLst>
          </p:cNvPr>
          <p:cNvPicPr>
            <a:picLocks noChangeAspect="1"/>
          </p:cNvPicPr>
          <p:nvPr/>
        </p:nvPicPr>
        <p:blipFill>
          <a:blip r:embed="rId8"/>
          <a:stretch>
            <a:fillRect/>
          </a:stretch>
        </p:blipFill>
        <p:spPr>
          <a:xfrm>
            <a:off x="899830" y="1655756"/>
            <a:ext cx="10906689" cy="1603387"/>
          </a:xfrm>
          <a:prstGeom prst="rect">
            <a:avLst/>
          </a:prstGeom>
        </p:spPr>
      </p:pic>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3153058" y="511347"/>
            <a:ext cx="5614903" cy="1024217"/>
          </a:xfrm>
          <a:prstGeom prst="rect">
            <a:avLst/>
          </a:prstGeom>
        </p:spPr>
      </p:pic>
      <p:pic>
        <p:nvPicPr>
          <p:cNvPr id="7" name="Picture 6">
            <a:extLst>
              <a:ext uri="{FF2B5EF4-FFF2-40B4-BE49-F238E27FC236}">
                <a16:creationId xmlns:a16="http://schemas.microsoft.com/office/drawing/2014/main" id="{5F598695-28B3-CFCE-EABB-8DEC4FB98788}"/>
              </a:ext>
            </a:extLst>
          </p:cNvPr>
          <p:cNvPicPr>
            <a:picLocks noChangeAspect="1"/>
          </p:cNvPicPr>
          <p:nvPr/>
        </p:nvPicPr>
        <p:blipFill>
          <a:blip r:embed="rId3"/>
          <a:stretch>
            <a:fillRect/>
          </a:stretch>
        </p:blipFill>
        <p:spPr>
          <a:xfrm>
            <a:off x="504825" y="1381125"/>
            <a:ext cx="10382250" cy="2000250"/>
          </a:xfrm>
          <a:prstGeom prst="rect">
            <a:avLst/>
          </a:prstGeom>
        </p:spPr>
      </p:pic>
      <p:sp>
        <p:nvSpPr>
          <p:cNvPr id="8" name="Speech Bubble: Rectangle with Corners Rounded 7">
            <a:extLst>
              <a:ext uri="{FF2B5EF4-FFF2-40B4-BE49-F238E27FC236}">
                <a16:creationId xmlns:a16="http://schemas.microsoft.com/office/drawing/2014/main" id="{31523193-1E9F-27C9-5EAD-AE842AAAA479}"/>
              </a:ext>
            </a:extLst>
          </p:cNvPr>
          <p:cNvSpPr/>
          <p:nvPr/>
        </p:nvSpPr>
        <p:spPr>
          <a:xfrm>
            <a:off x="6012308" y="3117565"/>
            <a:ext cx="5150992" cy="2887038"/>
          </a:xfrm>
          <a:prstGeom prst="wedgeRoundRectCallout">
            <a:avLst>
              <a:gd name="adj1" fmla="val -64313"/>
              <a:gd name="adj2" fmla="val -5156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Nếu là Minh, em sẽ nhắc nhở Toàn không được thực hiện hành vi cắt hình ảnh mang về vì như vậy là đang phá hoại của công.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3172108" y="435147"/>
            <a:ext cx="5614903" cy="1024217"/>
          </a:xfrm>
          <a:prstGeom prst="rect">
            <a:avLst/>
          </a:prstGeom>
        </p:spPr>
      </p:pic>
      <p:pic>
        <p:nvPicPr>
          <p:cNvPr id="4" name="Picture 3">
            <a:extLst>
              <a:ext uri="{FF2B5EF4-FFF2-40B4-BE49-F238E27FC236}">
                <a16:creationId xmlns:a16="http://schemas.microsoft.com/office/drawing/2014/main" id="{07D02808-364B-CFFB-B0E1-6AA6306FC36F}"/>
              </a:ext>
            </a:extLst>
          </p:cNvPr>
          <p:cNvPicPr>
            <a:picLocks noChangeAspect="1"/>
          </p:cNvPicPr>
          <p:nvPr/>
        </p:nvPicPr>
        <p:blipFill>
          <a:blip r:embed="rId3"/>
          <a:stretch>
            <a:fillRect/>
          </a:stretch>
        </p:blipFill>
        <p:spPr>
          <a:xfrm>
            <a:off x="728662" y="1333500"/>
            <a:ext cx="10296525" cy="2019300"/>
          </a:xfrm>
          <a:prstGeom prst="rect">
            <a:avLst/>
          </a:prstGeom>
        </p:spPr>
      </p:pic>
      <p:sp>
        <p:nvSpPr>
          <p:cNvPr id="6" name="Speech Bubble: Rectangle with Corners Rounded 5">
            <a:extLst>
              <a:ext uri="{FF2B5EF4-FFF2-40B4-BE49-F238E27FC236}">
                <a16:creationId xmlns:a16="http://schemas.microsoft.com/office/drawing/2014/main" id="{8DB9B669-F8B9-A857-08EC-32F96558D08A}"/>
              </a:ext>
            </a:extLst>
          </p:cNvPr>
          <p:cNvSpPr/>
          <p:nvPr/>
        </p:nvSpPr>
        <p:spPr>
          <a:xfrm>
            <a:off x="6012307" y="3117565"/>
            <a:ext cx="5331967" cy="2887038"/>
          </a:xfrm>
          <a:prstGeom prst="wedgeRoundRectCallout">
            <a:avLst>
              <a:gd name="adj1" fmla="val -64313"/>
              <a:gd name="adj2" fmla="val -5156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Nếu là Tâm, em sẽ ngay lập tức bảo các bạn ấy đi ra khỏi bãi cỏ. lên cỏ trong công viên, các bạn nên tìm vị trí mà công viên cho phép được ngôi nghỉ ngơi trong quá trình tham quan.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23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7116"/>
            <a:ext cx="7635526" cy="3063410"/>
            <a:chOff x="5865741" y="1646785"/>
            <a:chExt cx="5368739" cy="4042975"/>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6785"/>
              <a:ext cx="5368739" cy="4042975"/>
              <a:chOff x="0" y="-1270"/>
              <a:chExt cx="2145130" cy="241561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57845"/>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66684" y="2264305"/>
              <a:ext cx="4921445" cy="28027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mbria" panose="02040503050406030204" pitchFamily="18" charset="0"/>
                  <a:ea typeface="Cambria" panose="02040503050406030204" pitchFamily="18" charset="0"/>
                </a:rPr>
                <a:t>V</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ẽ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bức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gìn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giữ</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cộng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26" name="Picture 2" descr="Tranh bảo vệ môi trường: 50 ý tưởng độc đáo không nên bỏ lỡ">
            <a:extLst>
              <a:ext uri="{FF2B5EF4-FFF2-40B4-BE49-F238E27FC236}">
                <a16:creationId xmlns:a16="http://schemas.microsoft.com/office/drawing/2014/main" id="{5BE5CFB5-2FCA-B515-7E1B-CB43F77AB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457199"/>
            <a:ext cx="10447867"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43562C1B-55DA-1C71-D466-2072219B02A8}"/>
              </a:ext>
            </a:extLst>
          </p:cNvPr>
          <p:cNvPicPr>
            <a:picLocks noChangeAspect="1"/>
          </p:cNvPicPr>
          <p:nvPr/>
        </p:nvPicPr>
        <p:blipFill>
          <a:blip r:embed="rId3"/>
          <a:stretch>
            <a:fillRect/>
          </a:stretch>
        </p:blipFill>
        <p:spPr>
          <a:xfrm>
            <a:off x="1038225" y="1336010"/>
            <a:ext cx="10282237" cy="4059902"/>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cs typeface="+mn-cs"/>
              </a:rPr>
              <a:t>Học</a:t>
            </a:r>
            <a:r>
              <a:rPr kumimoji="0" lang="en-US" sz="1800" b="0" i="0" u="none" strike="noStrike" kern="1200" cap="none" spc="0" normalizeH="0" baseline="0" noProof="0" dirty="0">
                <a:ln>
                  <a:noFill/>
                </a:ln>
                <a:solidFill>
                  <a:prstClr val="white"/>
                </a:solidFill>
                <a:effectLst/>
                <a:uLnTx/>
                <a:uFillTx/>
                <a:latin typeface="Arial"/>
                <a:cs typeface="+mn-cs"/>
              </a:rPr>
              <a:t> </a:t>
            </a:r>
            <a:r>
              <a:rPr kumimoji="0" lang="en-US" sz="1800" b="0" i="0" u="none" strike="noStrike" kern="1200" cap="none" spc="0" normalizeH="0" baseline="0" noProof="0" dirty="0" err="1">
                <a:ln>
                  <a:noFill/>
                </a:ln>
                <a:solidFill>
                  <a:prstClr val="white"/>
                </a:solidFill>
                <a:effectLst/>
                <a:uLnTx/>
                <a:uFillTx/>
                <a:latin typeface="Arial"/>
                <a:cs typeface="+mn-cs"/>
              </a:rPr>
              <a:t>tiếp</a:t>
            </a:r>
            <a:endParaRPr kumimoji="0" lang="en-US" sz="18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trách</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nhiệm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3789981" y="367776"/>
            <a:ext cx="4496769" cy="646331"/>
          </a:xfrm>
          <a:prstGeom prst="rect">
            <a:avLst/>
          </a:prstGeom>
          <a:solidFill>
            <a:srgbClr val="FFFF00"/>
          </a:solidFill>
          <a:ln>
            <a:solidFill>
              <a:srgbClr val="3D424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lý</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079373A-66AE-8E6C-A2B8-5F41CD0FDF62}"/>
              </a:ext>
            </a:extLst>
          </p:cNvPr>
          <p:cNvPicPr>
            <a:picLocks noChangeAspect="1"/>
          </p:cNvPicPr>
          <p:nvPr/>
        </p:nvPicPr>
        <p:blipFill>
          <a:blip r:embed="rId2"/>
          <a:stretch>
            <a:fillRect/>
          </a:stretch>
        </p:blipFill>
        <p:spPr>
          <a:xfrm>
            <a:off x="785812" y="1400175"/>
            <a:ext cx="10372725" cy="4305300"/>
          </a:xfrm>
          <a:prstGeom prst="rect">
            <a:avLst/>
          </a:prstGeom>
        </p:spPr>
      </p:pic>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 name="Group 1">
            <a:extLst>
              <a:ext uri="{FF2B5EF4-FFF2-40B4-BE49-F238E27FC236}">
                <a16:creationId xmlns:a16="http://schemas.microsoft.com/office/drawing/2014/main" id="{F1CFEDE9-DB70-2F24-1EA2-4247A13479F1}"/>
              </a:ext>
            </a:extLst>
          </p:cNvPr>
          <p:cNvGrpSpPr/>
          <p:nvPr/>
        </p:nvGrpSpPr>
        <p:grpSpPr>
          <a:xfrm>
            <a:off x="1226128" y="3238500"/>
            <a:ext cx="3879272" cy="2369716"/>
            <a:chOff x="203200" y="3859933"/>
            <a:chExt cx="4928176" cy="2812019"/>
          </a:xfrm>
        </p:grpSpPr>
        <p:pic>
          <p:nvPicPr>
            <p:cNvPr id="4" name="Picture 3">
              <a:extLst>
                <a:ext uri="{FF2B5EF4-FFF2-40B4-BE49-F238E27FC236}">
                  <a16:creationId xmlns:a16="http://schemas.microsoft.com/office/drawing/2014/main" id="{96F71A48-FC24-2EC7-4EA3-717976AA0ABE}"/>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5" name="TextBox 4">
              <a:extLst>
                <a:ext uri="{FF2B5EF4-FFF2-40B4-BE49-F238E27FC236}">
                  <a16:creationId xmlns:a16="http://schemas.microsoft.com/office/drawing/2014/main" id="{9B37FC4C-4462-DC44-6214-7D59F94C22D8}"/>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70FAE982-FFAE-1B9B-76B5-8A02A6DD3FE5}"/>
              </a:ext>
            </a:extLst>
          </p:cNvPr>
          <p:cNvGrpSpPr/>
          <p:nvPr/>
        </p:nvGrpSpPr>
        <p:grpSpPr>
          <a:xfrm>
            <a:off x="2291344" y="1742681"/>
            <a:ext cx="9062456" cy="1283063"/>
            <a:chOff x="291094" y="1066406"/>
            <a:chExt cx="7900406" cy="1283063"/>
          </a:xfrm>
        </p:grpSpPr>
        <p:sp>
          <p:nvSpPr>
            <p:cNvPr id="7" name="Hình chữ nhật: Góc Tròn 4">
              <a:extLst>
                <a:ext uri="{FF2B5EF4-FFF2-40B4-BE49-F238E27FC236}">
                  <a16:creationId xmlns:a16="http://schemas.microsoft.com/office/drawing/2014/main" id="{4C1A01FB-705D-9407-0FAD-FCAB8060C351}"/>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custGeom>
                      <a:avLst/>
                      <a:gdLst>
                        <a:gd name="connsiteX0" fmla="*/ 0 w 8219482"/>
                        <a:gd name="connsiteY0" fmla="*/ 179733 h 1078376"/>
                        <a:gd name="connsiteX1" fmla="*/ 179733 w 8219482"/>
                        <a:gd name="connsiteY1" fmla="*/ 0 h 1078376"/>
                        <a:gd name="connsiteX2" fmla="*/ 8039749 w 8219482"/>
                        <a:gd name="connsiteY2" fmla="*/ 0 h 1078376"/>
                        <a:gd name="connsiteX3" fmla="*/ 8219482 w 8219482"/>
                        <a:gd name="connsiteY3" fmla="*/ 179733 h 1078376"/>
                        <a:gd name="connsiteX4" fmla="*/ 8219482 w 8219482"/>
                        <a:gd name="connsiteY4" fmla="*/ 898643 h 1078376"/>
                        <a:gd name="connsiteX5" fmla="*/ 8039749 w 8219482"/>
                        <a:gd name="connsiteY5" fmla="*/ 1078376 h 1078376"/>
                        <a:gd name="connsiteX6" fmla="*/ 179733 w 8219482"/>
                        <a:gd name="connsiteY6" fmla="*/ 1078376 h 1078376"/>
                        <a:gd name="connsiteX7" fmla="*/ 0 w 8219482"/>
                        <a:gd name="connsiteY7" fmla="*/ 898643 h 1078376"/>
                        <a:gd name="connsiteX8" fmla="*/ 0 w 821948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9482" h="1078376" fill="none" extrusionOk="0">
                          <a:moveTo>
                            <a:pt x="0" y="179733"/>
                          </a:moveTo>
                          <a:cubicBezTo>
                            <a:pt x="9591" y="70133"/>
                            <a:pt x="75327" y="4966"/>
                            <a:pt x="179733" y="0"/>
                          </a:cubicBezTo>
                          <a:cubicBezTo>
                            <a:pt x="1484664" y="22936"/>
                            <a:pt x="5626180" y="-134525"/>
                            <a:pt x="8039749" y="0"/>
                          </a:cubicBezTo>
                          <a:cubicBezTo>
                            <a:pt x="8142063" y="-13653"/>
                            <a:pt x="8210357" y="79336"/>
                            <a:pt x="8219482" y="179733"/>
                          </a:cubicBezTo>
                          <a:cubicBezTo>
                            <a:pt x="8213476" y="400904"/>
                            <a:pt x="8191335" y="610712"/>
                            <a:pt x="8219482" y="898643"/>
                          </a:cubicBezTo>
                          <a:cubicBezTo>
                            <a:pt x="8214330" y="996678"/>
                            <a:pt x="8147093" y="1074724"/>
                            <a:pt x="8039749" y="1078376"/>
                          </a:cubicBezTo>
                          <a:cubicBezTo>
                            <a:pt x="5159384" y="989804"/>
                            <a:pt x="2701107" y="1059187"/>
                            <a:pt x="179733" y="1078376"/>
                          </a:cubicBezTo>
                          <a:cubicBezTo>
                            <a:pt x="66871" y="1092529"/>
                            <a:pt x="-10227" y="981807"/>
                            <a:pt x="0" y="898643"/>
                          </a:cubicBezTo>
                          <a:cubicBezTo>
                            <a:pt x="-21052" y="548349"/>
                            <a:pt x="57023" y="388564"/>
                            <a:pt x="0" y="179733"/>
                          </a:cubicBezTo>
                          <a:close/>
                        </a:path>
                        <a:path w="8219482" h="1078376" stroke="0" extrusionOk="0">
                          <a:moveTo>
                            <a:pt x="0" y="179733"/>
                          </a:moveTo>
                          <a:cubicBezTo>
                            <a:pt x="14743" y="88979"/>
                            <a:pt x="77778" y="8290"/>
                            <a:pt x="179733" y="0"/>
                          </a:cubicBezTo>
                          <a:cubicBezTo>
                            <a:pt x="3852420" y="-9402"/>
                            <a:pt x="6961093" y="-138905"/>
                            <a:pt x="8039749" y="0"/>
                          </a:cubicBezTo>
                          <a:cubicBezTo>
                            <a:pt x="8141561" y="-893"/>
                            <a:pt x="8220764" y="84693"/>
                            <a:pt x="8219482" y="179733"/>
                          </a:cubicBezTo>
                          <a:cubicBezTo>
                            <a:pt x="8201644" y="301853"/>
                            <a:pt x="8283260" y="717805"/>
                            <a:pt x="8219482" y="898643"/>
                          </a:cubicBezTo>
                          <a:cubicBezTo>
                            <a:pt x="8230782" y="1004517"/>
                            <a:pt x="8138833" y="1081895"/>
                            <a:pt x="8039749" y="1078376"/>
                          </a:cubicBezTo>
                          <a:cubicBezTo>
                            <a:pt x="5850181" y="1056043"/>
                            <a:pt x="2513993" y="996927"/>
                            <a:pt x="179733" y="1078376"/>
                          </a:cubicBezTo>
                          <a:cubicBezTo>
                            <a:pt x="77344" y="1088804"/>
                            <a:pt x="3021" y="996714"/>
                            <a:pt x="0" y="898643"/>
                          </a:cubicBezTo>
                          <a:cubicBezTo>
                            <a:pt x="-37983" y="597456"/>
                            <a:pt x="-45410" y="355119"/>
                            <a:pt x="0" y="179733"/>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6">
              <a:extLst>
                <a:ext uri="{FF2B5EF4-FFF2-40B4-BE49-F238E27FC236}">
                  <a16:creationId xmlns:a16="http://schemas.microsoft.com/office/drawing/2014/main" id="{E8945D48-EBD9-4CF6-82C2-439428122CD9}"/>
                </a:ext>
              </a:extLst>
            </p:cNvPr>
            <p:cNvSpPr txBox="1"/>
            <p:nvPr/>
          </p:nvSpPr>
          <p:spPr>
            <a:xfrm>
              <a:off x="1936455" y="1230193"/>
              <a:ext cx="6205867" cy="1077218"/>
            </a:xfrm>
            <a:prstGeom prst="rect">
              <a:avLst/>
            </a:prstGeom>
            <a:noFill/>
          </p:spPr>
          <p:txBody>
            <a:bodyPr wrap="square" rtlCol="0">
              <a:spAutoFit/>
            </a:bodyPr>
            <a:lstStyle/>
            <a:p>
              <a:pPr marL="0" marR="0" algn="just">
                <a:spcBef>
                  <a:spcPts val="0"/>
                </a:spcBef>
                <a:spcAft>
                  <a:spcPts val="0"/>
                </a:spcAft>
              </a:pPr>
              <a:r>
                <a:rPr lang="nl-NL" sz="3200" b="1" i="1" dirty="0">
                  <a:latin typeface="+mj-lt"/>
                  <a:ea typeface="SimSun" panose="02010600030101010101" pitchFamily="2" charset="-122"/>
                </a:rPr>
                <a:t>C</a:t>
              </a:r>
              <a:r>
                <a:rPr lang="nl-NL" sz="3200" b="1" i="1" dirty="0">
                  <a:effectLst/>
                  <a:latin typeface="+mj-lt"/>
                  <a:ea typeface="SimSun" panose="02010600030101010101" pitchFamily="2" charset="-122"/>
                </a:rPr>
                <a:t>ùng nhau trao đổi và đưa ra lời khuyên cho mỗi tình huống trong SGK.</a:t>
              </a:r>
              <a:endParaRPr lang="en-US" sz="3200" b="1" dirty="0">
                <a:effectLst/>
                <a:latin typeface="+mj-lt"/>
                <a:ea typeface="SimSun" panose="02010600030101010101" pitchFamily="2" charset="-122"/>
              </a:endParaRPr>
            </a:p>
          </p:txBody>
        </p:sp>
        <p:pic>
          <p:nvPicPr>
            <p:cNvPr id="10" name="Hình ảnh 17" descr="Ảnh có chứa mẫu họa&#10;&#10;Mô tả được tạo tự động">
              <a:extLst>
                <a:ext uri="{FF2B5EF4-FFF2-40B4-BE49-F238E27FC236}">
                  <a16:creationId xmlns:a16="http://schemas.microsoft.com/office/drawing/2014/main" id="{0FC8EE14-E778-4104-15E2-8CEA447FBE1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1030049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278</Words>
  <Application>Microsoft Office PowerPoint</Application>
  <PresentationFormat>Widescreen</PresentationFormat>
  <Paragraphs>24</Paragraphs>
  <Slides>16</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微软雅黑</vt:lpstr>
      <vt:lpstr>SimSun</vt:lpstr>
      <vt:lpstr>Arial</vt:lpstr>
      <vt:lpstr>Calibri</vt:lpstr>
      <vt:lpstr>Cambria</vt:lpstr>
      <vt:lpstr>Tahoma</vt:lpstr>
      <vt:lpstr>Times New Roman</vt:lpstr>
      <vt:lpstr>思源黑体</vt:lpstr>
      <vt:lpstr>思源黑体 CN Medium</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8</cp:revision>
  <dcterms:created xsi:type="dcterms:W3CDTF">2023-12-29T01:53:13Z</dcterms:created>
  <dcterms:modified xsi:type="dcterms:W3CDTF">2023-12-29T14:47:39Z</dcterms:modified>
</cp:coreProperties>
</file>