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5" r:id="rId3"/>
  </p:sldMasterIdLst>
  <p:notesMasterIdLst>
    <p:notesMasterId r:id="rId28"/>
  </p:notesMasterIdLst>
  <p:sldIdLst>
    <p:sldId id="3293" r:id="rId4"/>
    <p:sldId id="260" r:id="rId5"/>
    <p:sldId id="333" r:id="rId6"/>
    <p:sldId id="335" r:id="rId7"/>
    <p:sldId id="334" r:id="rId8"/>
    <p:sldId id="3265" r:id="rId9"/>
    <p:sldId id="3270" r:id="rId10"/>
    <p:sldId id="296" r:id="rId11"/>
    <p:sldId id="3271" r:id="rId12"/>
    <p:sldId id="3281" r:id="rId13"/>
    <p:sldId id="3301" r:id="rId14"/>
    <p:sldId id="3302" r:id="rId15"/>
    <p:sldId id="3303" r:id="rId16"/>
    <p:sldId id="3295" r:id="rId17"/>
    <p:sldId id="3294" r:id="rId18"/>
    <p:sldId id="3296" r:id="rId19"/>
    <p:sldId id="3304" r:id="rId20"/>
    <p:sldId id="3297" r:id="rId21"/>
    <p:sldId id="3300" r:id="rId22"/>
    <p:sldId id="3289" r:id="rId23"/>
    <p:sldId id="3305" r:id="rId24"/>
    <p:sldId id="3306"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3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20D4D-04AF-4847-84D3-E6EA104E372A}"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C114BA-D6CD-4453-9505-C017049F504C}" type="slidenum">
              <a:rPr lang="en-US" smtClean="0"/>
              <a:t>‹#›</a:t>
            </a:fld>
            <a:endParaRPr lang="en-US"/>
          </a:p>
        </p:txBody>
      </p:sp>
    </p:spTree>
    <p:extLst>
      <p:ext uri="{BB962C8B-B14F-4D97-AF65-F5344CB8AC3E}">
        <p14:creationId xmlns:p14="http://schemas.microsoft.com/office/powerpoint/2010/main" val="3065884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443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vi-VN" sz="1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Cố đô Huế là quần thể di tích chứa đựng nhiều giá trị lớn về lịch sử và văn hóa của dân tộc Việt Nam</a:t>
            </a: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còn có những câu chuyện lịch sử lưu danh muôn đời. Để hiểu được các câu chuyện đó cô trò mình cùng tìm hiểu qua bài học hôm nay nhé!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94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hientran</a:t>
            </a:r>
            <a:r>
              <a:rPr lang="en-US" dirty="0" smtClean="0"/>
              <a:t> </a:t>
            </a:r>
            <a:r>
              <a:rPr lang="en-US" dirty="0" err="1" smtClean="0"/>
              <a:t>zalo</a:t>
            </a:r>
            <a:r>
              <a:rPr lang="en-US" dirty="0" smtClean="0"/>
              <a:t> 0353095025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5872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40215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3825" y="8324576"/>
            <a:ext cx="1441713" cy="1343859"/>
          </a:xfrm>
          <a:prstGeom prst="rect">
            <a:avLst/>
          </a:prstGeom>
        </p:spPr>
      </p:pic>
    </p:spTree>
    <p:extLst>
      <p:ext uri="{BB962C8B-B14F-4D97-AF65-F5344CB8AC3E}">
        <p14:creationId xmlns:p14="http://schemas.microsoft.com/office/powerpoint/2010/main" val="215702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3552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734322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708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503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59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65634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472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998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7313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5968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9153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62504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238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56713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739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18540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27575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261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7933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808151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2157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2940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3598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4868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265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5209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28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5635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1910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443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14074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4855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0720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70124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5239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481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210113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67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81546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1309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1538719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5295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2610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48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33512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336602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5250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1/7/2024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00407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46750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424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2505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503665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image" Target="../media/image11.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423486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73767003"/>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60042"/>
      </p:ext>
    </p:extLst>
  </p:cSld>
  <p:clrMap bg1="lt1" tx1="dk1" bg2="lt2" tx2="dk2" accent1="accent1" accent2="accent2" accent3="accent3" accent4="accent4" accent5="accent5" accent6="accent6" hlink="hlink" folHlink="folHlink"/>
  <p:sldLayoutIdLst>
    <p:sldLayoutId id="2147483716" r:id="rId1"/>
    <p:sldLayoutId id="2147483717"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slide" Target="slide7.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2.xml"/><Relationship Id="rId5" Type="http://schemas.openxmlformats.org/officeDocument/2006/relationships/slideLayout" Target="../slideLayouts/slideLayout53.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slide" Target="slide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53.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1.png"/><Relationship Id="rId3" Type="http://schemas.microsoft.com/office/2007/relationships/media" Target="../media/media2.mp3"/><Relationship Id="rId7" Type="http://schemas.openxmlformats.org/officeDocument/2006/relationships/slide" Target="slide12.xml"/><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53.xml"/><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7.jpg"/><Relationship Id="rId1" Type="http://schemas.openxmlformats.org/officeDocument/2006/relationships/slideLayout" Target="../slideLayouts/slideLayout55.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9" name="TextBox 8">
            <a:extLst>
              <a:ext uri="{FF2B5EF4-FFF2-40B4-BE49-F238E27FC236}">
                <a16:creationId xmlns:a16="http://schemas.microsoft.com/office/drawing/2014/main" id="{751543EC-1C59-2BF7-71AE-54CFBBCF1B04}"/>
              </a:ext>
            </a:extLst>
          </p:cNvPr>
          <p:cNvSpPr txBox="1"/>
          <p:nvPr/>
        </p:nvSpPr>
        <p:spPr>
          <a:xfrm>
            <a:off x="5527039" y="985203"/>
            <a:ext cx="5313681" cy="646331"/>
          </a:xfrm>
          <a:prstGeom prst="rect">
            <a:avLst/>
          </a:prstGeom>
          <a:solidFill>
            <a:schemeClr val="accent4">
              <a:lumMod val="40000"/>
              <a:lumOff val="60000"/>
            </a:schemeClr>
          </a:solidFill>
          <a:ln w="76200">
            <a:solidFill>
              <a:schemeClr val="tx1"/>
            </a:solidFill>
          </a:ln>
        </p:spPr>
        <p:txBody>
          <a:bodyPr wrap="square">
            <a:spAutoFit/>
          </a:bodyPr>
          <a:lstStyle/>
          <a:p>
            <a:pPr lvl="0" algn="ctr">
              <a:spcBef>
                <a:spcPct val="50000"/>
              </a:spcBef>
            </a:pPr>
            <a:r>
              <a:rPr lang="en-US" altLang="en-US" sz="3600" b="1" dirty="0" err="1">
                <a:solidFill>
                  <a:prstClr val="black"/>
                </a:solidFill>
                <a:latin typeface="Cambria" panose="02040503050406030204" pitchFamily="18" charset="0"/>
                <a:ea typeface="Cambria" panose="02040503050406030204" pitchFamily="18" charset="0"/>
              </a:rPr>
              <a:t>Câu</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chuyện</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kể</a:t>
            </a:r>
            <a:r>
              <a:rPr lang="en-US" altLang="en-US" sz="3600" b="1" dirty="0">
                <a:solidFill>
                  <a:prstClr val="black"/>
                </a:solidFill>
                <a:latin typeface="Cambria" panose="02040503050406030204" pitchFamily="18" charset="0"/>
                <a:ea typeface="Cambria" panose="02040503050406030204" pitchFamily="18" charset="0"/>
              </a:rPr>
              <a:t> </a:t>
            </a:r>
            <a:r>
              <a:rPr lang="en-US" altLang="en-US" sz="3600" b="1" dirty="0" err="1">
                <a:solidFill>
                  <a:prstClr val="black"/>
                </a:solidFill>
                <a:latin typeface="Cambria" panose="02040503050406030204" pitchFamily="18" charset="0"/>
                <a:ea typeface="Cambria" panose="02040503050406030204" pitchFamily="18" charset="0"/>
              </a:rPr>
              <a:t>về</a:t>
            </a:r>
            <a:r>
              <a:rPr lang="en-US" altLang="en-US" sz="3600" b="1" dirty="0">
                <a:solidFill>
                  <a:prstClr val="black"/>
                </a:solidFill>
                <a:latin typeface="Cambria" panose="02040503050406030204" pitchFamily="18" charset="0"/>
                <a:ea typeface="Cambria" panose="02040503050406030204" pitchFamily="18" charset="0"/>
              </a:rPr>
              <a:t> ai?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9F87A115-3A30-001F-1078-89A0AC7871DE}"/>
              </a:ext>
            </a:extLst>
          </p:cNvPr>
          <p:cNvPicPr>
            <a:picLocks noChangeAspect="1"/>
          </p:cNvPicPr>
          <p:nvPr/>
        </p:nvPicPr>
        <p:blipFill>
          <a:blip r:embed="rId3"/>
          <a:stretch>
            <a:fillRect/>
          </a:stretch>
        </p:blipFill>
        <p:spPr>
          <a:xfrm>
            <a:off x="348932" y="769937"/>
            <a:ext cx="4710748" cy="5370040"/>
          </a:xfrm>
          <a:prstGeom prst="rect">
            <a:avLst/>
          </a:prstGeom>
        </p:spPr>
      </p:pic>
      <p:sp>
        <p:nvSpPr>
          <p:cNvPr id="17" name="TextBox 16">
            <a:extLst>
              <a:ext uri="{FF2B5EF4-FFF2-40B4-BE49-F238E27FC236}">
                <a16:creationId xmlns:a16="http://schemas.microsoft.com/office/drawing/2014/main" id="{0F1612BE-7024-02F5-64EC-40C5CA0156B5}"/>
              </a:ext>
            </a:extLst>
          </p:cNvPr>
          <p:cNvSpPr txBox="1"/>
          <p:nvPr/>
        </p:nvSpPr>
        <p:spPr>
          <a:xfrm>
            <a:off x="5638800" y="2255520"/>
            <a:ext cx="6014720" cy="1077218"/>
          </a:xfrm>
          <a:prstGeom prst="rect">
            <a:avLst/>
          </a:prstGeom>
          <a:noFill/>
        </p:spPr>
        <p:txBody>
          <a:bodyPr wrap="square" rtlCol="0">
            <a:spAutoFit/>
          </a:bodyPr>
          <a:lstStyle/>
          <a:p>
            <a:pPr algn="just"/>
            <a:r>
              <a:rPr lang="nl-NL"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 chuyện kể về Hoàng Thái hậu Từ Dũ và vua Tự Đức.</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down)">
                                      <p:cBhvr>
                                        <p:cTn id="2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9" name="TextBox 8">
            <a:extLst>
              <a:ext uri="{FF2B5EF4-FFF2-40B4-BE49-F238E27FC236}">
                <a16:creationId xmlns:a16="http://schemas.microsoft.com/office/drawing/2014/main" id="{751543EC-1C59-2BF7-71AE-54CFBBCF1B04}"/>
              </a:ext>
            </a:extLst>
          </p:cNvPr>
          <p:cNvSpPr txBox="1"/>
          <p:nvPr/>
        </p:nvSpPr>
        <p:spPr>
          <a:xfrm>
            <a:off x="5527039" y="985203"/>
            <a:ext cx="6146801"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Điều gì đã xảy ra trong câu chuyện?</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9F87A115-3A30-001F-1078-89A0AC7871DE}"/>
              </a:ext>
            </a:extLst>
          </p:cNvPr>
          <p:cNvPicPr>
            <a:picLocks noChangeAspect="1"/>
          </p:cNvPicPr>
          <p:nvPr/>
        </p:nvPicPr>
        <p:blipFill>
          <a:blip r:embed="rId3"/>
          <a:stretch>
            <a:fillRect/>
          </a:stretch>
        </p:blipFill>
        <p:spPr>
          <a:xfrm>
            <a:off x="348932" y="769937"/>
            <a:ext cx="4710748" cy="5370040"/>
          </a:xfrm>
          <a:prstGeom prst="rect">
            <a:avLst/>
          </a:prstGeom>
        </p:spPr>
      </p:pic>
      <p:sp>
        <p:nvSpPr>
          <p:cNvPr id="17" name="TextBox 16">
            <a:extLst>
              <a:ext uri="{FF2B5EF4-FFF2-40B4-BE49-F238E27FC236}">
                <a16:creationId xmlns:a16="http://schemas.microsoft.com/office/drawing/2014/main" id="{0F1612BE-7024-02F5-64EC-40C5CA0156B5}"/>
              </a:ext>
            </a:extLst>
          </p:cNvPr>
          <p:cNvSpPr txBox="1"/>
          <p:nvPr/>
        </p:nvSpPr>
        <p:spPr>
          <a:xfrm>
            <a:off x="5638800" y="2631440"/>
            <a:ext cx="6217920" cy="2554545"/>
          </a:xfrm>
          <a:prstGeom prst="rect">
            <a:avLst/>
          </a:prstGeom>
          <a:noFill/>
        </p:spPr>
        <p:txBody>
          <a:bodyPr wrap="square" rtlCol="0">
            <a:spAutoFit/>
          </a:bodyPr>
          <a:lstStyle/>
          <a:p>
            <a:pPr lvl="0" algn="just"/>
            <a:r>
              <a:rPr lang="vi-VN"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lần vua Tự Đức mải vui mà bỏ việc triều chính, khi trở về có đến xin lỗi mẹ, nhưng bà cho người đóng cửa cung Diên Thọ không cho vào.</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79303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down)">
                                      <p:cBhvr>
                                        <p:cTn id="2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9" name="TextBox 8">
            <a:extLst>
              <a:ext uri="{FF2B5EF4-FFF2-40B4-BE49-F238E27FC236}">
                <a16:creationId xmlns:a16="http://schemas.microsoft.com/office/drawing/2014/main" id="{751543EC-1C59-2BF7-71AE-54CFBBCF1B04}"/>
              </a:ext>
            </a:extLst>
          </p:cNvPr>
          <p:cNvSpPr txBox="1"/>
          <p:nvPr/>
        </p:nvSpPr>
        <p:spPr>
          <a:xfrm>
            <a:off x="5547359" y="1340803"/>
            <a:ext cx="6146801"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Tại sao điều đó lại diễn ra?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9F87A115-3A30-001F-1078-89A0AC7871DE}"/>
              </a:ext>
            </a:extLst>
          </p:cNvPr>
          <p:cNvPicPr>
            <a:picLocks noChangeAspect="1"/>
          </p:cNvPicPr>
          <p:nvPr/>
        </p:nvPicPr>
        <p:blipFill>
          <a:blip r:embed="rId3"/>
          <a:stretch>
            <a:fillRect/>
          </a:stretch>
        </p:blipFill>
        <p:spPr>
          <a:xfrm>
            <a:off x="348932" y="769937"/>
            <a:ext cx="4710748" cy="5370040"/>
          </a:xfrm>
          <a:prstGeom prst="rect">
            <a:avLst/>
          </a:prstGeom>
        </p:spPr>
      </p:pic>
      <p:sp>
        <p:nvSpPr>
          <p:cNvPr id="17" name="TextBox 16">
            <a:extLst>
              <a:ext uri="{FF2B5EF4-FFF2-40B4-BE49-F238E27FC236}">
                <a16:creationId xmlns:a16="http://schemas.microsoft.com/office/drawing/2014/main" id="{0F1612BE-7024-02F5-64EC-40C5CA0156B5}"/>
              </a:ext>
            </a:extLst>
          </p:cNvPr>
          <p:cNvSpPr txBox="1"/>
          <p:nvPr/>
        </p:nvSpPr>
        <p:spPr>
          <a:xfrm>
            <a:off x="5527040" y="2529840"/>
            <a:ext cx="6217920" cy="1754326"/>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Vì nước đang có rất nhiều việc rối, Hoàng đế đã không lo lắng mà còn vui chơi</a:t>
            </a:r>
            <a:r>
              <a:rPr 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431506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down)">
                                      <p:cBhvr>
                                        <p:cTn id="2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9" name="TextBox 8">
            <a:extLst>
              <a:ext uri="{FF2B5EF4-FFF2-40B4-BE49-F238E27FC236}">
                <a16:creationId xmlns:a16="http://schemas.microsoft.com/office/drawing/2014/main" id="{751543EC-1C59-2BF7-71AE-54CFBBCF1B04}"/>
              </a:ext>
            </a:extLst>
          </p:cNvPr>
          <p:cNvSpPr txBox="1"/>
          <p:nvPr/>
        </p:nvSpPr>
        <p:spPr>
          <a:xfrm>
            <a:off x="5547359" y="1340803"/>
            <a:ext cx="6146801" cy="1754326"/>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học được điều gì từ (các) nhân vật trong câu chuyện</a:t>
            </a:r>
            <a:r>
              <a:rPr lang="en-US" altLang="en-US" sz="3600" b="1" dirty="0">
                <a:solidFill>
                  <a:prstClr val="black"/>
                </a:solidFill>
                <a:latin typeface="Cambria" panose="02040503050406030204" pitchFamily="18" charset="0"/>
                <a:ea typeface="Cambria" panose="02040503050406030204" pitchFamily="18" charset="0"/>
              </a:rPr>
              <a:t>?</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9F87A115-3A30-001F-1078-89A0AC7871DE}"/>
              </a:ext>
            </a:extLst>
          </p:cNvPr>
          <p:cNvPicPr>
            <a:picLocks noChangeAspect="1"/>
          </p:cNvPicPr>
          <p:nvPr/>
        </p:nvPicPr>
        <p:blipFill>
          <a:blip r:embed="rId3"/>
          <a:stretch>
            <a:fillRect/>
          </a:stretch>
        </p:blipFill>
        <p:spPr>
          <a:xfrm>
            <a:off x="348932" y="769937"/>
            <a:ext cx="4710748" cy="5370040"/>
          </a:xfrm>
          <a:prstGeom prst="rect">
            <a:avLst/>
          </a:prstGeom>
        </p:spPr>
      </p:pic>
      <p:sp>
        <p:nvSpPr>
          <p:cNvPr id="17" name="TextBox 16">
            <a:extLst>
              <a:ext uri="{FF2B5EF4-FFF2-40B4-BE49-F238E27FC236}">
                <a16:creationId xmlns:a16="http://schemas.microsoft.com/office/drawing/2014/main" id="{0F1612BE-7024-02F5-64EC-40C5CA0156B5}"/>
              </a:ext>
            </a:extLst>
          </p:cNvPr>
          <p:cNvSpPr txBox="1"/>
          <p:nvPr/>
        </p:nvSpPr>
        <p:spPr>
          <a:xfrm>
            <a:off x="5537200" y="3556000"/>
            <a:ext cx="6217920" cy="2308324"/>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Hoàng Thái Hậu Từ Dũ dạy con rất nghiêm khắc bà là một người phụ nữ yêu nước, thương dân.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217053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down)">
                                      <p:cBhvr>
                                        <p:cTn id="2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919791" y="411874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15233" y="414380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1910080" y="1643532"/>
            <a:ext cx="9062720"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lvl="0" algn="ctr"/>
            <a:r>
              <a:rPr lang="en-US" altLang="en-US" sz="4400" b="1" dirty="0">
                <a:solidFill>
                  <a:prstClr val="black"/>
                </a:solidFill>
                <a:latin typeface="Cambria" panose="02040503050406030204" pitchFamily="18" charset="0"/>
                <a:ea typeface="Cambria" panose="02040503050406030204" pitchFamily="18" charset="0"/>
              </a:rPr>
              <a:t>C</a:t>
            </a:r>
            <a:r>
              <a:rPr lang="vi-VN" altLang="en-US" sz="4400" b="1" dirty="0">
                <a:solidFill>
                  <a:prstClr val="black"/>
                </a:solidFill>
                <a:latin typeface="Cambria" panose="02040503050406030204" pitchFamily="18" charset="0"/>
                <a:ea typeface="Cambria" panose="02040503050406030204" pitchFamily="18" charset="0"/>
              </a:rPr>
              <a:t>hia sẻ những câu chuyện lịch sử liên quan đến Cố đô Huế ngoài SGK mà em đã tìm hiểu được.	 </a:t>
            </a:r>
            <a:endParaRPr kumimoji="0" lang="en-US" alt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1" name="Picture 10">
            <a:extLst>
              <a:ext uri="{FF2B5EF4-FFF2-40B4-BE49-F238E27FC236}">
                <a16:creationId xmlns:a16="http://schemas.microsoft.com/office/drawing/2014/main" id="{5B484618-4A7E-776E-3D35-49AFFABB2375}"/>
              </a:ext>
            </a:extLst>
          </p:cNvPr>
          <p:cNvPicPr>
            <a:picLocks noChangeAspect="1"/>
          </p:cNvPicPr>
          <p:nvPr/>
        </p:nvPicPr>
        <p:blipFill>
          <a:blip r:embed="rId4"/>
          <a:stretch>
            <a:fillRect/>
          </a:stretch>
        </p:blipFill>
        <p:spPr>
          <a:xfrm>
            <a:off x="1568766" y="441642"/>
            <a:ext cx="8463729" cy="5857558"/>
          </a:xfrm>
          <a:prstGeom prst="rect">
            <a:avLst/>
          </a:prstGeom>
        </p:spPr>
      </p:pic>
    </p:spTree>
    <p:extLst>
      <p:ext uri="{BB962C8B-B14F-4D97-AF65-F5344CB8AC3E}">
        <p14:creationId xmlns:p14="http://schemas.microsoft.com/office/powerpoint/2010/main" val="139899108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9" name="Picture 8">
            <a:extLst>
              <a:ext uri="{FF2B5EF4-FFF2-40B4-BE49-F238E27FC236}">
                <a16:creationId xmlns:a16="http://schemas.microsoft.com/office/drawing/2014/main" id="{1E916BD4-91E1-7BD2-B76C-BE904955A030}"/>
              </a:ext>
            </a:extLst>
          </p:cNvPr>
          <p:cNvPicPr>
            <a:picLocks noChangeAspect="1"/>
          </p:cNvPicPr>
          <p:nvPr/>
        </p:nvPicPr>
        <p:blipFill>
          <a:blip r:embed="rId4"/>
          <a:stretch>
            <a:fillRect/>
          </a:stretch>
        </p:blipFill>
        <p:spPr>
          <a:xfrm>
            <a:off x="1725930" y="1522730"/>
            <a:ext cx="9382210" cy="3953510"/>
          </a:xfrm>
          <a:prstGeom prst="rect">
            <a:avLst/>
          </a:prstGeom>
        </p:spPr>
      </p:pic>
    </p:spTree>
    <p:extLst>
      <p:ext uri="{BB962C8B-B14F-4D97-AF65-F5344CB8AC3E}">
        <p14:creationId xmlns:p14="http://schemas.microsoft.com/office/powerpoint/2010/main" val="2210036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173BD332-0A1B-7100-616C-502A687AB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8" name="Rectangle 9">
            <a:extLst>
              <a:ext uri="{FF2B5EF4-FFF2-40B4-BE49-F238E27FC236}">
                <a16:creationId xmlns:a16="http://schemas.microsoft.com/office/drawing/2014/main" id="{7B6A7837-3196-59ED-41E9-20F3D27A8313}"/>
              </a:ext>
            </a:extLst>
          </p:cNvPr>
          <p:cNvSpPr>
            <a:spLocks noChangeArrowheads="1"/>
          </p:cNvSpPr>
          <p:nvPr/>
        </p:nvSpPr>
        <p:spPr bwMode="auto">
          <a:xfrm>
            <a:off x="3430905" y="1991360"/>
            <a:ext cx="7781925" cy="163830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000" b="1" kern="0" dirty="0">
                <a:solidFill>
                  <a:srgbClr val="F4A79C">
                    <a:lumMod val="50000"/>
                  </a:srgbClr>
                </a:solidFill>
                <a:latin typeface="Cambria" panose="02040503050406030204" pitchFamily="18" charset="0"/>
                <a:ea typeface="Cambria" panose="02040503050406030204" pitchFamily="18" charset="0"/>
                <a:cs typeface="Arial"/>
                <a:sym typeface="Arial"/>
              </a:rPr>
              <a:t>Em học tập được điều gì qua câu chuyện bạn vừa kể?</a:t>
            </a:r>
            <a:endParaRPr kumimoji="0" lang="en-US" altLang="en-US" sz="40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2299194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Hình ảnh các địa danh được in trên đồng tiền Việt Nam">
            <a:extLst>
              <a:ext uri="{FF2B5EF4-FFF2-40B4-BE49-F238E27FC236}">
                <a16:creationId xmlns:a16="http://schemas.microsoft.com/office/drawing/2014/main" id="{242C335E-C2AE-28E4-18E6-B510A1BFC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39" y="278764"/>
            <a:ext cx="6278507" cy="29927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2">
            <a:extLst>
              <a:ext uri="{FF2B5EF4-FFF2-40B4-BE49-F238E27FC236}">
                <a16:creationId xmlns:a16="http://schemas.microsoft.com/office/drawing/2014/main" id="{21215048-3454-1D37-B06F-A7A9881FEB7A}"/>
              </a:ext>
            </a:extLst>
          </p:cNvPr>
          <p:cNvSpPr>
            <a:spLocks noChangeArrowheads="1"/>
          </p:cNvSpPr>
          <p:nvPr/>
        </p:nvSpPr>
        <p:spPr bwMode="auto">
          <a:xfrm>
            <a:off x="680720" y="3584092"/>
            <a:ext cx="11054080" cy="2462213"/>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lvl="0" algn="just"/>
            <a:r>
              <a:rPr lang="vi-VN" altLang="en-US" sz="2200" b="1" dirty="0">
                <a:solidFill>
                  <a:prstClr val="black"/>
                </a:solidFill>
                <a:latin typeface="Cambria" panose="02040503050406030204" pitchFamily="18" charset="0"/>
                <a:ea typeface="Cambria" panose="02040503050406030204" pitchFamily="18" charset="0"/>
              </a:rPr>
              <a:t>Mặt sau của tờ tiền mệnh giá 50 000 đồng có in phong cảnh của di tích Phu Văn</a:t>
            </a:r>
            <a:r>
              <a:rPr lang="en-US" altLang="en-US" sz="2200" b="1" dirty="0">
                <a:solidFill>
                  <a:prstClr val="black"/>
                </a:solidFill>
                <a:latin typeface="Cambria" panose="02040503050406030204" pitchFamily="18" charset="0"/>
                <a:ea typeface="Cambria" panose="02040503050406030204" pitchFamily="18" charset="0"/>
              </a:rPr>
              <a:t> </a:t>
            </a:r>
            <a:r>
              <a:rPr lang="vi-VN" altLang="en-US" sz="2200" b="1" dirty="0">
                <a:solidFill>
                  <a:prstClr val="black"/>
                </a:solidFill>
                <a:latin typeface="Cambria" panose="02040503050406030204" pitchFamily="18" charset="0"/>
                <a:ea typeface="Cambria" panose="02040503050406030204" pitchFamily="18" charset="0"/>
              </a:rPr>
              <a:t>Lâu, một trong những biểu tượng tiêu biểu của Kinh thành Huế. Phu Văn Lâu nằm ở phía trước bên ngoài của Kinh thành Huế, cách Đại Nội khoảng 700 m, đối diện Ngọ Môn Huế. Toà lầu này dùng làm nơi niêm yết các văn bản (những chiếu chỉ của nhà vua hay bảng kết quả các cuộc thi Hội, thi Đình) mà triêu đình nhà Nguyễn cần bố cáo cho thần dân được biết. Ngoài ra, đây cũng là nơi triều đình tổ chức các cuộc lễ khánh hỉ mang tính quốc gia có sự hiện diện của nhà vua, triều thần và dân chúng.</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13391" y="401714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68192" y="3850640"/>
            <a:ext cx="2498133" cy="271881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1981200" y="1948332"/>
            <a:ext cx="9062720" cy="1754326"/>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lvl="0" algn="ctr"/>
            <a:r>
              <a:rPr lang="en-US" altLang="en-US" sz="5400" b="1" dirty="0">
                <a:solidFill>
                  <a:prstClr val="black"/>
                </a:solidFill>
                <a:latin typeface="Cambria" panose="02040503050406030204" pitchFamily="18" charset="0"/>
                <a:ea typeface="Cambria" panose="02040503050406030204" pitchFamily="18" charset="0"/>
              </a:rPr>
              <a:t>C</a:t>
            </a:r>
            <a:r>
              <a:rPr lang="vi-VN" altLang="en-US" sz="5400" b="1" dirty="0">
                <a:solidFill>
                  <a:prstClr val="black"/>
                </a:solidFill>
                <a:latin typeface="Cambria" panose="02040503050406030204" pitchFamily="18" charset="0"/>
                <a:ea typeface="Cambria" panose="02040503050406030204" pitchFamily="18" charset="0"/>
              </a:rPr>
              <a:t>hia sẻ với bạn những hiểu biết của em về Cố đô Huế</a:t>
            </a:r>
            <a:endParaRPr kumimoji="0" lang="en-US" alt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295847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88A8883C-6C85-2B6C-80DE-865CE3253F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1924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9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
        <p:nvSpPr>
          <p:cNvPr id="4" name="TextBox 3">
            <a:extLst>
              <a:ext uri="{FF2B5EF4-FFF2-40B4-BE49-F238E27FC236}">
                <a16:creationId xmlns:a16="http://schemas.microsoft.com/office/drawing/2014/main" id="{46967D38-CCF6-32DB-5E39-930C2856A5DC}"/>
              </a:ext>
            </a:extLst>
          </p:cNvPr>
          <p:cNvSpPr txBox="1"/>
          <p:nvPr/>
        </p:nvSpPr>
        <p:spPr>
          <a:xfrm>
            <a:off x="3533775" y="2276475"/>
            <a:ext cx="3619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Chùa</a:t>
            </a:r>
            <a:r>
              <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Thiên</a:t>
            </a:r>
            <a:r>
              <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Mụ</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Chùa</a:t>
            </a: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Dâu</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Chùa</a:t>
            </a:r>
            <a:r>
              <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36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Hương</a:t>
            </a:r>
            <a:endParaRPr kumimoji="0" lang="en-US" sz="36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Chùa</a:t>
            </a:r>
            <a:r>
              <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 </a:t>
            </a:r>
            <a:r>
              <a:rPr kumimoji="0" lang="en-US" sz="4267"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rPr>
              <a:t>Keo</a:t>
            </a:r>
            <a:endParaRPr kumimoji="0" lang="en-US" sz="4267"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panose="020B0604020202020204" pitchFamily="34" charset="0"/>
              <a:ea typeface="+mn-ea"/>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5333"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Ngôi chùa nào </a:t>
            </a:r>
            <a:r>
              <a:rPr lang="en-US" sz="5333"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còn</a:t>
            </a:r>
            <a:r>
              <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5333"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có</a:t>
            </a:r>
            <a:r>
              <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5333"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tên</a:t>
            </a:r>
            <a:r>
              <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5333"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là</a:t>
            </a:r>
            <a:r>
              <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a:t>
            </a:r>
            <a:r>
              <a:rPr lang="en-US" sz="5333"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chùa</a:t>
            </a:r>
            <a:r>
              <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 Linh </a:t>
            </a:r>
            <a:r>
              <a:rPr lang="en-US" sz="5333" b="1" kern="0" dirty="0" err="1">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Tự</a:t>
            </a:r>
            <a:r>
              <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a:t>
            </a:r>
            <a:endParaRPr kumimoji="0" lang="en-US" sz="5333"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47732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Câu 2: </a:t>
            </a:r>
            <a:r>
              <a:rPr kumimoji="0" lang="en-US" sz="44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Tên</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cây</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cầu</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nổi</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tiếng</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nối</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hai</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bờ</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sông</a:t>
            </a:r>
            <a:r>
              <a:rPr kumimoji="0" lang="en-US" sz="44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4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Hương</a:t>
            </a:r>
            <a:endParaRPr kumimoji="0" lang="en-US" sz="44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5367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Tràng</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Tiền</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Hiền</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Lương</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Trường</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t>
            </a:r>
            <a:r>
              <a:rPr kumimoji="0" lang="en-US" sz="3200" b="0" i="0" u="none" strike="noStrike" kern="0" cap="none" spc="0" normalizeH="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Tiền</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Trường</a:t>
            </a:r>
            <a:r>
              <a:rPr kumimoji="0" lang="en-US" sz="3200" b="0" i="0" u="none" strike="noStrike" kern="0" cap="none" spc="0" normalizeH="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rPr>
              <a:t> An</a:t>
            </a:r>
            <a:endParaRPr kumimoji="0" lang="en-US" sz="3200" b="0"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969770"/>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Câu 3: </a:t>
            </a:r>
            <a:r>
              <a:rPr kumimoji="0" lang="en-US" sz="4000" b="1" i="0" u="none" strike="noStrike" kern="0" cap="none" spc="0" normalizeH="0" baseline="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Tên</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ngọn</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núi</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nổi</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tiếng</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cách</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trung</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tâm</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thành</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phố</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Huế</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4 km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về</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phía</a:t>
            </a:r>
            <a:r>
              <a:rPr kumimoji="0" lang="en-US" sz="4000" b="1" i="0" u="none" strike="noStrike" kern="0" cap="none" spc="0" normalizeH="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 </a:t>
            </a:r>
            <a:r>
              <a:rPr kumimoji="0" lang="en-US" sz="4000" b="1" i="0" u="none" strike="noStrike" kern="0" cap="none" spc="0" normalizeH="0" noProof="0" dirty="0" err="1">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rPr>
              <a:t>nam</a:t>
            </a:r>
            <a:endParaRPr kumimoji="0" lang="en-US" sz="4000" b="1" i="0" u="none" strike="noStrike" kern="0" cap="none" spc="0" normalizeH="0" baseline="0" noProof="0" dirty="0">
              <a:ln w="10160">
                <a:solidFill>
                  <a:srgbClr val="7DE3D6"/>
                </a:solidFill>
                <a:prstDash val="solid"/>
              </a:ln>
              <a:solidFill>
                <a:srgbClr val="0168B5"/>
              </a:solidFill>
              <a:effectLst>
                <a:outerShdw blurRad="38100" dist="22860" dir="5400000" algn="tl" rotWithShape="0">
                  <a:srgbClr val="000000">
                    <a:alpha val="30000"/>
                  </a:srgbClr>
                </a:outerShdw>
              </a:effectLst>
              <a:uLnTx/>
              <a:uFillTx/>
              <a:latin typeface="Arial"/>
              <a:ea typeface="+mn-ea"/>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Đúng</a:t>
            </a:r>
            <a:endParaRPr kumimoji="0" lang="en-US" sz="1867"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Âm</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thanh</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khi</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1867" b="1" i="0" u="none" strike="noStrike" kern="0" cap="none" spc="0" normalizeH="0" baseline="0" noProof="0" dirty="0" err="1">
                <a:ln>
                  <a:noFill/>
                </a:ln>
                <a:solidFill>
                  <a:srgbClr val="000000"/>
                </a:solidFill>
                <a:effectLst/>
                <a:uLnTx/>
                <a:uFillTx/>
                <a:latin typeface="Arial"/>
                <a:ea typeface="+mn-ea"/>
                <a:cs typeface="Arial"/>
                <a:sym typeface="Arial"/>
              </a:rPr>
              <a:t>chọn</a:t>
            </a:r>
            <a:r>
              <a:rPr kumimoji="0" lang="en-US" sz="1867" b="1" i="0" u="none" strike="noStrike" kern="0" cap="none" spc="0" normalizeH="0" baseline="0" noProof="0" dirty="0">
                <a:ln>
                  <a:noFill/>
                </a:ln>
                <a:solidFill>
                  <a:srgbClr val="000000"/>
                </a:solidFill>
                <a:effectLst/>
                <a:uLnTx/>
                <a:uFillTx/>
                <a:latin typeface="Arial"/>
                <a:ea typeface="+mn-ea"/>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Núi</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Thái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Sơn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Arial" panose="020B0604020202020204" pitchFamily="34" charset="0"/>
                <a:ea typeface="+mn-ea"/>
                <a:cs typeface="Calibri" panose="020F0502020204030204" pitchFamily="34" charset="0"/>
                <a:sym typeface="Arial"/>
              </a:rPr>
              <a:t>Núi</a:t>
            </a:r>
            <a:r>
              <a:rPr kumimoji="0" lang="en-US" sz="3600" b="1" i="0" u="none" strike="noStrike" kern="0" cap="none" spc="0" normalizeH="0" noProof="0" dirty="0">
                <a:ln>
                  <a:noFill/>
                </a:ln>
                <a:solidFill>
                  <a:srgbClr val="000000"/>
                </a:solidFill>
                <a:effectLst/>
                <a:uLnTx/>
                <a:uFillTx/>
                <a:latin typeface="Arial" panose="020B060402020202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Arial" panose="020B0604020202020204" pitchFamily="34" charset="0"/>
                <a:ea typeface="+mn-ea"/>
                <a:cs typeface="Calibri" panose="020F0502020204030204" pitchFamily="34" charset="0"/>
                <a:sym typeface="Arial"/>
              </a:rPr>
              <a:t>Bà</a:t>
            </a:r>
            <a:r>
              <a:rPr kumimoji="0" lang="en-US" sz="3600" b="1" i="0" u="none" strike="noStrike" kern="0" cap="none" spc="0" normalizeH="0" noProof="0" dirty="0">
                <a:ln>
                  <a:noFill/>
                </a:ln>
                <a:solidFill>
                  <a:srgbClr val="000000"/>
                </a:solidFill>
                <a:effectLst/>
                <a:uLnTx/>
                <a:uFillTx/>
                <a:latin typeface="Arial" panose="020B0604020202020204" pitchFamily="34" charset="0"/>
                <a:ea typeface="+mn-ea"/>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Arial" panose="020B0604020202020204" pitchFamily="34" charset="0"/>
                <a:ea typeface="+mn-ea"/>
                <a:cs typeface="Calibri" panose="020F0502020204030204" pitchFamily="34" charset="0"/>
                <a:sym typeface="Arial"/>
              </a:rPr>
              <a:t>Đen</a:t>
            </a:r>
            <a:endParaRPr kumimoji="0" lang="en-US" sz="36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Núi</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Hồng</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Arial"/>
                <a:ea typeface="+mn-ea"/>
                <a:cs typeface="Arial"/>
                <a:sym typeface="Arial"/>
              </a:rPr>
              <a:t>Núi</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Mẫu</a:t>
            </a:r>
            <a:r>
              <a:rPr kumimoji="0" lang="en-US" sz="3200" b="1" i="0" u="none" strike="noStrike" kern="0" cap="none" spc="0" normalizeH="0" noProof="0" dirty="0">
                <a:ln>
                  <a:noFill/>
                </a:ln>
                <a:solidFill>
                  <a:srgbClr val="000000"/>
                </a:solidFill>
                <a:effectLst/>
                <a:uLnTx/>
                <a:uFillTx/>
                <a:latin typeface="Arial"/>
                <a:ea typeface="+mn-ea"/>
                <a:cs typeface="Arial"/>
                <a:sym typeface="Arial"/>
              </a:rPr>
              <a:t> </a:t>
            </a:r>
            <a:r>
              <a:rPr kumimoji="0" lang="en-US" sz="3200" b="1" i="0" u="none" strike="noStrike" kern="0" cap="none" spc="0" normalizeH="0" noProof="0" dirty="0" err="1">
                <a:ln>
                  <a:noFill/>
                </a:ln>
                <a:solidFill>
                  <a:srgbClr val="000000"/>
                </a:solidFill>
                <a:effectLst/>
                <a:uLnTx/>
                <a:uFillTx/>
                <a:latin typeface="Arial"/>
                <a:ea typeface="+mn-ea"/>
                <a:cs typeface="Arial"/>
                <a:sym typeface="Arial"/>
              </a:rPr>
              <a:t>Sơn</a:t>
            </a:r>
            <a:endParaRPr kumimoji="0" lang="en-US" sz="3200" b="1" i="0" u="none" strike="noStrike" kern="0" cap="none" spc="0" normalizeH="0" baseline="0" noProof="0" dirty="0">
              <a:ln w="0"/>
              <a:solidFill>
                <a:srgbClr val="000000"/>
              </a:solidFill>
              <a:effectLst>
                <a:outerShdw blurRad="38100" dist="19050" dir="2700000" algn="tl" rotWithShape="0">
                  <a:srgbClr val="191919">
                    <a:alpha val="40000"/>
                  </a:srgbClr>
                </a:outerShdw>
              </a:effectLst>
              <a:uLnTx/>
              <a:uFillTx/>
              <a:latin typeface="Arial"/>
              <a:ea typeface="+mn-ea"/>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5"/>
          <a:stretch>
            <a:fillRect/>
          </a:stretch>
        </p:blipFill>
        <p:spPr>
          <a:xfrm>
            <a:off x="6964570" y="4612335"/>
            <a:ext cx="2530059" cy="1176630"/>
          </a:xfrm>
          <a:prstGeom prst="rect">
            <a:avLst/>
          </a:prstGeom>
        </p:spPr>
      </p:pic>
      <p:pic>
        <p:nvPicPr>
          <p:cNvPr id="12" name="Picture 11">
            <a:extLst>
              <a:ext uri="{FF2B5EF4-FFF2-40B4-BE49-F238E27FC236}">
                <a16:creationId xmlns:a16="http://schemas.microsoft.com/office/drawing/2014/main" id="{D1FE1429-449B-55A2-6BC7-5082A9AA5030}"/>
              </a:ext>
            </a:extLst>
          </p:cNvPr>
          <p:cNvPicPr>
            <a:picLocks noChangeAspect="1"/>
          </p:cNvPicPr>
          <p:nvPr/>
        </p:nvPicPr>
        <p:blipFill>
          <a:blip r:embed="rId6"/>
          <a:stretch>
            <a:fillRect/>
          </a:stretch>
        </p:blipFill>
        <p:spPr>
          <a:xfrm>
            <a:off x="4431115" y="3742138"/>
            <a:ext cx="6815919" cy="1012024"/>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54545"/>
          </a:xfrm>
          <a:prstGeom prst="rect">
            <a:avLst/>
          </a:prstGeom>
          <a:noFill/>
        </p:spPr>
        <p:txBody>
          <a:bodyPr wrap="square" rtlCol="0">
            <a:spAutoFit/>
          </a:bodyPr>
          <a:lstStyle/>
          <a:p>
            <a:pPr lvl="0" algn="ctr" defTabSz="457200"/>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lại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một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số</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câu</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liên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quan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đến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hq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em hãy kể lại câu chuyện Hoàng Thái hậu Từ Dữ dạy con và câu chuyện Vua Tự Đức đổi tên lăng.</a:t>
              </a:r>
            </a:p>
          </p:txBody>
        </p:sp>
      </p:grpSp>
      <p:pic>
        <p:nvPicPr>
          <p:cNvPr id="9" name="Picture 8">
            <a:extLst>
              <a:ext uri="{FF2B5EF4-FFF2-40B4-BE49-F238E27FC236}">
                <a16:creationId xmlns:a16="http://schemas.microsoft.com/office/drawing/2014/main" id="{384F96CC-8E3B-687F-A095-6C471868030D}"/>
              </a:ext>
            </a:extLst>
          </p:cNvPr>
          <p:cNvPicPr>
            <a:picLocks noChangeAspect="1"/>
          </p:cNvPicPr>
          <p:nvPr/>
        </p:nvPicPr>
        <p:blipFill>
          <a:blip r:embed="rId3"/>
          <a:stretch>
            <a:fillRect/>
          </a:stretch>
        </p:blipFill>
        <p:spPr>
          <a:xfrm>
            <a:off x="3285172" y="1095057"/>
            <a:ext cx="4710748" cy="5370040"/>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634</Words>
  <Application>Microsoft Office PowerPoint</Application>
  <PresentationFormat>Widescreen</PresentationFormat>
  <Paragraphs>81</Paragraphs>
  <Slides>24</Slides>
  <Notes>12</Notes>
  <HiddenSlides>0</HiddenSlides>
  <MMClips>13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24</vt:i4>
      </vt:variant>
    </vt:vector>
  </HeadingPairs>
  <TitlesOfParts>
    <vt:vector size="40" baseType="lpstr">
      <vt:lpstr>微软雅黑</vt:lpstr>
      <vt:lpstr>宋体</vt:lpstr>
      <vt:lpstr>Arial</vt:lpstr>
      <vt:lpstr>Bebas Neue</vt:lpstr>
      <vt:lpstr>Calibri</vt:lpstr>
      <vt:lpstr>Calibri Light</vt:lpstr>
      <vt:lpstr>Cambria</vt:lpstr>
      <vt:lpstr>Chau Philomene One</vt:lpstr>
      <vt:lpstr>等线</vt:lpstr>
      <vt:lpstr>Handlee</vt:lpstr>
      <vt:lpstr>Signika Negative</vt:lpstr>
      <vt:lpstr>Tahoma</vt:lpstr>
      <vt:lpstr>Times New Roman</vt:lpstr>
      <vt:lpstr>6_Office 主题</vt:lpstr>
      <vt:lpstr>Social Skills Subject for Pre-K: Practicing Polite Habits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hien tran 0353095025</cp:lastModifiedBy>
  <cp:revision>2</cp:revision>
  <dcterms:created xsi:type="dcterms:W3CDTF">2024-01-06T02:56:01Z</dcterms:created>
  <dcterms:modified xsi:type="dcterms:W3CDTF">2024-01-07T15:10:19Z</dcterms:modified>
</cp:coreProperties>
</file>