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1" r:id="rId2"/>
    <p:sldId id="259" r:id="rId3"/>
    <p:sldId id="271" r:id="rId4"/>
    <p:sldId id="256" r:id="rId5"/>
    <p:sldId id="257" r:id="rId6"/>
    <p:sldId id="258" r:id="rId7"/>
    <p:sldId id="272" r:id="rId8"/>
    <p:sldId id="273" r:id="rId9"/>
    <p:sldId id="263" r:id="rId10"/>
    <p:sldId id="274" r:id="rId11"/>
    <p:sldId id="265" r:id="rId12"/>
    <p:sldId id="264" r:id="rId13"/>
    <p:sldId id="275" r:id="rId14"/>
    <p:sldId id="262" r:id="rId15"/>
    <p:sldId id="276" r:id="rId16"/>
    <p:sldId id="277" r:id="rId17"/>
    <p:sldId id="295" r:id="rId18"/>
    <p:sldId id="296" r:id="rId19"/>
    <p:sldId id="266" r:id="rId20"/>
    <p:sldId id="270" r:id="rId21"/>
    <p:sldId id="297" r:id="rId22"/>
    <p:sldId id="267" r:id="rId23"/>
  </p:sldIdLst>
  <p:sldSz cx="18288000" cy="10287000"/>
  <p:notesSz cx="6858000" cy="9144000"/>
  <p:embeddedFontLst>
    <p:embeddedFont>
      <p:font typeface="Arial" panose="020B0604020202020204" pitchFamily="34" charset="0"/>
      <p:regular r:id="rId24"/>
    </p:embeddedFon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B5BE"/>
    <a:srgbClr val="57541D"/>
    <a:srgbClr val="221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442"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split orient="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1.svg"/><Relationship Id="rId3" Type="http://schemas.openxmlformats.org/officeDocument/2006/relationships/image" Target="../media/image37.svg"/><Relationship Id="rId7" Type="http://schemas.openxmlformats.org/officeDocument/2006/relationships/image" Target="../media/image6.svg"/><Relationship Id="rId12"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9.svg"/><Relationship Id="rId5" Type="http://schemas.openxmlformats.org/officeDocument/2006/relationships/image" Target="../media/image4.svg"/><Relationship Id="rId15" Type="http://schemas.openxmlformats.org/officeDocument/2006/relationships/image" Target="../media/image10.svg"/><Relationship Id="rId10"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svg"/><Relationship Id="rId3" Type="http://schemas.openxmlformats.org/officeDocument/2006/relationships/image" Target="../media/image14.svg"/><Relationship Id="rId7" Type="http://schemas.openxmlformats.org/officeDocument/2006/relationships/image" Target="../media/image6.svg"/><Relationship Id="rId12"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svg"/><Relationship Id="rId5" Type="http://schemas.openxmlformats.org/officeDocument/2006/relationships/image" Target="../media/image47.svg"/><Relationship Id="rId10" Type="http://schemas.openxmlformats.org/officeDocument/2006/relationships/image" Target="../media/image7.png"/><Relationship Id="rId4" Type="http://schemas.openxmlformats.org/officeDocument/2006/relationships/image" Target="../media/image46.png"/><Relationship Id="rId9"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2.svg"/><Relationship Id="rId12" Type="http://schemas.openxmlformats.org/officeDocument/2006/relationships/image" Target="../media/image5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11" Type="http://schemas.openxmlformats.org/officeDocument/2006/relationships/image" Target="../media/image8.sv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4.sv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svg"/><Relationship Id="rId3" Type="http://schemas.openxmlformats.org/officeDocument/2006/relationships/image" Target="../media/image37.svg"/><Relationship Id="rId7" Type="http://schemas.openxmlformats.org/officeDocument/2006/relationships/image" Target="../media/image6.svg"/><Relationship Id="rId12"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9.svg"/><Relationship Id="rId5" Type="http://schemas.openxmlformats.org/officeDocument/2006/relationships/image" Target="../media/image4.svg"/><Relationship Id="rId10"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svg"/><Relationship Id="rId3" Type="http://schemas.openxmlformats.org/officeDocument/2006/relationships/image" Target="../media/image37.svg"/><Relationship Id="rId7" Type="http://schemas.openxmlformats.org/officeDocument/2006/relationships/image" Target="../media/image6.svg"/><Relationship Id="rId12"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9.svg"/><Relationship Id="rId5" Type="http://schemas.openxmlformats.org/officeDocument/2006/relationships/image" Target="../media/image4.svg"/><Relationship Id="rId10"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5.svg"/><Relationship Id="rId7" Type="http://schemas.openxmlformats.org/officeDocument/2006/relationships/image" Target="../media/image8.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57.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0.sv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59.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svg"/><Relationship Id="rId18" Type="http://schemas.openxmlformats.org/officeDocument/2006/relationships/image" Target="../media/image23.png"/><Relationship Id="rId26" Type="http://schemas.openxmlformats.org/officeDocument/2006/relationships/image" Target="../media/image31.svg"/><Relationship Id="rId3" Type="http://schemas.openxmlformats.org/officeDocument/2006/relationships/image" Target="../media/image14.svg"/><Relationship Id="rId21" Type="http://schemas.openxmlformats.org/officeDocument/2006/relationships/image" Target="../media/image26.png"/><Relationship Id="rId7" Type="http://schemas.openxmlformats.org/officeDocument/2006/relationships/image" Target="../media/image4.svg"/><Relationship Id="rId12" Type="http://schemas.openxmlformats.org/officeDocument/2006/relationships/image" Target="../media/image5.png"/><Relationship Id="rId17" Type="http://schemas.openxmlformats.org/officeDocument/2006/relationships/image" Target="../media/image22.svg"/><Relationship Id="rId25" Type="http://schemas.openxmlformats.org/officeDocument/2006/relationships/image" Target="../media/image30.png"/><Relationship Id="rId2" Type="http://schemas.openxmlformats.org/officeDocument/2006/relationships/image" Target="../media/image13.png"/><Relationship Id="rId16" Type="http://schemas.openxmlformats.org/officeDocument/2006/relationships/image" Target="../media/image21.png"/><Relationship Id="rId20"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0.svg"/><Relationship Id="rId24" Type="http://schemas.openxmlformats.org/officeDocument/2006/relationships/image" Target="../media/image29.svg"/><Relationship Id="rId5" Type="http://schemas.openxmlformats.org/officeDocument/2006/relationships/image" Target="../media/image16.svg"/><Relationship Id="rId15" Type="http://schemas.openxmlformats.org/officeDocument/2006/relationships/image" Target="../media/image8.svg"/><Relationship Id="rId23" Type="http://schemas.openxmlformats.org/officeDocument/2006/relationships/image" Target="../media/image28.png"/><Relationship Id="rId10" Type="http://schemas.openxmlformats.org/officeDocument/2006/relationships/image" Target="../media/image19.png"/><Relationship Id="rId19"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18.svg"/><Relationship Id="rId14" Type="http://schemas.openxmlformats.org/officeDocument/2006/relationships/image" Target="../media/image7.png"/><Relationship Id="rId22" Type="http://schemas.openxmlformats.org/officeDocument/2006/relationships/image" Target="../media/image27.sv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33.svg"/><Relationship Id="rId7" Type="http://schemas.openxmlformats.org/officeDocument/2006/relationships/image" Target="../media/image20.svg"/><Relationship Id="rId12" Type="http://schemas.openxmlformats.org/officeDocument/2006/relationships/image" Target="../media/image7.png"/><Relationship Id="rId17" Type="http://schemas.openxmlformats.org/officeDocument/2006/relationships/image" Target="../media/image27.svg"/><Relationship Id="rId2" Type="http://schemas.openxmlformats.org/officeDocument/2006/relationships/image" Target="../media/image32.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6.svg"/><Relationship Id="rId5" Type="http://schemas.openxmlformats.org/officeDocument/2006/relationships/image" Target="../media/image35.svg"/><Relationship Id="rId15" Type="http://schemas.openxmlformats.org/officeDocument/2006/relationships/image" Target="../media/image25.svg"/><Relationship Id="rId10" Type="http://schemas.openxmlformats.org/officeDocument/2006/relationships/image" Target="../media/image5.png"/><Relationship Id="rId4" Type="http://schemas.openxmlformats.org/officeDocument/2006/relationships/image" Target="../media/image34.png"/><Relationship Id="rId9" Type="http://schemas.openxmlformats.org/officeDocument/2006/relationships/image" Target="../media/image4.sv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1.svg"/><Relationship Id="rId3" Type="http://schemas.openxmlformats.org/officeDocument/2006/relationships/image" Target="../media/image37.svg"/><Relationship Id="rId7" Type="http://schemas.openxmlformats.org/officeDocument/2006/relationships/image" Target="../media/image6.svg"/><Relationship Id="rId12"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9.svg"/><Relationship Id="rId5" Type="http://schemas.openxmlformats.org/officeDocument/2006/relationships/image" Target="../media/image4.svg"/><Relationship Id="rId15" Type="http://schemas.openxmlformats.org/officeDocument/2006/relationships/image" Target="../media/image10.svg"/><Relationship Id="rId10"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8.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8.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0" y="8360910"/>
            <a:ext cx="18288000" cy="3059084"/>
          </a:xfrm>
          <a:custGeom>
            <a:avLst/>
            <a:gdLst/>
            <a:ahLst/>
            <a:cxnLst/>
            <a:rect l="l" t="t" r="r" b="b"/>
            <a:pathLst>
              <a:path w="18288000" h="3059084">
                <a:moveTo>
                  <a:pt x="0" y="0"/>
                </a:moveTo>
                <a:lnTo>
                  <a:pt x="18288000" y="0"/>
                </a:lnTo>
                <a:lnTo>
                  <a:pt x="18288000" y="3059083"/>
                </a:lnTo>
                <a:lnTo>
                  <a:pt x="0" y="3059083"/>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sp>
      <p:sp>
        <p:nvSpPr>
          <p:cNvPr id="4" name="Freeform 4"/>
          <p:cNvSpPr/>
          <p:nvPr/>
        </p:nvSpPr>
        <p:spPr>
          <a:xfrm>
            <a:off x="-2032727" y="1773487"/>
            <a:ext cx="4929022" cy="3154574"/>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5" name="Freeform 5"/>
          <p:cNvSpPr/>
          <p:nvPr/>
        </p:nvSpPr>
        <p:spPr>
          <a:xfrm>
            <a:off x="6418615" y="-1251888"/>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6" name="Freeform 6"/>
          <p:cNvSpPr/>
          <p:nvPr/>
        </p:nvSpPr>
        <p:spPr>
          <a:xfrm>
            <a:off x="15605424" y="2220444"/>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7" name="Freeform 7"/>
          <p:cNvSpPr/>
          <p:nvPr/>
        </p:nvSpPr>
        <p:spPr>
          <a:xfrm rot="-447945">
            <a:off x="250877" y="1635060"/>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sp>
      <p:sp>
        <p:nvSpPr>
          <p:cNvPr id="8" name="Freeform 8"/>
          <p:cNvSpPr/>
          <p:nvPr/>
        </p:nvSpPr>
        <p:spPr>
          <a:xfrm rot="-447945">
            <a:off x="15739545" y="1963891"/>
            <a:ext cx="3052069" cy="1858987"/>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3087117" y="2272141"/>
            <a:ext cx="12353770" cy="5311839"/>
          </a:xfrm>
          <a:prstGeom prst="rect">
            <a:avLst/>
          </a:prstGeom>
        </p:spPr>
        <p:txBody>
          <a:bodyPr wrap="square" lIns="0" tIns="0" rIns="0" bIns="0" rtlCol="0" anchor="t">
            <a:spAutoFit/>
          </a:bodyPr>
          <a:lstStyle/>
          <a:p>
            <a:pPr algn="ctr">
              <a:lnSpc>
                <a:spcPct val="150000"/>
              </a:lnSpc>
            </a:pPr>
            <a:r>
              <a:rPr lang="vi-VN" sz="8000" b="1" dirty="0">
                <a:solidFill>
                  <a:srgbClr val="221F4C"/>
                </a:solidFill>
                <a:latin typeface="Arial" panose="020B0604020202020204" pitchFamily="34" charset="0"/>
                <a:cs typeface="Arial" panose="020B0604020202020204" pitchFamily="34" charset="0"/>
              </a:rPr>
              <a:t>NHIỆT LIỆT CHÀO MỪNG CÁC EM ĐẾN VỚI </a:t>
            </a:r>
          </a:p>
          <a:p>
            <a:pPr algn="ctr">
              <a:lnSpc>
                <a:spcPct val="150000"/>
              </a:lnSpc>
            </a:pPr>
            <a:r>
              <a:rPr lang="vi-VN" sz="8000" b="1" dirty="0">
                <a:solidFill>
                  <a:srgbClr val="221F4C"/>
                </a:solidFill>
                <a:latin typeface="Arial" panose="020B0604020202020204" pitchFamily="34" charset="0"/>
                <a:cs typeface="Arial" panose="020B0604020202020204" pitchFamily="34" charset="0"/>
              </a:rPr>
              <a:t>TIẾT HỌC MỚI!</a:t>
            </a:r>
            <a:endParaRPr lang="en-US" sz="8000" b="1" dirty="0">
              <a:solidFill>
                <a:srgbClr val="221F4C"/>
              </a:solidFill>
              <a:latin typeface="Arial" panose="020B0604020202020204" pitchFamily="34" charset="0"/>
              <a:cs typeface="Arial" panose="020B0604020202020204" pitchFamily="34" charset="0"/>
            </a:endParaRPr>
          </a:p>
        </p:txBody>
      </p:sp>
      <p:sp>
        <p:nvSpPr>
          <p:cNvPr id="14" name="Freeform 14"/>
          <p:cNvSpPr/>
          <p:nvPr/>
        </p:nvSpPr>
        <p:spPr>
          <a:xfrm flipH="1">
            <a:off x="15631709" y="4837420"/>
            <a:ext cx="1281677" cy="1616794"/>
          </a:xfrm>
          <a:custGeom>
            <a:avLst/>
            <a:gdLst/>
            <a:ahLst/>
            <a:cxnLst/>
            <a:rect l="l" t="t" r="r" b="b"/>
            <a:pathLst>
              <a:path w="1281677" h="1616794">
                <a:moveTo>
                  <a:pt x="1281677" y="0"/>
                </a:moveTo>
                <a:lnTo>
                  <a:pt x="0" y="0"/>
                </a:lnTo>
                <a:lnTo>
                  <a:pt x="0" y="1616794"/>
                </a:lnTo>
                <a:lnTo>
                  <a:pt x="1281677" y="1616794"/>
                </a:lnTo>
                <a:lnTo>
                  <a:pt x="1281677"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grpSp>
        <p:nvGrpSpPr>
          <p:cNvPr id="2" name="Group 2"/>
          <p:cNvGrpSpPr/>
          <p:nvPr/>
        </p:nvGrpSpPr>
        <p:grpSpPr>
          <a:xfrm>
            <a:off x="-1388908" y="7129876"/>
            <a:ext cx="20916504" cy="315712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sp>
      </p:grpSp>
      <p:sp>
        <p:nvSpPr>
          <p:cNvPr id="5" name="Freeform 5"/>
          <p:cNvSpPr/>
          <p:nvPr/>
        </p:nvSpPr>
        <p:spPr>
          <a:xfrm>
            <a:off x="-2032727" y="3310234"/>
            <a:ext cx="4929022" cy="3154574"/>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6" name="Freeform 6"/>
          <p:cNvSpPr/>
          <p:nvPr/>
        </p:nvSpPr>
        <p:spPr>
          <a:xfrm>
            <a:off x="4743278" y="-1251888"/>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7" name="Freeform 7"/>
          <p:cNvSpPr/>
          <p:nvPr/>
        </p:nvSpPr>
        <p:spPr>
          <a:xfrm>
            <a:off x="15782800" y="1069210"/>
            <a:ext cx="5602618" cy="3585675"/>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8" name="Freeform 8"/>
          <p:cNvSpPr/>
          <p:nvPr/>
        </p:nvSpPr>
        <p:spPr>
          <a:xfrm rot="-447945">
            <a:off x="250877" y="317180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sp>
      <p:sp>
        <p:nvSpPr>
          <p:cNvPr id="9" name="Freeform 9"/>
          <p:cNvSpPr/>
          <p:nvPr/>
        </p:nvSpPr>
        <p:spPr>
          <a:xfrm rot="-447945">
            <a:off x="15916922" y="812657"/>
            <a:ext cx="3052069" cy="1858987"/>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sp>
      <p:sp>
        <p:nvSpPr>
          <p:cNvPr id="10" name="Freeform 10"/>
          <p:cNvSpPr/>
          <p:nvPr/>
        </p:nvSpPr>
        <p:spPr>
          <a:xfrm>
            <a:off x="-277344" y="6108818"/>
            <a:ext cx="2612088" cy="7255801"/>
          </a:xfrm>
          <a:custGeom>
            <a:avLst/>
            <a:gdLst/>
            <a:ahLst/>
            <a:cxnLst/>
            <a:rect l="l" t="t" r="r" b="b"/>
            <a:pathLst>
              <a:path w="2612088" h="7255801">
                <a:moveTo>
                  <a:pt x="0" y="0"/>
                </a:moveTo>
                <a:lnTo>
                  <a:pt x="2612088" y="0"/>
                </a:lnTo>
                <a:lnTo>
                  <a:pt x="2612088" y="7255801"/>
                </a:lnTo>
                <a:lnTo>
                  <a:pt x="0" y="72558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5809086" y="6108818"/>
            <a:ext cx="2682982" cy="7452727"/>
          </a:xfrm>
          <a:custGeom>
            <a:avLst/>
            <a:gdLst/>
            <a:ahLst/>
            <a:cxnLst/>
            <a:rect l="l" t="t" r="r" b="b"/>
            <a:pathLst>
              <a:path w="2682982" h="7452727">
                <a:moveTo>
                  <a:pt x="0" y="0"/>
                </a:moveTo>
                <a:lnTo>
                  <a:pt x="2682981" y="0"/>
                </a:lnTo>
                <a:lnTo>
                  <a:pt x="2682981" y="7452727"/>
                </a:lnTo>
                <a:lnTo>
                  <a:pt x="0" y="74527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2022830" y="6926188"/>
            <a:ext cx="6223661" cy="4209458"/>
          </a:xfrm>
          <a:custGeom>
            <a:avLst/>
            <a:gdLst/>
            <a:ahLst/>
            <a:cxnLst/>
            <a:rect l="l" t="t" r="r" b="b"/>
            <a:pathLst>
              <a:path w="6223661" h="4209458">
                <a:moveTo>
                  <a:pt x="0" y="0"/>
                </a:moveTo>
                <a:lnTo>
                  <a:pt x="6223661" y="0"/>
                </a:lnTo>
                <a:lnTo>
                  <a:pt x="6223661" y="4209458"/>
                </a:lnTo>
                <a:lnTo>
                  <a:pt x="0" y="42094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5633866" y="5083983"/>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2">
            <a:extLst>
              <a:ext uri="{FF2B5EF4-FFF2-40B4-BE49-F238E27FC236}">
                <a16:creationId xmlns:a16="http://schemas.microsoft.com/office/drawing/2014/main" id="{35C3C9EB-09F9-04D8-4633-D07B39CD55FE}"/>
              </a:ext>
            </a:extLst>
          </p:cNvPr>
          <p:cNvSpPr/>
          <p:nvPr/>
        </p:nvSpPr>
        <p:spPr>
          <a:xfrm>
            <a:off x="8476293" y="1845757"/>
            <a:ext cx="1335413" cy="133541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9D9F"/>
          </a:solidFill>
        </p:spPr>
        <p:txBody>
          <a:bodyPr anchor="ctr"/>
          <a:lstStyle/>
          <a:p>
            <a:pPr algn="ctr"/>
            <a:r>
              <a:rPr lang="en-US" sz="6600" b="1" dirty="0">
                <a:latin typeface="Arial" panose="020B0604020202020204" pitchFamily="34" charset="0"/>
                <a:cs typeface="Arial" panose="020B0604020202020204" pitchFamily="34" charset="0"/>
              </a:rPr>
              <a:t>2</a:t>
            </a:r>
            <a:endParaRPr lang="vi-VN" sz="6600" b="1" dirty="0">
              <a:latin typeface="Arial" panose="020B0604020202020204" pitchFamily="34" charset="0"/>
              <a:cs typeface="Arial" panose="020B0604020202020204" pitchFamily="34" charset="0"/>
            </a:endParaRPr>
          </a:p>
        </p:txBody>
      </p:sp>
      <p:sp>
        <p:nvSpPr>
          <p:cNvPr id="16" name="TextBox 23">
            <a:extLst>
              <a:ext uri="{FF2B5EF4-FFF2-40B4-BE49-F238E27FC236}">
                <a16:creationId xmlns:a16="http://schemas.microsoft.com/office/drawing/2014/main" id="{BF8013D2-8FA1-F3C5-EAEB-A575F3A66682}"/>
              </a:ext>
            </a:extLst>
          </p:cNvPr>
          <p:cNvSpPr txBox="1"/>
          <p:nvPr/>
        </p:nvSpPr>
        <p:spPr>
          <a:xfrm>
            <a:off x="3924299" y="3514324"/>
            <a:ext cx="10439399" cy="2858731"/>
          </a:xfrm>
          <a:prstGeom prst="rect">
            <a:avLst/>
          </a:prstGeom>
        </p:spPr>
        <p:txBody>
          <a:bodyPr wrap="square" lIns="0" tIns="0" rIns="0" bIns="0" rtlCol="0" anchor="t">
            <a:spAutoFit/>
          </a:bodyPr>
          <a:lstStyle/>
          <a:p>
            <a:pPr algn="ctr">
              <a:lnSpc>
                <a:spcPct val="150000"/>
              </a:lnSpc>
            </a:pPr>
            <a:r>
              <a:rPr lang="vi-VN" sz="6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Viết kết bài cho bài văn tả con vật theo dàn ý đã lập</a:t>
            </a:r>
            <a:endParaRPr lang="vi-VN" sz="66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31480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0" y="8438536"/>
            <a:ext cx="18288000" cy="3857105"/>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833876" y="7865122"/>
            <a:ext cx="5111815" cy="4656399"/>
          </a:xfrm>
          <a:custGeom>
            <a:avLst/>
            <a:gdLst/>
            <a:ahLst/>
            <a:cxnLst/>
            <a:rect l="l" t="t" r="r" b="b"/>
            <a:pathLst>
              <a:path w="5111815" h="4656399">
                <a:moveTo>
                  <a:pt x="0" y="0"/>
                </a:moveTo>
                <a:lnTo>
                  <a:pt x="5111815" y="0"/>
                </a:lnTo>
                <a:lnTo>
                  <a:pt x="5111815" y="4656399"/>
                </a:lnTo>
                <a:lnTo>
                  <a:pt x="0" y="46563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3241153" y="1284189"/>
            <a:ext cx="12613188" cy="2598917"/>
          </a:xfrm>
          <a:prstGeom prst="rect">
            <a:avLst/>
          </a:prstGeom>
        </p:spPr>
        <p:txBody>
          <a:bodyPr wrap="square" lIns="0" tIns="0" rIns="0" bIns="0" rtlCol="0" anchor="t">
            <a:spAutoFit/>
          </a:bodyPr>
          <a:lstStyle/>
          <a:p>
            <a:pPr algn="ctr">
              <a:lnSpc>
                <a:spcPct val="150000"/>
              </a:lnSpc>
            </a:pPr>
            <a:r>
              <a:rPr lang="vi-VN" sz="6000" b="1" dirty="0">
                <a:solidFill>
                  <a:srgbClr val="221F4C"/>
                </a:solidFill>
                <a:latin typeface="Arial" panose="020B0604020202020204" pitchFamily="34" charset="0"/>
                <a:cs typeface="Arial" panose="020B0604020202020204" pitchFamily="34" charset="0"/>
              </a:rPr>
              <a:t>Viết kết bài cho bài văn tả con vật mà em đã lập dàn ý</a:t>
            </a:r>
            <a:endParaRPr lang="en-US" sz="6000" b="1" dirty="0">
              <a:solidFill>
                <a:srgbClr val="221F4C"/>
              </a:solidFill>
              <a:latin typeface="Arial" panose="020B0604020202020204" pitchFamily="34" charset="0"/>
              <a:cs typeface="Arial" panose="020B0604020202020204" pitchFamily="34" charset="0"/>
            </a:endParaRPr>
          </a:p>
        </p:txBody>
      </p:sp>
      <p:sp>
        <p:nvSpPr>
          <p:cNvPr id="10" name="Freeform 10"/>
          <p:cNvSpPr/>
          <p:nvPr/>
        </p:nvSpPr>
        <p:spPr>
          <a:xfrm>
            <a:off x="6588093" y="7729642"/>
            <a:ext cx="5111815" cy="4656399"/>
          </a:xfrm>
          <a:custGeom>
            <a:avLst/>
            <a:gdLst/>
            <a:ahLst/>
            <a:cxnLst/>
            <a:rect l="l" t="t" r="r" b="b"/>
            <a:pathLst>
              <a:path w="5111815" h="4656399">
                <a:moveTo>
                  <a:pt x="0" y="0"/>
                </a:moveTo>
                <a:lnTo>
                  <a:pt x="5111814" y="0"/>
                </a:lnTo>
                <a:lnTo>
                  <a:pt x="5111814" y="4656398"/>
                </a:lnTo>
                <a:lnTo>
                  <a:pt x="0" y="465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4469789" y="7729642"/>
            <a:ext cx="5111815" cy="4656399"/>
          </a:xfrm>
          <a:custGeom>
            <a:avLst/>
            <a:gdLst/>
            <a:ahLst/>
            <a:cxnLst/>
            <a:rect l="l" t="t" r="r" b="b"/>
            <a:pathLst>
              <a:path w="5111815" h="4656399">
                <a:moveTo>
                  <a:pt x="0" y="0"/>
                </a:moveTo>
                <a:lnTo>
                  <a:pt x="5111815" y="0"/>
                </a:lnTo>
                <a:lnTo>
                  <a:pt x="5111815" y="4656398"/>
                </a:lnTo>
                <a:lnTo>
                  <a:pt x="0" y="465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6217160" y="-1829491"/>
            <a:ext cx="6594113" cy="3021302"/>
          </a:xfrm>
          <a:custGeom>
            <a:avLst/>
            <a:gdLst/>
            <a:ahLst/>
            <a:cxnLst/>
            <a:rect l="l" t="t" r="r" b="b"/>
            <a:pathLst>
              <a:path w="6594113" h="3021302">
                <a:moveTo>
                  <a:pt x="0" y="0"/>
                </a:moveTo>
                <a:lnTo>
                  <a:pt x="6594113" y="0"/>
                </a:lnTo>
                <a:lnTo>
                  <a:pt x="6594113" y="3021302"/>
                </a:lnTo>
                <a:lnTo>
                  <a:pt x="0" y="302130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13" name="Freeform 13"/>
          <p:cNvSpPr/>
          <p:nvPr/>
        </p:nvSpPr>
        <p:spPr>
          <a:xfrm>
            <a:off x="15597438" y="1456600"/>
            <a:ext cx="6344316" cy="4060362"/>
          </a:xfrm>
          <a:custGeom>
            <a:avLst/>
            <a:gdLst/>
            <a:ahLst/>
            <a:cxnLst/>
            <a:rect l="l" t="t" r="r" b="b"/>
            <a:pathLst>
              <a:path w="6344316" h="4060362">
                <a:moveTo>
                  <a:pt x="0" y="0"/>
                </a:moveTo>
                <a:lnTo>
                  <a:pt x="6344316" y="0"/>
                </a:lnTo>
                <a:lnTo>
                  <a:pt x="6344316" y="4060363"/>
                </a:lnTo>
                <a:lnTo>
                  <a:pt x="0" y="4060363"/>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sp>
      <p:sp>
        <p:nvSpPr>
          <p:cNvPr id="14" name="Freeform 14"/>
          <p:cNvSpPr/>
          <p:nvPr/>
        </p:nvSpPr>
        <p:spPr>
          <a:xfrm rot="317052">
            <a:off x="4691126" y="-966879"/>
            <a:ext cx="3052069" cy="1858987"/>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sp>
      <p:sp>
        <p:nvSpPr>
          <p:cNvPr id="15" name="Freeform 15"/>
          <p:cNvSpPr/>
          <p:nvPr/>
        </p:nvSpPr>
        <p:spPr>
          <a:xfrm rot="317052">
            <a:off x="16899055" y="3599891"/>
            <a:ext cx="2527363" cy="1539394"/>
          </a:xfrm>
          <a:custGeom>
            <a:avLst/>
            <a:gdLst/>
            <a:ahLst/>
            <a:cxnLst/>
            <a:rect l="l" t="t" r="r" b="b"/>
            <a:pathLst>
              <a:path w="2527363" h="1539394">
                <a:moveTo>
                  <a:pt x="0" y="0"/>
                </a:moveTo>
                <a:lnTo>
                  <a:pt x="2527362" y="0"/>
                </a:lnTo>
                <a:lnTo>
                  <a:pt x="2527362" y="1539393"/>
                </a:lnTo>
                <a:lnTo>
                  <a:pt x="0" y="1539393"/>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3547807" y="674275"/>
            <a:ext cx="6594113" cy="3021302"/>
          </a:xfrm>
          <a:custGeom>
            <a:avLst/>
            <a:gdLst/>
            <a:ahLst/>
            <a:cxnLst/>
            <a:rect l="l" t="t" r="r" b="b"/>
            <a:pathLst>
              <a:path w="6594113" h="3021302">
                <a:moveTo>
                  <a:pt x="0" y="0"/>
                </a:moveTo>
                <a:lnTo>
                  <a:pt x="6594113" y="0"/>
                </a:lnTo>
                <a:lnTo>
                  <a:pt x="6594113" y="3021302"/>
                </a:lnTo>
                <a:lnTo>
                  <a:pt x="0" y="302130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17" name="Freeform 17"/>
          <p:cNvSpPr/>
          <p:nvPr/>
        </p:nvSpPr>
        <p:spPr>
          <a:xfrm flipH="1">
            <a:off x="9905621" y="6921244"/>
            <a:ext cx="1281677" cy="1616794"/>
          </a:xfrm>
          <a:custGeom>
            <a:avLst/>
            <a:gdLst/>
            <a:ahLst/>
            <a:cxnLst/>
            <a:rect l="l" t="t" r="r" b="b"/>
            <a:pathLst>
              <a:path w="1281677" h="1616794">
                <a:moveTo>
                  <a:pt x="1281677" y="0"/>
                </a:moveTo>
                <a:lnTo>
                  <a:pt x="0" y="0"/>
                </a:lnTo>
                <a:lnTo>
                  <a:pt x="0" y="1616795"/>
                </a:lnTo>
                <a:lnTo>
                  <a:pt x="1281677" y="1616795"/>
                </a:lnTo>
                <a:lnTo>
                  <a:pt x="128167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Speech Bubble: Rectangle with Corners Rounded 17">
            <a:extLst>
              <a:ext uri="{FF2B5EF4-FFF2-40B4-BE49-F238E27FC236}">
                <a16:creationId xmlns:a16="http://schemas.microsoft.com/office/drawing/2014/main" id="{CAFB94B2-2AD5-49F7-AEC9-99439D8E006C}"/>
              </a:ext>
            </a:extLst>
          </p:cNvPr>
          <p:cNvSpPr/>
          <p:nvPr/>
        </p:nvSpPr>
        <p:spPr>
          <a:xfrm>
            <a:off x="1524000" y="4628172"/>
            <a:ext cx="7315200" cy="2356404"/>
          </a:xfrm>
          <a:prstGeom prst="wedgeRoundRectCallout">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ctr">
              <a:lnSpc>
                <a:spcPct val="150000"/>
              </a:lnSpc>
            </a:pPr>
            <a:r>
              <a:rPr lang="vi-VN" sz="4000" b="1">
                <a:solidFill>
                  <a:schemeClr val="tx1"/>
                </a:solidFill>
                <a:latin typeface="Arial" panose="020B0604020202020204" pitchFamily="34" charset="0"/>
                <a:cs typeface="Arial" panose="020B0604020202020204" pitchFamily="34" charset="0"/>
              </a:rPr>
              <a:t>a) Một đoạn kết </a:t>
            </a:r>
            <a:r>
              <a:rPr lang="vi-VN" sz="4000" b="1" dirty="0">
                <a:solidFill>
                  <a:schemeClr val="tx1"/>
                </a:solidFill>
                <a:latin typeface="Arial" panose="020B0604020202020204" pitchFamily="34" charset="0"/>
                <a:cs typeface="Arial" panose="020B0604020202020204" pitchFamily="34" charset="0"/>
              </a:rPr>
              <a:t>bài </a:t>
            </a:r>
            <a:r>
              <a:rPr lang="vi-VN" sz="4000" b="1">
                <a:solidFill>
                  <a:schemeClr val="tx1"/>
                </a:solidFill>
                <a:latin typeface="Arial" panose="020B0604020202020204" pitchFamily="34" charset="0"/>
                <a:cs typeface="Arial" panose="020B0604020202020204" pitchFamily="34" charset="0"/>
              </a:rPr>
              <a:t>mở rộng</a:t>
            </a:r>
            <a:endParaRPr lang="vi-VN" sz="4000" b="1" dirty="0">
              <a:solidFill>
                <a:schemeClr val="tx1"/>
              </a:solidFill>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61F89342-1CF8-545E-C161-794C1141345B}"/>
              </a:ext>
            </a:extLst>
          </p:cNvPr>
          <p:cNvSpPr/>
          <p:nvPr/>
        </p:nvSpPr>
        <p:spPr>
          <a:xfrm>
            <a:off x="9448800" y="4646258"/>
            <a:ext cx="7315200" cy="2356404"/>
          </a:xfrm>
          <a:prstGeom prst="wedgeRoundRectCallout">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b) Một đoạn kết bài </a:t>
            </a:r>
          </a:p>
          <a:p>
            <a:pPr algn="ctr">
              <a:lnSpc>
                <a:spcPct val="150000"/>
              </a:lnSpc>
            </a:pPr>
            <a:r>
              <a:rPr lang="vi-VN" sz="4000" b="1" dirty="0">
                <a:solidFill>
                  <a:schemeClr val="tx1"/>
                </a:solidFill>
                <a:latin typeface="Arial" panose="020B0604020202020204" pitchFamily="34" charset="0"/>
                <a:cs typeface="Arial" panose="020B0604020202020204" pitchFamily="34" charset="0"/>
              </a:rPr>
              <a:t>không mở rộng</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10" name="Freeform 10"/>
          <p:cNvSpPr/>
          <p:nvPr/>
        </p:nvSpPr>
        <p:spPr>
          <a:xfrm>
            <a:off x="1259608" y="-1074206"/>
            <a:ext cx="5952975" cy="2727545"/>
          </a:xfrm>
          <a:custGeom>
            <a:avLst/>
            <a:gdLst/>
            <a:ahLst/>
            <a:cxnLst/>
            <a:rect l="l" t="t" r="r" b="b"/>
            <a:pathLst>
              <a:path w="5952975" h="2727545">
                <a:moveTo>
                  <a:pt x="0" y="0"/>
                </a:moveTo>
                <a:lnTo>
                  <a:pt x="5952974" y="0"/>
                </a:lnTo>
                <a:lnTo>
                  <a:pt x="5952974" y="2727544"/>
                </a:lnTo>
                <a:lnTo>
                  <a:pt x="0" y="272754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11" name="Freeform 11"/>
          <p:cNvSpPr/>
          <p:nvPr/>
        </p:nvSpPr>
        <p:spPr>
          <a:xfrm rot="-447945">
            <a:off x="736550" y="479970"/>
            <a:ext cx="3052069" cy="1858987"/>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16" name="Freeform 16"/>
          <p:cNvSpPr/>
          <p:nvPr/>
        </p:nvSpPr>
        <p:spPr>
          <a:xfrm>
            <a:off x="15404010" y="7048500"/>
            <a:ext cx="4142481" cy="2651188"/>
          </a:xfrm>
          <a:custGeom>
            <a:avLst/>
            <a:gdLst/>
            <a:ahLst/>
            <a:cxnLst/>
            <a:rect l="l" t="t" r="r" b="b"/>
            <a:pathLst>
              <a:path w="4929022" h="3154574">
                <a:moveTo>
                  <a:pt x="0" y="0"/>
                </a:moveTo>
                <a:lnTo>
                  <a:pt x="4929022" y="0"/>
                </a:lnTo>
                <a:lnTo>
                  <a:pt x="4929022" y="3154574"/>
                </a:lnTo>
                <a:lnTo>
                  <a:pt x="0" y="3154574"/>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17" name="Freeform 17"/>
          <p:cNvSpPr/>
          <p:nvPr/>
        </p:nvSpPr>
        <p:spPr>
          <a:xfrm rot="-447945">
            <a:off x="16470450" y="6564250"/>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18" name="Speech Bubble: Rectangle with Corners Rounded 17">
            <a:extLst>
              <a:ext uri="{FF2B5EF4-FFF2-40B4-BE49-F238E27FC236}">
                <a16:creationId xmlns:a16="http://schemas.microsoft.com/office/drawing/2014/main" id="{C2F05223-1812-8B9E-9CED-A27BC0B18472}"/>
              </a:ext>
            </a:extLst>
          </p:cNvPr>
          <p:cNvSpPr/>
          <p:nvPr/>
        </p:nvSpPr>
        <p:spPr>
          <a:xfrm>
            <a:off x="9525000" y="1095358"/>
            <a:ext cx="7315200" cy="1434003"/>
          </a:xfrm>
          <a:prstGeom prst="wedgeRoundRectCallout">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a) Một đoạn kết bài mở rộng</a:t>
            </a:r>
          </a:p>
        </p:txBody>
      </p:sp>
      <p:sp>
        <p:nvSpPr>
          <p:cNvPr id="19" name="TextBox 5">
            <a:extLst>
              <a:ext uri="{FF2B5EF4-FFF2-40B4-BE49-F238E27FC236}">
                <a16:creationId xmlns:a16="http://schemas.microsoft.com/office/drawing/2014/main" id="{B3503DCE-4114-7B37-B067-08588B45ED5D}"/>
              </a:ext>
            </a:extLst>
          </p:cNvPr>
          <p:cNvSpPr txBox="1"/>
          <p:nvPr/>
        </p:nvSpPr>
        <p:spPr>
          <a:xfrm>
            <a:off x="5488708" y="3113439"/>
            <a:ext cx="6096000" cy="677108"/>
          </a:xfrm>
          <a:prstGeom prst="rect">
            <a:avLst/>
          </a:prstGeom>
        </p:spPr>
        <p:txBody>
          <a:bodyPr wrap="square" lIns="0" tIns="0" rIns="0" bIns="0" rtlCol="0" anchor="t">
            <a:spAutoFit/>
          </a:bodyPr>
          <a:lstStyle/>
          <a:p>
            <a:pPr algn="ctr"/>
            <a:r>
              <a:rPr lang="vi-VN" sz="4400" b="1" u="sng" dirty="0">
                <a:solidFill>
                  <a:srgbClr val="221F4C"/>
                </a:solidFill>
                <a:latin typeface="Arial" panose="020B0604020202020204" pitchFamily="34" charset="0"/>
                <a:cs typeface="Arial" panose="020B0604020202020204" pitchFamily="34" charset="0"/>
              </a:rPr>
              <a:t>Đoạn văn tham khảo</a:t>
            </a:r>
            <a:endParaRPr lang="en-US" sz="4400" b="1" u="sng" dirty="0">
              <a:solidFill>
                <a:srgbClr val="221F4C"/>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DD359127-7AD0-0E3A-390C-315CCAB79238}"/>
              </a:ext>
            </a:extLst>
          </p:cNvPr>
          <p:cNvSpPr txBox="1"/>
          <p:nvPr/>
        </p:nvSpPr>
        <p:spPr>
          <a:xfrm>
            <a:off x="1259608" y="4215985"/>
            <a:ext cx="14554200" cy="4975657"/>
          </a:xfrm>
          <a:prstGeom prst="rect">
            <a:avLst/>
          </a:prstGeom>
          <a:noFill/>
        </p:spPr>
        <p:txBody>
          <a:bodyPr wrap="square">
            <a:spAutoFit/>
          </a:bodyPr>
          <a:lstStyle/>
          <a:p>
            <a:pPr algn="just">
              <a:lnSpc>
                <a:spcPct val="150000"/>
              </a:lnSpc>
            </a:pPr>
            <a:r>
              <a:rPr lang="vi-VN" sz="3600" b="0" i="0" dirty="0">
                <a:solidFill>
                  <a:srgbClr val="000000"/>
                </a:solidFill>
                <a:effectLst/>
                <a:latin typeface="Arial" panose="020B0604020202020204" pitchFamily="34" charset="0"/>
                <a:cs typeface="Arial" panose="020B0604020202020204" pitchFamily="34" charset="0"/>
              </a:rPr>
              <a:t> Từ ngày có Mimi trong nhà, lũ chuột dường như biến mất. Con mèo như một vị chúa tể bước đi đầy quyền uy trong lãnh địa của mình. Cả nhà em ai cũng yêu chú. Mẹ em còn gọi đùa chú là “Con hổ nhỏ”. Dường như chú cũng biết mọi người yêu quý mình nên chú dụi đầu hết vào chân người này lại sang chân người khác. Trông chú đáng yêu và đáng quý.</a:t>
            </a:r>
            <a:endParaRPr lang="vi-VN"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10" name="Freeform 10"/>
          <p:cNvSpPr/>
          <p:nvPr/>
        </p:nvSpPr>
        <p:spPr>
          <a:xfrm>
            <a:off x="1259608" y="-1074206"/>
            <a:ext cx="5952975" cy="2727545"/>
          </a:xfrm>
          <a:custGeom>
            <a:avLst/>
            <a:gdLst/>
            <a:ahLst/>
            <a:cxnLst/>
            <a:rect l="l" t="t" r="r" b="b"/>
            <a:pathLst>
              <a:path w="5952975" h="2727545">
                <a:moveTo>
                  <a:pt x="0" y="0"/>
                </a:moveTo>
                <a:lnTo>
                  <a:pt x="5952974" y="0"/>
                </a:lnTo>
                <a:lnTo>
                  <a:pt x="5952974" y="2727544"/>
                </a:lnTo>
                <a:lnTo>
                  <a:pt x="0" y="272754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11" name="Freeform 11"/>
          <p:cNvSpPr/>
          <p:nvPr/>
        </p:nvSpPr>
        <p:spPr>
          <a:xfrm rot="-447945">
            <a:off x="736550" y="479970"/>
            <a:ext cx="3052069" cy="1858987"/>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18" name="Speech Bubble: Rectangle with Corners Rounded 17">
            <a:extLst>
              <a:ext uri="{FF2B5EF4-FFF2-40B4-BE49-F238E27FC236}">
                <a16:creationId xmlns:a16="http://schemas.microsoft.com/office/drawing/2014/main" id="{C2F05223-1812-8B9E-9CED-A27BC0B18472}"/>
              </a:ext>
            </a:extLst>
          </p:cNvPr>
          <p:cNvSpPr/>
          <p:nvPr/>
        </p:nvSpPr>
        <p:spPr>
          <a:xfrm>
            <a:off x="7843477" y="1095358"/>
            <a:ext cx="8996723" cy="1434003"/>
          </a:xfrm>
          <a:prstGeom prst="wedgeRoundRectCallout">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b) Một đoạn kết bài không mở rộng</a:t>
            </a:r>
          </a:p>
        </p:txBody>
      </p:sp>
      <p:sp>
        <p:nvSpPr>
          <p:cNvPr id="19" name="TextBox 5">
            <a:extLst>
              <a:ext uri="{FF2B5EF4-FFF2-40B4-BE49-F238E27FC236}">
                <a16:creationId xmlns:a16="http://schemas.microsoft.com/office/drawing/2014/main" id="{B3503DCE-4114-7B37-B067-08588B45ED5D}"/>
              </a:ext>
            </a:extLst>
          </p:cNvPr>
          <p:cNvSpPr txBox="1"/>
          <p:nvPr/>
        </p:nvSpPr>
        <p:spPr>
          <a:xfrm>
            <a:off x="5488708" y="3467100"/>
            <a:ext cx="6096000" cy="677108"/>
          </a:xfrm>
          <a:prstGeom prst="rect">
            <a:avLst/>
          </a:prstGeom>
        </p:spPr>
        <p:txBody>
          <a:bodyPr wrap="square" lIns="0" tIns="0" rIns="0" bIns="0" rtlCol="0" anchor="t">
            <a:spAutoFit/>
          </a:bodyPr>
          <a:lstStyle/>
          <a:p>
            <a:pPr algn="ctr"/>
            <a:r>
              <a:rPr lang="vi-VN" sz="4400" b="1" u="sng" dirty="0">
                <a:solidFill>
                  <a:srgbClr val="221F4C"/>
                </a:solidFill>
                <a:latin typeface="Arial" panose="020B0604020202020204" pitchFamily="34" charset="0"/>
                <a:cs typeface="Arial" panose="020B0604020202020204" pitchFamily="34" charset="0"/>
              </a:rPr>
              <a:t>Đoạn văn tham khảo</a:t>
            </a:r>
            <a:endParaRPr lang="en-US" sz="4400" b="1" u="sng" dirty="0">
              <a:solidFill>
                <a:srgbClr val="221F4C"/>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DD359127-7AD0-0E3A-390C-315CCAB79238}"/>
              </a:ext>
            </a:extLst>
          </p:cNvPr>
          <p:cNvSpPr txBox="1"/>
          <p:nvPr/>
        </p:nvSpPr>
        <p:spPr>
          <a:xfrm>
            <a:off x="1259608" y="4869655"/>
            <a:ext cx="14144402" cy="2748253"/>
          </a:xfrm>
          <a:prstGeom prst="rect">
            <a:avLst/>
          </a:prstGeom>
          <a:noFill/>
        </p:spPr>
        <p:txBody>
          <a:bodyPr wrap="square">
            <a:spAutoFit/>
          </a:bodyPr>
          <a:lstStyle/>
          <a:p>
            <a:pPr algn="just">
              <a:lnSpc>
                <a:spcPct val="150000"/>
              </a:lnSpc>
            </a:pPr>
            <a:r>
              <a:rPr lang="vi-VN" sz="4000" b="0" i="0" dirty="0">
                <a:solidFill>
                  <a:srgbClr val="000000"/>
                </a:solidFill>
                <a:effectLst/>
                <a:latin typeface="Arial" panose="020B0604020202020204" pitchFamily="34" charset="0"/>
                <a:cs typeface="Arial" panose="020B0604020202020204" pitchFamily="34" charset="0"/>
              </a:rPr>
              <a:t>Em rất quý con mèo đen của mình, bởi chú không chỉ là người bạn hiền thân thiết mà còn là một "chiến sĩ diệt chuột" bảo vệ mùa màng, sức khỏe cho mọi gia đình.</a:t>
            </a:r>
            <a:endParaRPr lang="vi-VN" sz="4000" dirty="0">
              <a:latin typeface="Arial" panose="020B0604020202020204" pitchFamily="34" charset="0"/>
              <a:cs typeface="Arial" panose="020B0604020202020204" pitchFamily="34" charset="0"/>
            </a:endParaRPr>
          </a:p>
        </p:txBody>
      </p:sp>
      <p:sp>
        <p:nvSpPr>
          <p:cNvPr id="2" name="Freeform 8">
            <a:extLst>
              <a:ext uri="{FF2B5EF4-FFF2-40B4-BE49-F238E27FC236}">
                <a16:creationId xmlns:a16="http://schemas.microsoft.com/office/drawing/2014/main" id="{FB7F0907-52AE-41F0-655A-35B3BA168595}"/>
              </a:ext>
            </a:extLst>
          </p:cNvPr>
          <p:cNvSpPr/>
          <p:nvPr/>
        </p:nvSpPr>
        <p:spPr>
          <a:xfrm>
            <a:off x="13873561" y="6243782"/>
            <a:ext cx="3874457" cy="4005118"/>
          </a:xfrm>
          <a:custGeom>
            <a:avLst/>
            <a:gdLst/>
            <a:ahLst/>
            <a:cxnLst/>
            <a:rect l="l" t="t" r="r" b="b"/>
            <a:pathLst>
              <a:path w="1514223" h="1565288">
                <a:moveTo>
                  <a:pt x="0" y="0"/>
                </a:moveTo>
                <a:lnTo>
                  <a:pt x="1514223" y="0"/>
                </a:lnTo>
                <a:lnTo>
                  <a:pt x="1514223" y="1565288"/>
                </a:lnTo>
                <a:lnTo>
                  <a:pt x="0" y="15652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5316739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TextBox 2"/>
          <p:cNvSpPr txBox="1"/>
          <p:nvPr/>
        </p:nvSpPr>
        <p:spPr>
          <a:xfrm>
            <a:off x="9458353" y="2095500"/>
            <a:ext cx="6873529" cy="5311839"/>
          </a:xfrm>
          <a:prstGeom prst="rect">
            <a:avLst/>
          </a:prstGeom>
        </p:spPr>
        <p:txBody>
          <a:bodyPr wrap="square" lIns="0" tIns="0" rIns="0" bIns="0" rtlCol="0" anchor="t">
            <a:spAutoFit/>
          </a:bodyPr>
          <a:lstStyle/>
          <a:p>
            <a:pPr algn="ctr">
              <a:lnSpc>
                <a:spcPct val="150000"/>
              </a:lnSpc>
            </a:pPr>
            <a:r>
              <a:rPr lang="en-US" sz="8000" b="1" dirty="0">
                <a:solidFill>
                  <a:srgbClr val="57541D"/>
                </a:solidFill>
                <a:latin typeface="Arial" panose="020B0604020202020204" pitchFamily="34" charset="0"/>
                <a:cs typeface="Arial" panose="020B0604020202020204" pitchFamily="34" charset="0"/>
              </a:rPr>
              <a:t> </a:t>
            </a:r>
            <a:r>
              <a:rPr lang="vi-VN" sz="8000" b="1" dirty="0">
                <a:solidFill>
                  <a:srgbClr val="57541D"/>
                </a:solidFill>
                <a:latin typeface="Arial" panose="020B0604020202020204" pitchFamily="34" charset="0"/>
                <a:cs typeface="Arial" panose="020B0604020202020204" pitchFamily="34" charset="0"/>
              </a:rPr>
              <a:t>TRAO ĐỔI:</a:t>
            </a:r>
          </a:p>
          <a:p>
            <a:pPr algn="ctr">
              <a:lnSpc>
                <a:spcPct val="150000"/>
              </a:lnSpc>
            </a:pPr>
            <a:r>
              <a:rPr lang="vi-VN" sz="8000" b="1" dirty="0">
                <a:solidFill>
                  <a:srgbClr val="57541D"/>
                </a:solidFill>
                <a:latin typeface="Arial" panose="020B0604020202020204" pitchFamily="34" charset="0"/>
                <a:cs typeface="Arial" panose="020B0604020202020204" pitchFamily="34" charset="0"/>
              </a:rPr>
              <a:t>EM ĐỌC SÁCH BÁO</a:t>
            </a:r>
            <a:endParaRPr lang="en-US" sz="8000" b="1" dirty="0">
              <a:solidFill>
                <a:srgbClr val="57541D"/>
              </a:solidFill>
              <a:latin typeface="Arial" panose="020B0604020202020204" pitchFamily="34" charset="0"/>
              <a:cs typeface="Arial" panose="020B0604020202020204" pitchFamily="34" charset="0"/>
            </a:endParaRPr>
          </a:p>
        </p:txBody>
      </p:sp>
      <p:sp>
        <p:nvSpPr>
          <p:cNvPr id="5" name="Freeform 5"/>
          <p:cNvSpPr/>
          <p:nvPr/>
        </p:nvSpPr>
        <p:spPr>
          <a:xfrm rot="1129902" flipH="1">
            <a:off x="-5207587" y="6316375"/>
            <a:ext cx="19178372" cy="5335074"/>
          </a:xfrm>
          <a:custGeom>
            <a:avLst/>
            <a:gdLst/>
            <a:ahLst/>
            <a:cxnLst/>
            <a:rect l="l" t="t" r="r" b="b"/>
            <a:pathLst>
              <a:path w="19178372" h="5335074">
                <a:moveTo>
                  <a:pt x="19178373" y="0"/>
                </a:moveTo>
                <a:lnTo>
                  <a:pt x="0" y="0"/>
                </a:lnTo>
                <a:lnTo>
                  <a:pt x="0" y="5335074"/>
                </a:lnTo>
                <a:lnTo>
                  <a:pt x="19178373" y="5335074"/>
                </a:lnTo>
                <a:lnTo>
                  <a:pt x="19178373"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302572" y="2622755"/>
            <a:ext cx="7567819" cy="7284026"/>
          </a:xfrm>
          <a:custGeom>
            <a:avLst/>
            <a:gdLst/>
            <a:ahLst/>
            <a:cxnLst/>
            <a:rect l="l" t="t" r="r" b="b"/>
            <a:pathLst>
              <a:path w="7567819" h="7284026">
                <a:moveTo>
                  <a:pt x="7567819" y="0"/>
                </a:moveTo>
                <a:lnTo>
                  <a:pt x="0" y="0"/>
                </a:lnTo>
                <a:lnTo>
                  <a:pt x="0" y="7284026"/>
                </a:lnTo>
                <a:lnTo>
                  <a:pt x="7567819" y="7284026"/>
                </a:lnTo>
                <a:lnTo>
                  <a:pt x="756781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94540" y="-1510927"/>
            <a:ext cx="5918398" cy="3787775"/>
          </a:xfrm>
          <a:custGeom>
            <a:avLst/>
            <a:gdLst/>
            <a:ahLst/>
            <a:cxnLst/>
            <a:rect l="l" t="t" r="r" b="b"/>
            <a:pathLst>
              <a:path w="5918398" h="3787775">
                <a:moveTo>
                  <a:pt x="0" y="0"/>
                </a:moveTo>
                <a:lnTo>
                  <a:pt x="5918399" y="0"/>
                </a:lnTo>
                <a:lnTo>
                  <a:pt x="5918399" y="3787775"/>
                </a:lnTo>
                <a:lnTo>
                  <a:pt x="0" y="3787775"/>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8" name="Freeform 8"/>
          <p:cNvSpPr/>
          <p:nvPr/>
        </p:nvSpPr>
        <p:spPr>
          <a:xfrm rot="-447945">
            <a:off x="2063954" y="573364"/>
            <a:ext cx="3052069" cy="1858987"/>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TextBox 2"/>
          <p:cNvSpPr txBox="1"/>
          <p:nvPr/>
        </p:nvSpPr>
        <p:spPr>
          <a:xfrm>
            <a:off x="2777227" y="876300"/>
            <a:ext cx="5520126" cy="1015663"/>
          </a:xfrm>
          <a:prstGeom prst="rect">
            <a:avLst/>
          </a:prstGeom>
        </p:spPr>
        <p:txBody>
          <a:bodyPr wrap="square" lIns="0" tIns="0" rIns="0" bIns="0" rtlCol="0" anchor="t">
            <a:spAutoFit/>
          </a:bodyPr>
          <a:lstStyle/>
          <a:p>
            <a:pPr algn="ctr"/>
            <a:r>
              <a:rPr lang="vi-VN" sz="6600" b="1" dirty="0">
                <a:solidFill>
                  <a:srgbClr val="57541D"/>
                </a:solidFill>
                <a:latin typeface="Arial" panose="020B0604020202020204" pitchFamily="34" charset="0"/>
                <a:cs typeface="Arial" panose="020B0604020202020204" pitchFamily="34" charset="0"/>
              </a:rPr>
              <a:t>KHỞI ĐỘNG</a:t>
            </a:r>
            <a:endParaRPr lang="en-US" sz="6600" b="1" dirty="0">
              <a:solidFill>
                <a:srgbClr val="57541D"/>
              </a:solidFill>
              <a:latin typeface="Arial" panose="020B0604020202020204" pitchFamily="34" charset="0"/>
              <a:cs typeface="Arial" panose="020B0604020202020204" pitchFamily="34" charset="0"/>
            </a:endParaRPr>
          </a:p>
        </p:txBody>
      </p:sp>
      <p:sp>
        <p:nvSpPr>
          <p:cNvPr id="5" name="Freeform 5"/>
          <p:cNvSpPr/>
          <p:nvPr/>
        </p:nvSpPr>
        <p:spPr>
          <a:xfrm rot="-429992">
            <a:off x="9350515" y="6891570"/>
            <a:ext cx="12437813" cy="3819904"/>
          </a:xfrm>
          <a:custGeom>
            <a:avLst/>
            <a:gdLst/>
            <a:ahLst/>
            <a:cxnLst/>
            <a:rect l="l" t="t" r="r" b="b"/>
            <a:pathLst>
              <a:path w="12437813" h="3819904">
                <a:moveTo>
                  <a:pt x="0" y="0"/>
                </a:moveTo>
                <a:lnTo>
                  <a:pt x="12437812" y="0"/>
                </a:lnTo>
                <a:lnTo>
                  <a:pt x="12437812" y="3819904"/>
                </a:lnTo>
                <a:lnTo>
                  <a:pt x="0" y="3819904"/>
                </a:lnTo>
                <a:lnTo>
                  <a:pt x="0" y="0"/>
                </a:lnTo>
                <a:close/>
              </a:path>
            </a:pathLst>
          </a:custGeom>
          <a:blipFill>
            <a:blip r:embed="rId4">
              <a:alphaModFix amt="81000"/>
              <a:extLst>
                <a:ext uri="{96DAC541-7B7A-43D3-8B79-37D633B846F1}">
                  <asvg:svgBlip xmlns:asvg="http://schemas.microsoft.com/office/drawing/2016/SVG/main" r:embed="rId5"/>
                </a:ext>
              </a:extLst>
            </a:blip>
            <a:stretch>
              <a:fillRect r="-83604"/>
            </a:stretch>
          </a:blipFill>
        </p:spPr>
      </p:sp>
      <p:sp>
        <p:nvSpPr>
          <p:cNvPr id="6" name="Freeform 6"/>
          <p:cNvSpPr/>
          <p:nvPr/>
        </p:nvSpPr>
        <p:spPr>
          <a:xfrm>
            <a:off x="10759679" y="2474526"/>
            <a:ext cx="7528321" cy="7068118"/>
          </a:xfrm>
          <a:custGeom>
            <a:avLst/>
            <a:gdLst/>
            <a:ahLst/>
            <a:cxnLst/>
            <a:rect l="l" t="t" r="r" b="b"/>
            <a:pathLst>
              <a:path w="7528321" h="7068118">
                <a:moveTo>
                  <a:pt x="0" y="0"/>
                </a:moveTo>
                <a:lnTo>
                  <a:pt x="7528321" y="0"/>
                </a:lnTo>
                <a:lnTo>
                  <a:pt x="7528321" y="7068118"/>
                </a:lnTo>
                <a:lnTo>
                  <a:pt x="0" y="70681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0759679" y="-2054371"/>
            <a:ext cx="5918398" cy="3787775"/>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sp>
      <p:sp>
        <p:nvSpPr>
          <p:cNvPr id="8" name="Freeform 8"/>
          <p:cNvSpPr/>
          <p:nvPr/>
        </p:nvSpPr>
        <p:spPr>
          <a:xfrm rot="-447945">
            <a:off x="13234496" y="291453"/>
            <a:ext cx="3052069" cy="1858987"/>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sp>
      <p:sp>
        <p:nvSpPr>
          <p:cNvPr id="9" name="Cloud 8">
            <a:extLst>
              <a:ext uri="{FF2B5EF4-FFF2-40B4-BE49-F238E27FC236}">
                <a16:creationId xmlns:a16="http://schemas.microsoft.com/office/drawing/2014/main" id="{4D1ECF26-95DE-4425-EC7A-7E019662ABE9}"/>
              </a:ext>
            </a:extLst>
          </p:cNvPr>
          <p:cNvSpPr/>
          <p:nvPr/>
        </p:nvSpPr>
        <p:spPr>
          <a:xfrm>
            <a:off x="2159180" y="7080447"/>
            <a:ext cx="6756220" cy="2421039"/>
          </a:xfrm>
          <a:prstGeom prst="cloud">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Lắng nghe và </a:t>
            </a:r>
          </a:p>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cảm nhận bài hát</a:t>
            </a:r>
            <a:endParaRPr lang="vi-VN" sz="4000" dirty="0">
              <a:effectLst/>
              <a:latin typeface="Arial" panose="020B0604020202020204" pitchFamily="34" charset="0"/>
              <a:cs typeface="Arial" panose="020B0604020202020204" pitchFamily="34" charset="0"/>
            </a:endParaRPr>
          </a:p>
        </p:txBody>
      </p:sp>
      <p:pic>
        <p:nvPicPr>
          <p:cNvPr id="3" name="Việt Nam I Love - Mai Chí Công ft Thiện Nhân, Hồng Minh, Nhật Minh, Quang Anh _ Nhạc Hot 2021">
            <a:hlinkClick r:id="" action="ppaction://media"/>
            <a:extLst>
              <a:ext uri="{FF2B5EF4-FFF2-40B4-BE49-F238E27FC236}">
                <a16:creationId xmlns:a16="http://schemas.microsoft.com/office/drawing/2014/main" id="{12D770C3-D477-50C4-B5C7-2F405EC8B3E9}"/>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676400" y="2212387"/>
            <a:ext cx="8083773" cy="4547636"/>
          </a:xfrm>
          <a:prstGeom prst="rect">
            <a:avLst/>
          </a:prstGeom>
        </p:spPr>
      </p:pic>
    </p:spTree>
    <p:extLst>
      <p:ext uri="{BB962C8B-B14F-4D97-AF65-F5344CB8AC3E}">
        <p14:creationId xmlns:p14="http://schemas.microsoft.com/office/powerpoint/2010/main" val="5826194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48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2" fill="hold" display="0">
                  <p:stCondLst>
                    <p:cond delay="indefinite"/>
                  </p:stCondLst>
                </p:cTn>
                <p:tgtEl>
                  <p:spTgt spid="3"/>
                </p:tgtEl>
              </p:cMediaNode>
            </p:video>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grpSp>
        <p:nvGrpSpPr>
          <p:cNvPr id="2" name="Group 2"/>
          <p:cNvGrpSpPr/>
          <p:nvPr/>
        </p:nvGrpSpPr>
        <p:grpSpPr>
          <a:xfrm>
            <a:off x="-1388908" y="7129876"/>
            <a:ext cx="20916504" cy="315712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sp>
      </p:grpSp>
      <p:sp>
        <p:nvSpPr>
          <p:cNvPr id="5" name="Freeform 5"/>
          <p:cNvSpPr/>
          <p:nvPr/>
        </p:nvSpPr>
        <p:spPr>
          <a:xfrm>
            <a:off x="-2032727" y="3310234"/>
            <a:ext cx="4929022" cy="3154574"/>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6" name="Freeform 6"/>
          <p:cNvSpPr/>
          <p:nvPr/>
        </p:nvSpPr>
        <p:spPr>
          <a:xfrm>
            <a:off x="4743278" y="-1251888"/>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7" name="Freeform 7"/>
          <p:cNvSpPr/>
          <p:nvPr/>
        </p:nvSpPr>
        <p:spPr>
          <a:xfrm>
            <a:off x="15782800" y="1069210"/>
            <a:ext cx="5602618" cy="3585675"/>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8" name="Freeform 8"/>
          <p:cNvSpPr/>
          <p:nvPr/>
        </p:nvSpPr>
        <p:spPr>
          <a:xfrm rot="-447945">
            <a:off x="250877" y="317180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sp>
      <p:sp>
        <p:nvSpPr>
          <p:cNvPr id="9" name="Freeform 9"/>
          <p:cNvSpPr/>
          <p:nvPr/>
        </p:nvSpPr>
        <p:spPr>
          <a:xfrm rot="-447945">
            <a:off x="15916922" y="812657"/>
            <a:ext cx="3052069" cy="1858987"/>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sp>
      <p:sp>
        <p:nvSpPr>
          <p:cNvPr id="10" name="Freeform 10"/>
          <p:cNvSpPr/>
          <p:nvPr/>
        </p:nvSpPr>
        <p:spPr>
          <a:xfrm>
            <a:off x="-277344" y="6108818"/>
            <a:ext cx="2612088" cy="7255801"/>
          </a:xfrm>
          <a:custGeom>
            <a:avLst/>
            <a:gdLst/>
            <a:ahLst/>
            <a:cxnLst/>
            <a:rect l="l" t="t" r="r" b="b"/>
            <a:pathLst>
              <a:path w="2612088" h="7255801">
                <a:moveTo>
                  <a:pt x="0" y="0"/>
                </a:moveTo>
                <a:lnTo>
                  <a:pt x="2612088" y="0"/>
                </a:lnTo>
                <a:lnTo>
                  <a:pt x="2612088" y="7255801"/>
                </a:lnTo>
                <a:lnTo>
                  <a:pt x="0" y="72558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5809086" y="6108818"/>
            <a:ext cx="2682982" cy="7452727"/>
          </a:xfrm>
          <a:custGeom>
            <a:avLst/>
            <a:gdLst/>
            <a:ahLst/>
            <a:cxnLst/>
            <a:rect l="l" t="t" r="r" b="b"/>
            <a:pathLst>
              <a:path w="2682982" h="7452727">
                <a:moveTo>
                  <a:pt x="0" y="0"/>
                </a:moveTo>
                <a:lnTo>
                  <a:pt x="2682981" y="0"/>
                </a:lnTo>
                <a:lnTo>
                  <a:pt x="2682981" y="7452727"/>
                </a:lnTo>
                <a:lnTo>
                  <a:pt x="0" y="74527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5633866" y="5083983"/>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2">
            <a:extLst>
              <a:ext uri="{FF2B5EF4-FFF2-40B4-BE49-F238E27FC236}">
                <a16:creationId xmlns:a16="http://schemas.microsoft.com/office/drawing/2014/main" id="{35C3C9EB-09F9-04D8-4633-D07B39CD55FE}"/>
              </a:ext>
            </a:extLst>
          </p:cNvPr>
          <p:cNvSpPr/>
          <p:nvPr/>
        </p:nvSpPr>
        <p:spPr>
          <a:xfrm>
            <a:off x="8476293" y="2680708"/>
            <a:ext cx="1335413" cy="133541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9D9F"/>
          </a:solidFill>
        </p:spPr>
        <p:txBody>
          <a:bodyPr anchor="ctr"/>
          <a:lstStyle/>
          <a:p>
            <a:pPr algn="ctr"/>
            <a:r>
              <a:rPr lang="en-US" sz="6600" b="1" dirty="0">
                <a:latin typeface="Arial" panose="020B0604020202020204" pitchFamily="34" charset="0"/>
                <a:cs typeface="Arial" panose="020B0604020202020204" pitchFamily="34" charset="0"/>
              </a:rPr>
              <a:t>1</a:t>
            </a:r>
            <a:endParaRPr lang="vi-VN" sz="6600" b="1" dirty="0">
              <a:latin typeface="Arial" panose="020B0604020202020204" pitchFamily="34" charset="0"/>
              <a:cs typeface="Arial" panose="020B0604020202020204" pitchFamily="34" charset="0"/>
            </a:endParaRPr>
          </a:p>
        </p:txBody>
      </p:sp>
      <p:sp>
        <p:nvSpPr>
          <p:cNvPr id="16" name="TextBox 23">
            <a:extLst>
              <a:ext uri="{FF2B5EF4-FFF2-40B4-BE49-F238E27FC236}">
                <a16:creationId xmlns:a16="http://schemas.microsoft.com/office/drawing/2014/main" id="{BF8013D2-8FA1-F3C5-EAEB-A575F3A66682}"/>
              </a:ext>
            </a:extLst>
          </p:cNvPr>
          <p:cNvSpPr txBox="1"/>
          <p:nvPr/>
        </p:nvSpPr>
        <p:spPr>
          <a:xfrm>
            <a:off x="6629397" y="4349275"/>
            <a:ext cx="5029204" cy="1335237"/>
          </a:xfrm>
          <a:prstGeom prst="rect">
            <a:avLst/>
          </a:prstGeom>
        </p:spPr>
        <p:txBody>
          <a:bodyPr wrap="square" lIns="0" tIns="0" rIns="0" bIns="0" rtlCol="0" anchor="t">
            <a:spAutoFit/>
          </a:bodyPr>
          <a:lstStyle/>
          <a:p>
            <a:pPr algn="ctr">
              <a:lnSpc>
                <a:spcPct val="150000"/>
              </a:lnSpc>
            </a:pPr>
            <a:r>
              <a:rPr lang="vi-VN" sz="6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Chuẩn bị</a:t>
            </a:r>
            <a:endParaRPr lang="vi-VN" sz="66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62472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10" name="Freeform 10"/>
          <p:cNvSpPr/>
          <p:nvPr/>
        </p:nvSpPr>
        <p:spPr>
          <a:xfrm>
            <a:off x="1259608" y="-1074206"/>
            <a:ext cx="5952975" cy="2727545"/>
          </a:xfrm>
          <a:custGeom>
            <a:avLst/>
            <a:gdLst/>
            <a:ahLst/>
            <a:cxnLst/>
            <a:rect l="l" t="t" r="r" b="b"/>
            <a:pathLst>
              <a:path w="5952975" h="2727545">
                <a:moveTo>
                  <a:pt x="0" y="0"/>
                </a:moveTo>
                <a:lnTo>
                  <a:pt x="5952974" y="0"/>
                </a:lnTo>
                <a:lnTo>
                  <a:pt x="5952974" y="2727544"/>
                </a:lnTo>
                <a:lnTo>
                  <a:pt x="0" y="272754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11" name="Freeform 11"/>
          <p:cNvSpPr/>
          <p:nvPr/>
        </p:nvSpPr>
        <p:spPr>
          <a:xfrm rot="-447945">
            <a:off x="736550" y="479970"/>
            <a:ext cx="3052069" cy="1858987"/>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16" name="Freeform 16"/>
          <p:cNvSpPr/>
          <p:nvPr/>
        </p:nvSpPr>
        <p:spPr>
          <a:xfrm>
            <a:off x="15404010" y="7048500"/>
            <a:ext cx="4142481" cy="2651188"/>
          </a:xfrm>
          <a:custGeom>
            <a:avLst/>
            <a:gdLst/>
            <a:ahLst/>
            <a:cxnLst/>
            <a:rect l="l" t="t" r="r" b="b"/>
            <a:pathLst>
              <a:path w="4929022" h="3154574">
                <a:moveTo>
                  <a:pt x="0" y="0"/>
                </a:moveTo>
                <a:lnTo>
                  <a:pt x="4929022" y="0"/>
                </a:lnTo>
                <a:lnTo>
                  <a:pt x="4929022" y="3154574"/>
                </a:lnTo>
                <a:lnTo>
                  <a:pt x="0" y="3154574"/>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17" name="Freeform 17"/>
          <p:cNvSpPr/>
          <p:nvPr/>
        </p:nvSpPr>
        <p:spPr>
          <a:xfrm rot="-447945">
            <a:off x="16470450" y="6564250"/>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2" name="Rectangle: Rounded Corners 1">
            <a:extLst>
              <a:ext uri="{FF2B5EF4-FFF2-40B4-BE49-F238E27FC236}">
                <a16:creationId xmlns:a16="http://schemas.microsoft.com/office/drawing/2014/main" id="{E0B21065-0CE2-3BFD-A270-0EDAA755FA7B}"/>
              </a:ext>
            </a:extLst>
          </p:cNvPr>
          <p:cNvSpPr/>
          <p:nvPr/>
        </p:nvSpPr>
        <p:spPr>
          <a:xfrm>
            <a:off x="1259608" y="1992518"/>
            <a:ext cx="2611676" cy="1295401"/>
          </a:xfrm>
          <a:prstGeom prst="roundRect">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lnSpc>
                <a:spcPct val="114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Sách</a:t>
            </a:r>
            <a:endParaRPr lang="vi-VN" sz="3600" dirty="0">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6F275F0F-F006-AB82-5076-8C5ED9DF56D7}"/>
              </a:ext>
            </a:extLst>
          </p:cNvPr>
          <p:cNvSpPr/>
          <p:nvPr/>
        </p:nvSpPr>
        <p:spPr>
          <a:xfrm>
            <a:off x="4475741" y="1992518"/>
            <a:ext cx="2611676" cy="1295401"/>
          </a:xfrm>
          <a:prstGeom prst="roundRect">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lnSpc>
                <a:spcPct val="114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Báo</a:t>
            </a:r>
            <a:endParaRPr lang="vi-VN" sz="3600" dirty="0">
              <a:effectLst/>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6C2E0310-3E2F-9F1D-E82E-75F577B196FF}"/>
              </a:ext>
            </a:extLst>
          </p:cNvPr>
          <p:cNvSpPr/>
          <p:nvPr/>
        </p:nvSpPr>
        <p:spPr>
          <a:xfrm>
            <a:off x="7655265" y="1992516"/>
            <a:ext cx="2611676" cy="1295401"/>
          </a:xfrm>
          <a:prstGeom prst="roundRect">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lnSpc>
                <a:spcPct val="114000"/>
              </a:lnSpc>
            </a:pPr>
            <a:r>
              <a:rPr lang="vi-VN" sz="3600" dirty="0">
                <a:solidFill>
                  <a:schemeClr val="tx1"/>
                </a:solidFill>
                <a:effectLst/>
                <a:latin typeface="Arial" panose="020B0604020202020204" pitchFamily="34" charset="0"/>
                <a:cs typeface="Arial" panose="020B0604020202020204" pitchFamily="34" charset="0"/>
              </a:rPr>
              <a:t>Bài thơ</a:t>
            </a:r>
          </a:p>
        </p:txBody>
      </p:sp>
      <p:sp>
        <p:nvSpPr>
          <p:cNvPr id="5" name="Rectangle: Rounded Corners 4">
            <a:extLst>
              <a:ext uri="{FF2B5EF4-FFF2-40B4-BE49-F238E27FC236}">
                <a16:creationId xmlns:a16="http://schemas.microsoft.com/office/drawing/2014/main" id="{DBC7D363-49F4-A559-3B30-4B1C1369E818}"/>
              </a:ext>
            </a:extLst>
          </p:cNvPr>
          <p:cNvSpPr/>
          <p:nvPr/>
        </p:nvSpPr>
        <p:spPr>
          <a:xfrm>
            <a:off x="10834789" y="1992516"/>
            <a:ext cx="2611676" cy="1295401"/>
          </a:xfrm>
          <a:prstGeom prst="roundRect">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lnSpc>
                <a:spcPct val="114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Bài văn</a:t>
            </a:r>
            <a:endParaRPr lang="vi-VN" sz="3600" dirty="0">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EFA7777C-2834-4B35-918C-7A0ED11FFF8A}"/>
              </a:ext>
            </a:extLst>
          </p:cNvPr>
          <p:cNvSpPr/>
          <p:nvPr/>
        </p:nvSpPr>
        <p:spPr>
          <a:xfrm>
            <a:off x="14014312" y="1992515"/>
            <a:ext cx="3018695" cy="1295401"/>
          </a:xfrm>
          <a:prstGeom prst="roundRect">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lnSpc>
                <a:spcPct val="114000"/>
              </a:lnSpc>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Câu chuyện</a:t>
            </a:r>
            <a:endParaRPr lang="vi-VN" sz="3600" dirty="0">
              <a:effectLst/>
              <a:latin typeface="Arial" panose="020B0604020202020204" pitchFamily="34" charset="0"/>
              <a:cs typeface="Arial" panose="020B0604020202020204" pitchFamily="34" charset="0"/>
            </a:endParaRPr>
          </a:p>
        </p:txBody>
      </p:sp>
      <p:sp>
        <p:nvSpPr>
          <p:cNvPr id="7" name="Freeform 99">
            <a:extLst>
              <a:ext uri="{FF2B5EF4-FFF2-40B4-BE49-F238E27FC236}">
                <a16:creationId xmlns:a16="http://schemas.microsoft.com/office/drawing/2014/main" id="{03ACE66F-CE49-E558-5D92-C40621FEE1DB}"/>
              </a:ext>
            </a:extLst>
          </p:cNvPr>
          <p:cNvSpPr/>
          <p:nvPr/>
        </p:nvSpPr>
        <p:spPr>
          <a:xfrm>
            <a:off x="1701491" y="5989407"/>
            <a:ext cx="14885018" cy="4546133"/>
          </a:xfrm>
          <a:custGeom>
            <a:avLst/>
            <a:gdLst/>
            <a:ahLst/>
            <a:cxnLst/>
            <a:rect l="l" t="t" r="r" b="b"/>
            <a:pathLst>
              <a:path w="2623634" h="801302">
                <a:moveTo>
                  <a:pt x="0" y="0"/>
                </a:moveTo>
                <a:lnTo>
                  <a:pt x="2623634" y="0"/>
                </a:lnTo>
                <a:lnTo>
                  <a:pt x="2623634" y="801302"/>
                </a:lnTo>
                <a:lnTo>
                  <a:pt x="0" y="801302"/>
                </a:lnTo>
                <a:lnTo>
                  <a:pt x="0" y="0"/>
                </a:lnTo>
                <a:close/>
              </a:path>
            </a:pathLst>
          </a:custGeom>
          <a:blipFill>
            <a:blip r:embed="rId8"/>
            <a:stretch>
              <a:fillRect/>
            </a:stretch>
          </a:blipFill>
        </p:spPr>
      </p:sp>
      <p:sp>
        <p:nvSpPr>
          <p:cNvPr id="8" name="TextBox 23">
            <a:extLst>
              <a:ext uri="{FF2B5EF4-FFF2-40B4-BE49-F238E27FC236}">
                <a16:creationId xmlns:a16="http://schemas.microsoft.com/office/drawing/2014/main" id="{EF76E69C-889D-C889-F178-7798590AF44F}"/>
              </a:ext>
            </a:extLst>
          </p:cNvPr>
          <p:cNvSpPr txBox="1"/>
          <p:nvPr/>
        </p:nvSpPr>
        <p:spPr>
          <a:xfrm>
            <a:off x="2438398" y="3841229"/>
            <a:ext cx="13411203" cy="1011559"/>
          </a:xfrm>
          <a:prstGeom prst="rect">
            <a:avLst/>
          </a:prstGeom>
        </p:spPr>
        <p:txBody>
          <a:bodyPr wrap="square" lIns="0" tIns="0" rIns="0" bIns="0" rtlCol="0" anchor="t">
            <a:spAutoFit/>
          </a:bodyPr>
          <a:lstStyle/>
          <a:p>
            <a:pPr algn="ctr">
              <a:lnSpc>
                <a:spcPct val="150000"/>
              </a:lnSpc>
            </a:pPr>
            <a:r>
              <a:rPr lang="vi-VN" sz="5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Về đề tài xây dựng đất nước mà em đã đọc</a:t>
            </a:r>
            <a:endParaRPr lang="vi-VN" sz="50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11905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grpSp>
        <p:nvGrpSpPr>
          <p:cNvPr id="2" name="Group 2"/>
          <p:cNvGrpSpPr/>
          <p:nvPr/>
        </p:nvGrpSpPr>
        <p:grpSpPr>
          <a:xfrm>
            <a:off x="-1388908" y="7129876"/>
            <a:ext cx="20916504" cy="315712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sp>
      </p:grpSp>
      <p:sp>
        <p:nvSpPr>
          <p:cNvPr id="5" name="Freeform 5"/>
          <p:cNvSpPr/>
          <p:nvPr/>
        </p:nvSpPr>
        <p:spPr>
          <a:xfrm>
            <a:off x="-2032727" y="3310234"/>
            <a:ext cx="4929022" cy="3154574"/>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6" name="Freeform 6"/>
          <p:cNvSpPr/>
          <p:nvPr/>
        </p:nvSpPr>
        <p:spPr>
          <a:xfrm>
            <a:off x="4743278" y="-1251888"/>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7" name="Freeform 7"/>
          <p:cNvSpPr/>
          <p:nvPr/>
        </p:nvSpPr>
        <p:spPr>
          <a:xfrm>
            <a:off x="15782800" y="1069210"/>
            <a:ext cx="5602618" cy="3585675"/>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8" name="Freeform 8"/>
          <p:cNvSpPr/>
          <p:nvPr/>
        </p:nvSpPr>
        <p:spPr>
          <a:xfrm rot="-447945">
            <a:off x="250877" y="317180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sp>
      <p:sp>
        <p:nvSpPr>
          <p:cNvPr id="9" name="Freeform 9"/>
          <p:cNvSpPr/>
          <p:nvPr/>
        </p:nvSpPr>
        <p:spPr>
          <a:xfrm rot="-447945">
            <a:off x="15916922" y="812657"/>
            <a:ext cx="3052069" cy="1858987"/>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sp>
      <p:sp>
        <p:nvSpPr>
          <p:cNvPr id="10" name="Freeform 10"/>
          <p:cNvSpPr/>
          <p:nvPr/>
        </p:nvSpPr>
        <p:spPr>
          <a:xfrm>
            <a:off x="-277344" y="6108818"/>
            <a:ext cx="2612088" cy="7255801"/>
          </a:xfrm>
          <a:custGeom>
            <a:avLst/>
            <a:gdLst/>
            <a:ahLst/>
            <a:cxnLst/>
            <a:rect l="l" t="t" r="r" b="b"/>
            <a:pathLst>
              <a:path w="2612088" h="7255801">
                <a:moveTo>
                  <a:pt x="0" y="0"/>
                </a:moveTo>
                <a:lnTo>
                  <a:pt x="2612088" y="0"/>
                </a:lnTo>
                <a:lnTo>
                  <a:pt x="2612088" y="7255801"/>
                </a:lnTo>
                <a:lnTo>
                  <a:pt x="0" y="72558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5809086" y="6108818"/>
            <a:ext cx="2682982" cy="7452727"/>
          </a:xfrm>
          <a:custGeom>
            <a:avLst/>
            <a:gdLst/>
            <a:ahLst/>
            <a:cxnLst/>
            <a:rect l="l" t="t" r="r" b="b"/>
            <a:pathLst>
              <a:path w="2682982" h="7452727">
                <a:moveTo>
                  <a:pt x="0" y="0"/>
                </a:moveTo>
                <a:lnTo>
                  <a:pt x="2682981" y="0"/>
                </a:lnTo>
                <a:lnTo>
                  <a:pt x="2682981" y="7452727"/>
                </a:lnTo>
                <a:lnTo>
                  <a:pt x="0" y="74527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5633866" y="5083983"/>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2">
            <a:extLst>
              <a:ext uri="{FF2B5EF4-FFF2-40B4-BE49-F238E27FC236}">
                <a16:creationId xmlns:a16="http://schemas.microsoft.com/office/drawing/2014/main" id="{35C3C9EB-09F9-04D8-4633-D07B39CD55FE}"/>
              </a:ext>
            </a:extLst>
          </p:cNvPr>
          <p:cNvSpPr/>
          <p:nvPr/>
        </p:nvSpPr>
        <p:spPr>
          <a:xfrm>
            <a:off x="8476293" y="2680708"/>
            <a:ext cx="1335413" cy="133541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9D9F"/>
          </a:solidFill>
        </p:spPr>
        <p:txBody>
          <a:bodyPr anchor="ctr"/>
          <a:lstStyle/>
          <a:p>
            <a:pPr algn="ctr"/>
            <a:r>
              <a:rPr lang="en-US" sz="6600" b="1" dirty="0">
                <a:latin typeface="Arial" panose="020B0604020202020204" pitchFamily="34" charset="0"/>
                <a:cs typeface="Arial" panose="020B0604020202020204" pitchFamily="34" charset="0"/>
              </a:rPr>
              <a:t>2</a:t>
            </a:r>
            <a:endParaRPr lang="vi-VN" sz="6600" b="1" dirty="0">
              <a:latin typeface="Arial" panose="020B0604020202020204" pitchFamily="34" charset="0"/>
              <a:cs typeface="Arial" panose="020B0604020202020204" pitchFamily="34" charset="0"/>
            </a:endParaRPr>
          </a:p>
        </p:txBody>
      </p:sp>
      <p:sp>
        <p:nvSpPr>
          <p:cNvPr id="16" name="TextBox 23">
            <a:extLst>
              <a:ext uri="{FF2B5EF4-FFF2-40B4-BE49-F238E27FC236}">
                <a16:creationId xmlns:a16="http://schemas.microsoft.com/office/drawing/2014/main" id="{BF8013D2-8FA1-F3C5-EAEB-A575F3A66682}"/>
              </a:ext>
            </a:extLst>
          </p:cNvPr>
          <p:cNvSpPr txBox="1"/>
          <p:nvPr/>
        </p:nvSpPr>
        <p:spPr>
          <a:xfrm>
            <a:off x="4846508" y="4349275"/>
            <a:ext cx="8591852" cy="1335237"/>
          </a:xfrm>
          <a:prstGeom prst="rect">
            <a:avLst/>
          </a:prstGeom>
        </p:spPr>
        <p:txBody>
          <a:bodyPr wrap="square" lIns="0" tIns="0" rIns="0" bIns="0" rtlCol="0" anchor="t">
            <a:spAutoFit/>
          </a:bodyPr>
          <a:lstStyle/>
          <a:p>
            <a:pPr algn="ctr">
              <a:lnSpc>
                <a:spcPct val="150000"/>
              </a:lnSpc>
            </a:pPr>
            <a:r>
              <a:rPr lang="vi-VN" sz="6600" b="1">
                <a:solidFill>
                  <a:srgbClr val="000000"/>
                </a:solidFill>
                <a:effectLst/>
                <a:latin typeface="Arial" panose="020B0604020202020204" pitchFamily="34" charset="0"/>
                <a:ea typeface="Calibri" panose="020F0502020204030204" pitchFamily="34" charset="0"/>
                <a:cs typeface="Arial" panose="020B0604020202020204" pitchFamily="34" charset="0"/>
              </a:rPr>
              <a:t>Giới thiệu và trao đổi</a:t>
            </a:r>
            <a:endParaRPr lang="vi-VN" sz="66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536068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rot="503044" flipH="1">
            <a:off x="-4979278" y="6277887"/>
            <a:ext cx="13886557" cy="4264842"/>
          </a:xfrm>
          <a:custGeom>
            <a:avLst/>
            <a:gdLst/>
            <a:ahLst/>
            <a:cxnLst/>
            <a:rect l="l" t="t" r="r" b="b"/>
            <a:pathLst>
              <a:path w="13886557" h="4264842">
                <a:moveTo>
                  <a:pt x="13886557" y="0"/>
                </a:moveTo>
                <a:lnTo>
                  <a:pt x="0" y="0"/>
                </a:lnTo>
                <a:lnTo>
                  <a:pt x="0" y="4264843"/>
                </a:lnTo>
                <a:lnTo>
                  <a:pt x="13886557" y="4264843"/>
                </a:lnTo>
                <a:lnTo>
                  <a:pt x="13886557" y="0"/>
                </a:lnTo>
                <a:close/>
              </a:path>
            </a:pathLst>
          </a:custGeom>
          <a:blipFill>
            <a:blip r:embed="rId2">
              <a:alphaModFix amt="81000"/>
              <a:extLst>
                <a:ext uri="{96DAC541-7B7A-43D3-8B79-37D633B846F1}">
                  <asvg:svgBlip xmlns:asvg="http://schemas.microsoft.com/office/drawing/2016/SVG/main" r:embed="rId3"/>
                </a:ext>
              </a:extLst>
            </a:blip>
            <a:stretch>
              <a:fillRect r="-83604"/>
            </a:stretch>
          </a:blipFill>
        </p:spPr>
      </p:sp>
      <p:sp>
        <p:nvSpPr>
          <p:cNvPr id="4" name="Freeform 4"/>
          <p:cNvSpPr/>
          <p:nvPr/>
        </p:nvSpPr>
        <p:spPr>
          <a:xfrm>
            <a:off x="1633870" y="-1462762"/>
            <a:ext cx="5918398" cy="3787775"/>
          </a:xfrm>
          <a:custGeom>
            <a:avLst/>
            <a:gdLst/>
            <a:ahLst/>
            <a:cxnLst/>
            <a:rect l="l" t="t" r="r" b="b"/>
            <a:pathLst>
              <a:path w="5918398" h="3787775">
                <a:moveTo>
                  <a:pt x="0" y="0"/>
                </a:moveTo>
                <a:lnTo>
                  <a:pt x="5918398" y="0"/>
                </a:lnTo>
                <a:lnTo>
                  <a:pt x="5918398" y="3787774"/>
                </a:lnTo>
                <a:lnTo>
                  <a:pt x="0" y="3787774"/>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5" name="Freeform 5"/>
          <p:cNvSpPr/>
          <p:nvPr/>
        </p:nvSpPr>
        <p:spPr>
          <a:xfrm rot="-447945">
            <a:off x="1060500" y="621529"/>
            <a:ext cx="3052069" cy="1858987"/>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9" name="Cloud 8">
            <a:extLst>
              <a:ext uri="{FF2B5EF4-FFF2-40B4-BE49-F238E27FC236}">
                <a16:creationId xmlns:a16="http://schemas.microsoft.com/office/drawing/2014/main" id="{0AE1CC11-7636-CC65-E113-C842A01E9FC8}"/>
              </a:ext>
            </a:extLst>
          </p:cNvPr>
          <p:cNvSpPr/>
          <p:nvPr/>
        </p:nvSpPr>
        <p:spPr>
          <a:xfrm>
            <a:off x="9906000" y="571500"/>
            <a:ext cx="6451084" cy="2789780"/>
          </a:xfrm>
          <a:prstGeom prst="cloud">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ctr">
              <a:lnSpc>
                <a:spcPct val="150000"/>
              </a:lnSpc>
            </a:pPr>
            <a:r>
              <a:rPr lang="vi-VN" sz="4400" b="1" dirty="0">
                <a:solidFill>
                  <a:schemeClr val="tx1"/>
                </a:solidFill>
                <a:latin typeface="Arial" panose="020B0604020202020204" pitchFamily="34" charset="0"/>
                <a:cs typeface="Arial" panose="020B0604020202020204" pitchFamily="34" charset="0"/>
              </a:rPr>
              <a:t>THẢO </a:t>
            </a:r>
            <a:r>
              <a:rPr lang="vi-VN" sz="4400" b="1">
                <a:solidFill>
                  <a:schemeClr val="tx1"/>
                </a:solidFill>
                <a:latin typeface="Arial" panose="020B0604020202020204" pitchFamily="34" charset="0"/>
                <a:cs typeface="Arial" panose="020B0604020202020204" pitchFamily="34" charset="0"/>
              </a:rPr>
              <a:t>LUẬN NHÓM BỐN</a:t>
            </a:r>
            <a:endParaRPr lang="vi-VN" sz="4400" b="1" dirty="0">
              <a:solidFill>
                <a:schemeClr val="tx1"/>
              </a:solidFill>
              <a:latin typeface="Arial" panose="020B0604020202020204" pitchFamily="34" charset="0"/>
              <a:cs typeface="Arial" panose="020B0604020202020204" pitchFamily="34" charset="0"/>
            </a:endParaRPr>
          </a:p>
        </p:txBody>
      </p:sp>
      <p:sp>
        <p:nvSpPr>
          <p:cNvPr id="10" name="Speech Bubble: Rectangle with Corners Rounded 9">
            <a:extLst>
              <a:ext uri="{FF2B5EF4-FFF2-40B4-BE49-F238E27FC236}">
                <a16:creationId xmlns:a16="http://schemas.microsoft.com/office/drawing/2014/main" id="{A9B4DE40-8ED0-3D2D-55A5-F69A4E7D44F5}"/>
              </a:ext>
            </a:extLst>
          </p:cNvPr>
          <p:cNvSpPr/>
          <p:nvPr/>
        </p:nvSpPr>
        <p:spPr>
          <a:xfrm>
            <a:off x="8686800" y="3992889"/>
            <a:ext cx="8839200" cy="1985761"/>
          </a:xfrm>
          <a:prstGeom prst="wedgeRoundRectCallout">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marL="742950" indent="-742950" algn="ctr">
              <a:lnSpc>
                <a:spcPct val="150000"/>
              </a:lnSpc>
              <a:buAutoNum type="alphaLcParen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thích nhân vật </a:t>
            </a:r>
          </a:p>
          <a:p>
            <a:pPr algn="ctr">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(hoặc chi tiết, hình ảnh) nào? Vì sao?</a:t>
            </a:r>
            <a:endParaRPr lang="vi-VN" sz="3600" dirty="0">
              <a:effectLst/>
              <a:latin typeface="Arial" panose="020B0604020202020204" pitchFamily="34" charset="0"/>
              <a:cs typeface="Arial" panose="020B0604020202020204" pitchFamily="34" charset="0"/>
            </a:endParaRPr>
          </a:p>
        </p:txBody>
      </p:sp>
      <p:sp>
        <p:nvSpPr>
          <p:cNvPr id="11" name="Speech Bubble: Rectangle with Corners Rounded 10">
            <a:extLst>
              <a:ext uri="{FF2B5EF4-FFF2-40B4-BE49-F238E27FC236}">
                <a16:creationId xmlns:a16="http://schemas.microsoft.com/office/drawing/2014/main" id="{BD0FBBE4-8606-C874-5EE8-B7DEB793F604}"/>
              </a:ext>
            </a:extLst>
          </p:cNvPr>
          <p:cNvSpPr/>
          <p:nvPr/>
        </p:nvSpPr>
        <p:spPr>
          <a:xfrm>
            <a:off x="8711942" y="6610260"/>
            <a:ext cx="8839200" cy="2267039"/>
          </a:xfrm>
          <a:prstGeom prst="wedgeRoundRectCallout">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ctr">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Câu chuyện (bài thơ, bài văn, bài báo) đó nói lên điều gì?</a:t>
            </a:r>
            <a:endParaRPr lang="vi-VN" sz="3600" dirty="0">
              <a:effectLst/>
              <a:latin typeface="Arial" panose="020B0604020202020204" pitchFamily="34" charset="0"/>
              <a:cs typeface="Arial" panose="020B0604020202020204" pitchFamily="34" charset="0"/>
            </a:endParaRPr>
          </a:p>
        </p:txBody>
      </p:sp>
      <p:sp>
        <p:nvSpPr>
          <p:cNvPr id="12" name="Freeform 45">
            <a:extLst>
              <a:ext uri="{FF2B5EF4-FFF2-40B4-BE49-F238E27FC236}">
                <a16:creationId xmlns:a16="http://schemas.microsoft.com/office/drawing/2014/main" id="{BE5A47CC-C007-0C5F-2E94-092C23F88A15}"/>
              </a:ext>
            </a:extLst>
          </p:cNvPr>
          <p:cNvSpPr/>
          <p:nvPr/>
        </p:nvSpPr>
        <p:spPr>
          <a:xfrm>
            <a:off x="909411" y="3992889"/>
            <a:ext cx="6642857" cy="6294111"/>
          </a:xfrm>
          <a:custGeom>
            <a:avLst/>
            <a:gdLst/>
            <a:ahLst/>
            <a:cxnLst/>
            <a:rect l="l" t="t" r="r" b="b"/>
            <a:pathLst>
              <a:path w="818667" h="775687">
                <a:moveTo>
                  <a:pt x="0" y="0"/>
                </a:moveTo>
                <a:lnTo>
                  <a:pt x="818667" y="0"/>
                </a:lnTo>
                <a:lnTo>
                  <a:pt x="818667" y="775687"/>
                </a:lnTo>
                <a:lnTo>
                  <a:pt x="0" y="7756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TextBox 2"/>
          <p:cNvSpPr txBox="1"/>
          <p:nvPr/>
        </p:nvSpPr>
        <p:spPr>
          <a:xfrm>
            <a:off x="2777227" y="1715115"/>
            <a:ext cx="5520126" cy="1015663"/>
          </a:xfrm>
          <a:prstGeom prst="rect">
            <a:avLst/>
          </a:prstGeom>
        </p:spPr>
        <p:txBody>
          <a:bodyPr wrap="square" lIns="0" tIns="0" rIns="0" bIns="0" rtlCol="0" anchor="t">
            <a:spAutoFit/>
          </a:bodyPr>
          <a:lstStyle/>
          <a:p>
            <a:pPr algn="ctr"/>
            <a:r>
              <a:rPr lang="vi-VN" sz="6600" b="1" dirty="0">
                <a:solidFill>
                  <a:srgbClr val="57541D"/>
                </a:solidFill>
                <a:latin typeface="Arial" panose="020B0604020202020204" pitchFamily="34" charset="0"/>
                <a:cs typeface="Arial" panose="020B0604020202020204" pitchFamily="34" charset="0"/>
              </a:rPr>
              <a:t>KHỞI ĐỘNG</a:t>
            </a:r>
            <a:endParaRPr lang="en-US" sz="6600" b="1" dirty="0">
              <a:solidFill>
                <a:srgbClr val="57541D"/>
              </a:solidFill>
              <a:latin typeface="Arial" panose="020B0604020202020204" pitchFamily="34" charset="0"/>
              <a:cs typeface="Arial" panose="020B0604020202020204" pitchFamily="34" charset="0"/>
            </a:endParaRPr>
          </a:p>
        </p:txBody>
      </p:sp>
      <p:sp>
        <p:nvSpPr>
          <p:cNvPr id="5" name="Freeform 5"/>
          <p:cNvSpPr/>
          <p:nvPr/>
        </p:nvSpPr>
        <p:spPr>
          <a:xfrm rot="-429992">
            <a:off x="9350515" y="6891570"/>
            <a:ext cx="12437813" cy="3819904"/>
          </a:xfrm>
          <a:custGeom>
            <a:avLst/>
            <a:gdLst/>
            <a:ahLst/>
            <a:cxnLst/>
            <a:rect l="l" t="t" r="r" b="b"/>
            <a:pathLst>
              <a:path w="12437813" h="3819904">
                <a:moveTo>
                  <a:pt x="0" y="0"/>
                </a:moveTo>
                <a:lnTo>
                  <a:pt x="12437812" y="0"/>
                </a:lnTo>
                <a:lnTo>
                  <a:pt x="12437812" y="3819904"/>
                </a:lnTo>
                <a:lnTo>
                  <a:pt x="0" y="3819904"/>
                </a:lnTo>
                <a:lnTo>
                  <a:pt x="0" y="0"/>
                </a:lnTo>
                <a:close/>
              </a:path>
            </a:pathLst>
          </a:custGeom>
          <a:blipFill>
            <a:blip r:embed="rId2">
              <a:alphaModFix amt="81000"/>
              <a:extLst>
                <a:ext uri="{96DAC541-7B7A-43D3-8B79-37D633B846F1}">
                  <asvg:svgBlip xmlns:asvg="http://schemas.microsoft.com/office/drawing/2016/SVG/main" r:embed="rId3"/>
                </a:ext>
              </a:extLst>
            </a:blip>
            <a:stretch>
              <a:fillRect r="-83604"/>
            </a:stretch>
          </a:blipFill>
        </p:spPr>
      </p:sp>
      <p:sp>
        <p:nvSpPr>
          <p:cNvPr id="6" name="Freeform 6"/>
          <p:cNvSpPr/>
          <p:nvPr/>
        </p:nvSpPr>
        <p:spPr>
          <a:xfrm>
            <a:off x="10759679" y="2474526"/>
            <a:ext cx="7528321" cy="7068118"/>
          </a:xfrm>
          <a:custGeom>
            <a:avLst/>
            <a:gdLst/>
            <a:ahLst/>
            <a:cxnLst/>
            <a:rect l="l" t="t" r="r" b="b"/>
            <a:pathLst>
              <a:path w="7528321" h="7068118">
                <a:moveTo>
                  <a:pt x="0" y="0"/>
                </a:moveTo>
                <a:lnTo>
                  <a:pt x="7528321" y="0"/>
                </a:lnTo>
                <a:lnTo>
                  <a:pt x="7528321" y="7068118"/>
                </a:lnTo>
                <a:lnTo>
                  <a:pt x="0" y="70681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0759679" y="-2054371"/>
            <a:ext cx="5918398" cy="3787775"/>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8" name="Freeform 8"/>
          <p:cNvSpPr/>
          <p:nvPr/>
        </p:nvSpPr>
        <p:spPr>
          <a:xfrm rot="-447945">
            <a:off x="13234496" y="291453"/>
            <a:ext cx="3052069" cy="1858987"/>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sp>
      <p:sp>
        <p:nvSpPr>
          <p:cNvPr id="9" name="Cloud 8">
            <a:extLst>
              <a:ext uri="{FF2B5EF4-FFF2-40B4-BE49-F238E27FC236}">
                <a16:creationId xmlns:a16="http://schemas.microsoft.com/office/drawing/2014/main" id="{4D1ECF26-95DE-4425-EC7A-7E019662ABE9}"/>
              </a:ext>
            </a:extLst>
          </p:cNvPr>
          <p:cNvSpPr/>
          <p:nvPr/>
        </p:nvSpPr>
        <p:spPr>
          <a:xfrm>
            <a:off x="1397180" y="3722585"/>
            <a:ext cx="8280220" cy="4572000"/>
          </a:xfrm>
          <a:prstGeom prst="cloud">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hãy nhắc lại có mấy kiểu kết bài và đó là những kiểu nào?</a:t>
            </a:r>
            <a:endParaRPr lang="vi-VN" sz="4000" dirty="0">
              <a:effectLst/>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rot="-429992">
            <a:off x="11582838" y="7480060"/>
            <a:ext cx="10021445" cy="3077789"/>
          </a:xfrm>
          <a:custGeom>
            <a:avLst/>
            <a:gdLst/>
            <a:ahLst/>
            <a:cxnLst/>
            <a:rect l="l" t="t" r="r" b="b"/>
            <a:pathLst>
              <a:path w="12437813" h="3819904">
                <a:moveTo>
                  <a:pt x="0" y="0"/>
                </a:moveTo>
                <a:lnTo>
                  <a:pt x="12437812" y="0"/>
                </a:lnTo>
                <a:lnTo>
                  <a:pt x="12437812" y="3819904"/>
                </a:lnTo>
                <a:lnTo>
                  <a:pt x="0" y="3819904"/>
                </a:lnTo>
                <a:lnTo>
                  <a:pt x="0" y="0"/>
                </a:lnTo>
                <a:close/>
              </a:path>
            </a:pathLst>
          </a:custGeom>
          <a:blipFill>
            <a:blip r:embed="rId2">
              <a:alphaModFix amt="81000"/>
              <a:extLst>
                <a:ext uri="{96DAC541-7B7A-43D3-8B79-37D633B846F1}">
                  <asvg:svgBlip xmlns:asvg="http://schemas.microsoft.com/office/drawing/2016/SVG/main" r:embed="rId3"/>
                </a:ext>
              </a:extLst>
            </a:blip>
            <a:stretch>
              <a:fillRect r="-83604"/>
            </a:stretch>
          </a:blipFill>
        </p:spPr>
      </p:sp>
      <p:sp>
        <p:nvSpPr>
          <p:cNvPr id="7" name="Freeform 7"/>
          <p:cNvSpPr/>
          <p:nvPr/>
        </p:nvSpPr>
        <p:spPr>
          <a:xfrm>
            <a:off x="12801600" y="-1257300"/>
            <a:ext cx="5186095" cy="3319101"/>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8" name="Freeform 8"/>
          <p:cNvSpPr/>
          <p:nvPr/>
        </p:nvSpPr>
        <p:spPr>
          <a:xfrm rot="-447945">
            <a:off x="14905214" y="1064966"/>
            <a:ext cx="2674426" cy="1628968"/>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9" name="Speech Bubble: Rectangle with Corners Rounded 8">
            <a:extLst>
              <a:ext uri="{FF2B5EF4-FFF2-40B4-BE49-F238E27FC236}">
                <a16:creationId xmlns:a16="http://schemas.microsoft.com/office/drawing/2014/main" id="{B348C60D-EE82-04C8-90DE-EE221882CE31}"/>
              </a:ext>
            </a:extLst>
          </p:cNvPr>
          <p:cNvSpPr/>
          <p:nvPr/>
        </p:nvSpPr>
        <p:spPr>
          <a:xfrm>
            <a:off x="838200" y="723900"/>
            <a:ext cx="12635240" cy="1337901"/>
          </a:xfrm>
          <a:prstGeom prst="wedgeRoundRectCallout">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marL="742950" indent="-742950" algn="ctr">
              <a:lnSpc>
                <a:spcPct val="150000"/>
              </a:lnSpc>
              <a:buAutoNum type="alphaLcParen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thích nhân vật (hoặc chi tiết, hình ảnh) nào? Vì sao?</a:t>
            </a:r>
            <a:endParaRPr lang="vi-VN" sz="3600" dirty="0">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0FA815D-6576-CEEB-8C52-E59853E4FBCD}"/>
              </a:ext>
            </a:extLst>
          </p:cNvPr>
          <p:cNvSpPr txBox="1"/>
          <p:nvPr/>
        </p:nvSpPr>
        <p:spPr>
          <a:xfrm>
            <a:off x="838200" y="2539064"/>
            <a:ext cx="13439121" cy="646331"/>
          </a:xfrm>
          <a:prstGeom prst="rect">
            <a:avLst/>
          </a:prstGeom>
          <a:noFill/>
        </p:spPr>
        <p:txBody>
          <a:bodyPr wrap="square">
            <a:spAutoFit/>
          </a:bodyPr>
          <a:lstStyle/>
          <a:p>
            <a:pPr marL="285750" indent="-285750" algn="just">
              <a:buFont typeface="Arial" panose="020B0604020202020204" pitchFamily="34" charset="0"/>
              <a:buChar char="•"/>
            </a:pPr>
            <a:r>
              <a:rPr lang="vi-VN" sz="3600" b="0" i="0" dirty="0">
                <a:solidFill>
                  <a:srgbClr val="000000"/>
                </a:solidFill>
                <a:effectLst/>
                <a:latin typeface="Arial" panose="020B0604020202020204" pitchFamily="34" charset="0"/>
                <a:cs typeface="Arial" panose="020B0604020202020204" pitchFamily="34" charset="0"/>
              </a:rPr>
              <a:t>Em thích nhân vật Bác Hồ. Vì Bác có lối sống giản dị, tiết kiệm.</a:t>
            </a:r>
            <a:endParaRPr lang="vi-VN" sz="3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334200A-DCDE-E869-F630-198242E9E9F0}"/>
              </a:ext>
            </a:extLst>
          </p:cNvPr>
          <p:cNvSpPr txBox="1"/>
          <p:nvPr/>
        </p:nvSpPr>
        <p:spPr>
          <a:xfrm>
            <a:off x="838200" y="5407894"/>
            <a:ext cx="15621000" cy="369440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3200" b="0" i="0" dirty="0">
                <a:solidFill>
                  <a:srgbClr val="000000"/>
                </a:solidFill>
                <a:effectLst/>
                <a:latin typeface="Arial" panose="020B0604020202020204" pitchFamily="34" charset="0"/>
                <a:cs typeface="Arial" panose="020B0604020202020204" pitchFamily="34" charset="0"/>
              </a:rPr>
              <a:t>Bài học mà chúng ta rút ra được trong câu chuyện này chính là một lối sống giản dị, tiết kiệm ở Bác Hồ. Dù ở địa vị càng cao nhưng Người càng giản dị, trong sạch, cả một đời không xa xỉ, hoang phí. Cuộc đời của Bác là tấm gương sáng ngời về đức: Cần, kiệm, liêm, chính, chí công vô tư. Nếp sống giản dị của Bác chính là tấm gương để mỗi người chúng ta noi theo.</a:t>
            </a:r>
            <a:endParaRPr lang="vi-VN" sz="3200" dirty="0">
              <a:latin typeface="Arial" panose="020B0604020202020204" pitchFamily="34" charset="0"/>
              <a:cs typeface="Arial" panose="020B0604020202020204" pitchFamily="34" charset="0"/>
            </a:endParaRPr>
          </a:p>
        </p:txBody>
      </p:sp>
      <p:sp>
        <p:nvSpPr>
          <p:cNvPr id="14" name="Speech Bubble: Rectangle with Corners Rounded 13">
            <a:extLst>
              <a:ext uri="{FF2B5EF4-FFF2-40B4-BE49-F238E27FC236}">
                <a16:creationId xmlns:a16="http://schemas.microsoft.com/office/drawing/2014/main" id="{A9B28B37-311C-8513-89EA-0AC758F7CFF1}"/>
              </a:ext>
            </a:extLst>
          </p:cNvPr>
          <p:cNvSpPr/>
          <p:nvPr/>
        </p:nvSpPr>
        <p:spPr>
          <a:xfrm>
            <a:off x="838200" y="3612936"/>
            <a:ext cx="12635240" cy="1337901"/>
          </a:xfrm>
          <a:prstGeom prst="wedgeRoundRectCallout">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ctr">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Câu chuyện (bài thơ, bài văn, bài báo) đó nói lên điều gì?</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956096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TextBox 2"/>
          <p:cNvSpPr txBox="1"/>
          <p:nvPr/>
        </p:nvSpPr>
        <p:spPr>
          <a:xfrm>
            <a:off x="1431393" y="1486323"/>
            <a:ext cx="8381999" cy="1015663"/>
          </a:xfrm>
          <a:prstGeom prst="rect">
            <a:avLst/>
          </a:prstGeom>
        </p:spPr>
        <p:txBody>
          <a:bodyPr wrap="square" lIns="0" tIns="0" rIns="0" bIns="0" rtlCol="0" anchor="t">
            <a:spAutoFit/>
          </a:bodyPr>
          <a:lstStyle/>
          <a:p>
            <a:pPr algn="ctr"/>
            <a:r>
              <a:rPr lang="vi-VN" sz="6600" b="1">
                <a:solidFill>
                  <a:srgbClr val="57541D"/>
                </a:solidFill>
                <a:latin typeface="Arial" panose="020B0604020202020204" pitchFamily="34" charset="0"/>
                <a:cs typeface="Arial" panose="020B0604020202020204" pitchFamily="34" charset="0"/>
              </a:rPr>
              <a:t>CỦNG CỐ, DẶN DÒ</a:t>
            </a:r>
            <a:endParaRPr lang="en-US" sz="6600" b="1" dirty="0">
              <a:solidFill>
                <a:srgbClr val="57541D"/>
              </a:solidFill>
              <a:latin typeface="Arial" panose="020B0604020202020204" pitchFamily="34" charset="0"/>
              <a:cs typeface="Arial" panose="020B0604020202020204" pitchFamily="34" charset="0"/>
            </a:endParaRPr>
          </a:p>
        </p:txBody>
      </p:sp>
      <p:sp>
        <p:nvSpPr>
          <p:cNvPr id="5" name="Freeform 5"/>
          <p:cNvSpPr/>
          <p:nvPr/>
        </p:nvSpPr>
        <p:spPr>
          <a:xfrm>
            <a:off x="5882844" y="6472539"/>
            <a:ext cx="12437813" cy="3819904"/>
          </a:xfrm>
          <a:custGeom>
            <a:avLst/>
            <a:gdLst/>
            <a:ahLst/>
            <a:cxnLst/>
            <a:rect l="l" t="t" r="r" b="b"/>
            <a:pathLst>
              <a:path w="12437813" h="3819904">
                <a:moveTo>
                  <a:pt x="0" y="0"/>
                </a:moveTo>
                <a:lnTo>
                  <a:pt x="12437812" y="0"/>
                </a:lnTo>
                <a:lnTo>
                  <a:pt x="12437812" y="3819904"/>
                </a:lnTo>
                <a:lnTo>
                  <a:pt x="0" y="3819904"/>
                </a:lnTo>
                <a:lnTo>
                  <a:pt x="0" y="0"/>
                </a:lnTo>
                <a:close/>
              </a:path>
            </a:pathLst>
          </a:custGeom>
          <a:blipFill>
            <a:blip r:embed="rId2">
              <a:alphaModFix amt="81000"/>
              <a:extLst>
                <a:ext uri="{96DAC541-7B7A-43D3-8B79-37D633B846F1}">
                  <asvg:svgBlip xmlns:asvg="http://schemas.microsoft.com/office/drawing/2016/SVG/main" r:embed="rId3"/>
                </a:ext>
              </a:extLst>
            </a:blip>
            <a:stretch>
              <a:fillRect r="-83604"/>
            </a:stretch>
          </a:blipFill>
        </p:spPr>
      </p:sp>
      <p:sp>
        <p:nvSpPr>
          <p:cNvPr id="7" name="Freeform 7"/>
          <p:cNvSpPr/>
          <p:nvPr/>
        </p:nvSpPr>
        <p:spPr>
          <a:xfrm>
            <a:off x="10759679" y="-2054371"/>
            <a:ext cx="5918398" cy="3787775"/>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8" name="Freeform 8"/>
          <p:cNvSpPr/>
          <p:nvPr/>
        </p:nvSpPr>
        <p:spPr>
          <a:xfrm rot="-447945">
            <a:off x="13234496" y="291453"/>
            <a:ext cx="3052069" cy="1858987"/>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9" name="Cloud 8">
            <a:extLst>
              <a:ext uri="{FF2B5EF4-FFF2-40B4-BE49-F238E27FC236}">
                <a16:creationId xmlns:a16="http://schemas.microsoft.com/office/drawing/2014/main" id="{4D1ECF26-95DE-4425-EC7A-7E019662ABE9}"/>
              </a:ext>
            </a:extLst>
          </p:cNvPr>
          <p:cNvSpPr/>
          <p:nvPr/>
        </p:nvSpPr>
        <p:spPr>
          <a:xfrm>
            <a:off x="990600" y="4000500"/>
            <a:ext cx="5918398" cy="2643897"/>
          </a:xfrm>
          <a:prstGeom prst="cloud">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Ôn lại kiến thức đã học.</a:t>
            </a:r>
          </a:p>
        </p:txBody>
      </p:sp>
      <p:sp>
        <p:nvSpPr>
          <p:cNvPr id="3" name="Cloud 2">
            <a:extLst>
              <a:ext uri="{FF2B5EF4-FFF2-40B4-BE49-F238E27FC236}">
                <a16:creationId xmlns:a16="http://schemas.microsoft.com/office/drawing/2014/main" id="{0D99B0DF-CD80-1457-8F8F-E10A4812D42E}"/>
              </a:ext>
            </a:extLst>
          </p:cNvPr>
          <p:cNvSpPr/>
          <p:nvPr/>
        </p:nvSpPr>
        <p:spPr>
          <a:xfrm>
            <a:off x="7772400" y="2772552"/>
            <a:ext cx="9829800" cy="3568834"/>
          </a:xfrm>
          <a:prstGeom prst="cloud">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Chuẩn bị cho bài mới: </a:t>
            </a:r>
          </a:p>
          <a:p>
            <a:pPr algn="ctr">
              <a:lnSpc>
                <a:spcPct val="150000"/>
              </a:lnSpc>
            </a:pPr>
            <a:r>
              <a:rPr lang="vi-VN" sz="4000" i="1" dirty="0">
                <a:solidFill>
                  <a:schemeClr val="tx1"/>
                </a:solidFill>
                <a:effectLst/>
                <a:latin typeface="Arial" panose="020B0604020202020204" pitchFamily="34" charset="0"/>
                <a:cs typeface="Arial" panose="020B0604020202020204" pitchFamily="34" charset="0"/>
              </a:rPr>
              <a:t>Đọc 4 – Có thể bạn đã biết</a:t>
            </a:r>
            <a:r>
              <a:rPr lang="vi-VN" sz="4000" dirty="0">
                <a:solidFill>
                  <a:schemeClr val="tx1"/>
                </a:solidFill>
                <a:effectLst/>
                <a:latin typeface="Arial" panose="020B0604020202020204" pitchFamily="34" charset="0"/>
                <a:cs typeface="Arial" panose="020B0604020202020204" pitchFamily="34" charset="0"/>
              </a:rPr>
              <a:t>.</a:t>
            </a:r>
          </a:p>
        </p:txBody>
      </p:sp>
      <p:sp>
        <p:nvSpPr>
          <p:cNvPr id="4" name="Freeform 14">
            <a:extLst>
              <a:ext uri="{FF2B5EF4-FFF2-40B4-BE49-F238E27FC236}">
                <a16:creationId xmlns:a16="http://schemas.microsoft.com/office/drawing/2014/main" id="{F65339CA-19EE-7E0D-CB28-191172A2425C}"/>
              </a:ext>
            </a:extLst>
          </p:cNvPr>
          <p:cNvSpPr/>
          <p:nvPr/>
        </p:nvSpPr>
        <p:spPr>
          <a:xfrm>
            <a:off x="4340716" y="7494497"/>
            <a:ext cx="1281677" cy="1616794"/>
          </a:xfrm>
          <a:custGeom>
            <a:avLst/>
            <a:gdLst/>
            <a:ahLst/>
            <a:cxnLst/>
            <a:rect l="l" t="t" r="r" b="b"/>
            <a:pathLst>
              <a:path w="1281677" h="1616794">
                <a:moveTo>
                  <a:pt x="1281677" y="0"/>
                </a:moveTo>
                <a:lnTo>
                  <a:pt x="0" y="0"/>
                </a:lnTo>
                <a:lnTo>
                  <a:pt x="0" y="1616794"/>
                </a:lnTo>
                <a:lnTo>
                  <a:pt x="1281677" y="1616794"/>
                </a:lnTo>
                <a:lnTo>
                  <a:pt x="1281677"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14696669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2032727" y="1773487"/>
            <a:ext cx="4929022" cy="3154574"/>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3" name="Freeform 3"/>
          <p:cNvSpPr/>
          <p:nvPr/>
        </p:nvSpPr>
        <p:spPr>
          <a:xfrm>
            <a:off x="6418615" y="-1251888"/>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4" name="Freeform 4"/>
          <p:cNvSpPr/>
          <p:nvPr/>
        </p:nvSpPr>
        <p:spPr>
          <a:xfrm>
            <a:off x="15605424" y="2220444"/>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5" name="Freeform 5"/>
          <p:cNvSpPr/>
          <p:nvPr/>
        </p:nvSpPr>
        <p:spPr>
          <a:xfrm rot="-447945">
            <a:off x="250877" y="1635060"/>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6" name="Freeform 6"/>
          <p:cNvSpPr/>
          <p:nvPr/>
        </p:nvSpPr>
        <p:spPr>
          <a:xfrm rot="-447945">
            <a:off x="15914461" y="1290951"/>
            <a:ext cx="3052069" cy="1858987"/>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900898" y="7289700"/>
            <a:ext cx="24599710" cy="2997300"/>
            <a:chOff x="0" y="0"/>
            <a:chExt cx="32799613" cy="3996400"/>
          </a:xfrm>
        </p:grpSpPr>
        <p:sp>
          <p:nvSpPr>
            <p:cNvPr id="8" name="Freeform 8"/>
            <p:cNvSpPr/>
            <p:nvPr/>
          </p:nvSpPr>
          <p:spPr>
            <a:xfrm>
              <a:off x="0" y="0"/>
              <a:ext cx="17172030" cy="3996400"/>
            </a:xfrm>
            <a:custGeom>
              <a:avLst/>
              <a:gdLst/>
              <a:ahLst/>
              <a:cxnLst/>
              <a:rect l="l" t="t" r="r" b="b"/>
              <a:pathLst>
                <a:path w="17172030" h="3996400">
                  <a:moveTo>
                    <a:pt x="0" y="0"/>
                  </a:moveTo>
                  <a:lnTo>
                    <a:pt x="17172030" y="0"/>
                  </a:lnTo>
                  <a:lnTo>
                    <a:pt x="17172030" y="3996400"/>
                  </a:lnTo>
                  <a:lnTo>
                    <a:pt x="0" y="3996400"/>
                  </a:lnTo>
                  <a:lnTo>
                    <a:pt x="0" y="0"/>
                  </a:lnTo>
                  <a:close/>
                </a:path>
              </a:pathLst>
            </a:custGeom>
            <a:blipFill>
              <a:blip r:embed="rId8">
                <a:alphaModFix amt="81000"/>
                <a:extLst>
                  <a:ext uri="{96DAC541-7B7A-43D3-8B79-37D633B846F1}">
                    <asvg:svgBlip xmlns:asvg="http://schemas.microsoft.com/office/drawing/2016/SVG/main" r:embed="rId9"/>
                  </a:ext>
                </a:extLst>
              </a:blip>
              <a:stretch>
                <a:fillRect/>
              </a:stretch>
            </a:blipFill>
          </p:spPr>
        </p:sp>
        <p:sp>
          <p:nvSpPr>
            <p:cNvPr id="9" name="Freeform 9"/>
            <p:cNvSpPr/>
            <p:nvPr/>
          </p:nvSpPr>
          <p:spPr>
            <a:xfrm>
              <a:off x="15627583" y="0"/>
              <a:ext cx="17172030" cy="3996400"/>
            </a:xfrm>
            <a:custGeom>
              <a:avLst/>
              <a:gdLst/>
              <a:ahLst/>
              <a:cxnLst/>
              <a:rect l="l" t="t" r="r" b="b"/>
              <a:pathLst>
                <a:path w="17172030" h="3996400">
                  <a:moveTo>
                    <a:pt x="0" y="0"/>
                  </a:moveTo>
                  <a:lnTo>
                    <a:pt x="17172030" y="0"/>
                  </a:lnTo>
                  <a:lnTo>
                    <a:pt x="17172030" y="3996400"/>
                  </a:lnTo>
                  <a:lnTo>
                    <a:pt x="0" y="3996400"/>
                  </a:lnTo>
                  <a:lnTo>
                    <a:pt x="0" y="0"/>
                  </a:lnTo>
                  <a:close/>
                </a:path>
              </a:pathLst>
            </a:custGeom>
            <a:blipFill>
              <a:blip r:embed="rId8">
                <a:alphaModFix amt="81000"/>
                <a:extLst>
                  <a:ext uri="{96DAC541-7B7A-43D3-8B79-37D633B846F1}">
                    <asvg:svgBlip xmlns:asvg="http://schemas.microsoft.com/office/drawing/2016/SVG/main" r:embed="rId9"/>
                  </a:ext>
                </a:extLst>
              </a:blip>
              <a:stretch>
                <a:fillRect/>
              </a:stretch>
            </a:blipFill>
          </p:spPr>
        </p:sp>
      </p:grpSp>
      <p:sp>
        <p:nvSpPr>
          <p:cNvPr id="12" name="TextBox 12"/>
          <p:cNvSpPr txBox="1"/>
          <p:nvPr/>
        </p:nvSpPr>
        <p:spPr>
          <a:xfrm>
            <a:off x="3387426" y="2802706"/>
            <a:ext cx="11732122" cy="3465179"/>
          </a:xfrm>
          <a:prstGeom prst="rect">
            <a:avLst/>
          </a:prstGeom>
        </p:spPr>
        <p:txBody>
          <a:bodyPr lIns="0" tIns="0" rIns="0" bIns="0" rtlCol="0" anchor="t">
            <a:spAutoFit/>
          </a:bodyPr>
          <a:lstStyle/>
          <a:p>
            <a:pPr algn="ctr">
              <a:lnSpc>
                <a:spcPct val="150000"/>
              </a:lnSpc>
            </a:pPr>
            <a:r>
              <a:rPr lang="vi-VN" sz="8000" b="1" dirty="0">
                <a:solidFill>
                  <a:srgbClr val="221F4C"/>
                </a:solidFill>
                <a:latin typeface="Arial" panose="020B0604020202020204" pitchFamily="34" charset="0"/>
                <a:cs typeface="Arial" panose="020B0604020202020204" pitchFamily="34" charset="0"/>
              </a:rPr>
              <a:t>CẢM ƠN CÁC BẠN </a:t>
            </a:r>
          </a:p>
          <a:p>
            <a:pPr algn="ctr">
              <a:lnSpc>
                <a:spcPct val="150000"/>
              </a:lnSpc>
            </a:pPr>
            <a:r>
              <a:rPr lang="vi-VN" sz="8000" b="1" dirty="0">
                <a:solidFill>
                  <a:srgbClr val="221F4C"/>
                </a:solidFill>
                <a:latin typeface="Arial" panose="020B0604020202020204" pitchFamily="34" charset="0"/>
                <a:cs typeface="Arial" panose="020B0604020202020204" pitchFamily="34" charset="0"/>
              </a:rPr>
              <a:t>ĐÃ CHÚ Ý LẮNG NGHE!</a:t>
            </a:r>
            <a:endParaRPr lang="en-US" sz="8000" b="1" dirty="0">
              <a:solidFill>
                <a:srgbClr val="221F4C"/>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TextBox 2"/>
          <p:cNvSpPr txBox="1"/>
          <p:nvPr/>
        </p:nvSpPr>
        <p:spPr>
          <a:xfrm>
            <a:off x="2777227" y="968442"/>
            <a:ext cx="5520126" cy="1015663"/>
          </a:xfrm>
          <a:prstGeom prst="rect">
            <a:avLst/>
          </a:prstGeom>
        </p:spPr>
        <p:txBody>
          <a:bodyPr wrap="square" lIns="0" tIns="0" rIns="0" bIns="0" rtlCol="0" anchor="t">
            <a:spAutoFit/>
          </a:bodyPr>
          <a:lstStyle/>
          <a:p>
            <a:pPr algn="ctr"/>
            <a:r>
              <a:rPr lang="vi-VN" sz="6600" b="1" dirty="0">
                <a:solidFill>
                  <a:srgbClr val="57541D"/>
                </a:solidFill>
                <a:latin typeface="Arial" panose="020B0604020202020204" pitchFamily="34" charset="0"/>
                <a:cs typeface="Arial" panose="020B0604020202020204" pitchFamily="34" charset="0"/>
              </a:rPr>
              <a:t>KHỞI ĐỘNG</a:t>
            </a:r>
            <a:endParaRPr lang="en-US" sz="6600" b="1" dirty="0">
              <a:solidFill>
                <a:srgbClr val="57541D"/>
              </a:solidFill>
              <a:latin typeface="Arial" panose="020B0604020202020204" pitchFamily="34" charset="0"/>
              <a:cs typeface="Arial" panose="020B0604020202020204" pitchFamily="34" charset="0"/>
            </a:endParaRPr>
          </a:p>
        </p:txBody>
      </p:sp>
      <p:sp>
        <p:nvSpPr>
          <p:cNvPr id="5" name="Freeform 5"/>
          <p:cNvSpPr/>
          <p:nvPr/>
        </p:nvSpPr>
        <p:spPr>
          <a:xfrm>
            <a:off x="5882844" y="6472539"/>
            <a:ext cx="12437813" cy="3819904"/>
          </a:xfrm>
          <a:custGeom>
            <a:avLst/>
            <a:gdLst/>
            <a:ahLst/>
            <a:cxnLst/>
            <a:rect l="l" t="t" r="r" b="b"/>
            <a:pathLst>
              <a:path w="12437813" h="3819904">
                <a:moveTo>
                  <a:pt x="0" y="0"/>
                </a:moveTo>
                <a:lnTo>
                  <a:pt x="12437812" y="0"/>
                </a:lnTo>
                <a:lnTo>
                  <a:pt x="12437812" y="3819904"/>
                </a:lnTo>
                <a:lnTo>
                  <a:pt x="0" y="3819904"/>
                </a:lnTo>
                <a:lnTo>
                  <a:pt x="0" y="0"/>
                </a:lnTo>
                <a:close/>
              </a:path>
            </a:pathLst>
          </a:custGeom>
          <a:blipFill>
            <a:blip r:embed="rId2">
              <a:alphaModFix amt="81000"/>
              <a:extLst>
                <a:ext uri="{96DAC541-7B7A-43D3-8B79-37D633B846F1}">
                  <asvg:svgBlip xmlns:asvg="http://schemas.microsoft.com/office/drawing/2016/SVG/main" r:embed="rId3"/>
                </a:ext>
              </a:extLst>
            </a:blip>
            <a:stretch>
              <a:fillRect r="-83604"/>
            </a:stretch>
          </a:blipFill>
        </p:spPr>
      </p:sp>
      <p:sp>
        <p:nvSpPr>
          <p:cNvPr id="7" name="Freeform 7"/>
          <p:cNvSpPr/>
          <p:nvPr/>
        </p:nvSpPr>
        <p:spPr>
          <a:xfrm>
            <a:off x="10759679" y="-2054371"/>
            <a:ext cx="5918398" cy="3787775"/>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8" name="Freeform 8"/>
          <p:cNvSpPr/>
          <p:nvPr/>
        </p:nvSpPr>
        <p:spPr>
          <a:xfrm rot="-447945">
            <a:off x="13234496" y="291453"/>
            <a:ext cx="3052069" cy="1858987"/>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9" name="Cloud 8">
            <a:extLst>
              <a:ext uri="{FF2B5EF4-FFF2-40B4-BE49-F238E27FC236}">
                <a16:creationId xmlns:a16="http://schemas.microsoft.com/office/drawing/2014/main" id="{4D1ECF26-95DE-4425-EC7A-7E019662ABE9}"/>
              </a:ext>
            </a:extLst>
          </p:cNvPr>
          <p:cNvSpPr/>
          <p:nvPr/>
        </p:nvSpPr>
        <p:spPr>
          <a:xfrm>
            <a:off x="1600200" y="4023602"/>
            <a:ext cx="5918398" cy="2239795"/>
          </a:xfrm>
          <a:prstGeom prst="cloud">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Kết bài mở rộng</a:t>
            </a:r>
          </a:p>
        </p:txBody>
      </p:sp>
      <p:sp>
        <p:nvSpPr>
          <p:cNvPr id="3" name="Cloud 2">
            <a:extLst>
              <a:ext uri="{FF2B5EF4-FFF2-40B4-BE49-F238E27FC236}">
                <a16:creationId xmlns:a16="http://schemas.microsoft.com/office/drawing/2014/main" id="{0D99B0DF-CD80-1457-8F8F-E10A4812D42E}"/>
              </a:ext>
            </a:extLst>
          </p:cNvPr>
          <p:cNvSpPr/>
          <p:nvPr/>
        </p:nvSpPr>
        <p:spPr>
          <a:xfrm>
            <a:off x="8305800" y="2694563"/>
            <a:ext cx="8382000" cy="2239795"/>
          </a:xfrm>
          <a:prstGeom prst="cloud">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Kết bài không mở rộng</a:t>
            </a:r>
          </a:p>
        </p:txBody>
      </p:sp>
      <p:sp>
        <p:nvSpPr>
          <p:cNvPr id="4" name="Freeform 14">
            <a:extLst>
              <a:ext uri="{FF2B5EF4-FFF2-40B4-BE49-F238E27FC236}">
                <a16:creationId xmlns:a16="http://schemas.microsoft.com/office/drawing/2014/main" id="{F65339CA-19EE-7E0D-CB28-191172A2425C}"/>
              </a:ext>
            </a:extLst>
          </p:cNvPr>
          <p:cNvSpPr/>
          <p:nvPr/>
        </p:nvSpPr>
        <p:spPr>
          <a:xfrm>
            <a:off x="4340716" y="7494497"/>
            <a:ext cx="1281677" cy="1616794"/>
          </a:xfrm>
          <a:custGeom>
            <a:avLst/>
            <a:gdLst/>
            <a:ahLst/>
            <a:cxnLst/>
            <a:rect l="l" t="t" r="r" b="b"/>
            <a:pathLst>
              <a:path w="1281677" h="1616794">
                <a:moveTo>
                  <a:pt x="1281677" y="0"/>
                </a:moveTo>
                <a:lnTo>
                  <a:pt x="0" y="0"/>
                </a:lnTo>
                <a:lnTo>
                  <a:pt x="0" y="1616794"/>
                </a:lnTo>
                <a:lnTo>
                  <a:pt x="1281677" y="1616794"/>
                </a:lnTo>
                <a:lnTo>
                  <a:pt x="1281677"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308335904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0" y="7491037"/>
            <a:ext cx="18288000" cy="3857105"/>
          </a:xfrm>
          <a:custGeom>
            <a:avLst/>
            <a:gdLst/>
            <a:ahLst/>
            <a:cxnLst/>
            <a:rect l="l" t="t" r="r" b="b"/>
            <a:pathLst>
              <a:path w="18288000" h="3857105">
                <a:moveTo>
                  <a:pt x="0" y="0"/>
                </a:moveTo>
                <a:lnTo>
                  <a:pt x="18288000" y="0"/>
                </a:lnTo>
                <a:lnTo>
                  <a:pt x="18288000" y="3857105"/>
                </a:lnTo>
                <a:lnTo>
                  <a:pt x="0" y="3857105"/>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673802" y="6156981"/>
            <a:ext cx="4130019" cy="4130019"/>
          </a:xfrm>
          <a:custGeom>
            <a:avLst/>
            <a:gdLst/>
            <a:ahLst/>
            <a:cxnLst/>
            <a:rect l="l" t="t" r="r" b="b"/>
            <a:pathLst>
              <a:path w="4130019" h="4130019">
                <a:moveTo>
                  <a:pt x="0" y="0"/>
                </a:moveTo>
                <a:lnTo>
                  <a:pt x="4130019" y="0"/>
                </a:lnTo>
                <a:lnTo>
                  <a:pt x="4130019" y="4130019"/>
                </a:lnTo>
                <a:lnTo>
                  <a:pt x="0" y="41300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918406" y="423880"/>
            <a:ext cx="4929022" cy="3154574"/>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5" name="Freeform 5"/>
          <p:cNvSpPr/>
          <p:nvPr/>
        </p:nvSpPr>
        <p:spPr>
          <a:xfrm>
            <a:off x="-951340" y="1040747"/>
            <a:ext cx="6110872" cy="8217553"/>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7159167" y="8250095"/>
            <a:ext cx="1235380" cy="781659"/>
          </a:xfrm>
          <a:custGeom>
            <a:avLst/>
            <a:gdLst/>
            <a:ahLst/>
            <a:cxnLst/>
            <a:rect l="l" t="t" r="r" b="b"/>
            <a:pathLst>
              <a:path w="1235380" h="781659">
                <a:moveTo>
                  <a:pt x="0" y="0"/>
                </a:moveTo>
                <a:lnTo>
                  <a:pt x="1235379" y="0"/>
                </a:lnTo>
                <a:lnTo>
                  <a:pt x="1235379" y="781658"/>
                </a:lnTo>
                <a:lnTo>
                  <a:pt x="0" y="7816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flipH="1">
            <a:off x="391207" y="9419589"/>
            <a:ext cx="1029927" cy="651663"/>
          </a:xfrm>
          <a:custGeom>
            <a:avLst/>
            <a:gdLst/>
            <a:ahLst/>
            <a:cxnLst/>
            <a:rect l="l" t="t" r="r" b="b"/>
            <a:pathLst>
              <a:path w="1029927" h="651663">
                <a:moveTo>
                  <a:pt x="1029927" y="0"/>
                </a:moveTo>
                <a:lnTo>
                  <a:pt x="0" y="0"/>
                </a:lnTo>
                <a:lnTo>
                  <a:pt x="0" y="651663"/>
                </a:lnTo>
                <a:lnTo>
                  <a:pt x="1029927" y="651663"/>
                </a:lnTo>
                <a:lnTo>
                  <a:pt x="1029927"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6207282" y="-1650303"/>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12">
              <a:alphaModFix amt="60000"/>
              <a:extLst>
                <a:ext uri="{96DAC541-7B7A-43D3-8B79-37D633B846F1}">
                  <asvg:svgBlip xmlns:asvg="http://schemas.microsoft.com/office/drawing/2016/SVG/main" r:embed="rId13"/>
                </a:ext>
              </a:extLst>
            </a:blip>
            <a:stretch>
              <a:fillRect/>
            </a:stretch>
          </a:blipFill>
        </p:spPr>
      </p:sp>
      <p:sp>
        <p:nvSpPr>
          <p:cNvPr id="9" name="Freeform 9"/>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10" name="Freeform 10"/>
          <p:cNvSpPr/>
          <p:nvPr/>
        </p:nvSpPr>
        <p:spPr>
          <a:xfrm flipH="1">
            <a:off x="17084330" y="6282369"/>
            <a:ext cx="4130019" cy="4130019"/>
          </a:xfrm>
          <a:custGeom>
            <a:avLst/>
            <a:gdLst/>
            <a:ahLst/>
            <a:cxnLst/>
            <a:rect l="l" t="t" r="r" b="b"/>
            <a:pathLst>
              <a:path w="4130019" h="4130019">
                <a:moveTo>
                  <a:pt x="4130019" y="0"/>
                </a:moveTo>
                <a:lnTo>
                  <a:pt x="0" y="0"/>
                </a:lnTo>
                <a:lnTo>
                  <a:pt x="0" y="4130019"/>
                </a:lnTo>
                <a:lnTo>
                  <a:pt x="4130019" y="4130019"/>
                </a:lnTo>
                <a:lnTo>
                  <a:pt x="413001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6940216" y="9121312"/>
            <a:ext cx="1137295" cy="719598"/>
          </a:xfrm>
          <a:custGeom>
            <a:avLst/>
            <a:gdLst/>
            <a:ahLst/>
            <a:cxnLst/>
            <a:rect l="l" t="t" r="r" b="b"/>
            <a:pathLst>
              <a:path w="1137295" h="719598">
                <a:moveTo>
                  <a:pt x="0" y="0"/>
                </a:moveTo>
                <a:lnTo>
                  <a:pt x="1137295" y="0"/>
                </a:lnTo>
                <a:lnTo>
                  <a:pt x="1137295" y="719597"/>
                </a:lnTo>
                <a:lnTo>
                  <a:pt x="0" y="7195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4">
              <a:alphaModFix amt="60000"/>
              <a:extLst>
                <a:ext uri="{96DAC541-7B7A-43D3-8B79-37D633B846F1}">
                  <asvg:svgBlip xmlns:asvg="http://schemas.microsoft.com/office/drawing/2016/SVG/main" r:embed="rId15"/>
                </a:ext>
              </a:extLst>
            </a:blip>
            <a:stretch>
              <a:fillRect/>
            </a:stretch>
          </a:blipFill>
        </p:spPr>
      </p:sp>
      <p:sp>
        <p:nvSpPr>
          <p:cNvPr id="13" name="Freeform 13"/>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4">
              <a:alphaModFix amt="60000"/>
              <a:extLst>
                <a:ext uri="{96DAC541-7B7A-43D3-8B79-37D633B846F1}">
                  <asvg:svgBlip xmlns:asvg="http://schemas.microsoft.com/office/drawing/2016/SVG/main" r:embed="rId15"/>
                </a:ext>
              </a:extLst>
            </a:blip>
            <a:stretch>
              <a:fillRect/>
            </a:stretch>
          </a:blipFill>
        </p:spPr>
      </p:sp>
      <p:sp>
        <p:nvSpPr>
          <p:cNvPr id="14" name="TextBox 14"/>
          <p:cNvSpPr txBox="1"/>
          <p:nvPr/>
        </p:nvSpPr>
        <p:spPr>
          <a:xfrm>
            <a:off x="8676174" y="541580"/>
            <a:ext cx="7044154" cy="7158498"/>
          </a:xfrm>
          <a:prstGeom prst="rect">
            <a:avLst/>
          </a:prstGeom>
        </p:spPr>
        <p:txBody>
          <a:bodyPr wrap="square" lIns="0" tIns="0" rIns="0" bIns="0" rtlCol="0" anchor="t">
            <a:spAutoFit/>
          </a:bodyPr>
          <a:lstStyle/>
          <a:p>
            <a:pPr algn="ctr">
              <a:lnSpc>
                <a:spcPct val="150000"/>
              </a:lnSpc>
            </a:pPr>
            <a:r>
              <a:rPr lang="vi-VN" sz="8000" b="1" dirty="0">
                <a:solidFill>
                  <a:srgbClr val="221F4C"/>
                </a:solidFill>
                <a:latin typeface="Arial" panose="020B0604020202020204" pitchFamily="34" charset="0"/>
                <a:cs typeface="Arial" panose="020B0604020202020204" pitchFamily="34" charset="0"/>
              </a:rPr>
              <a:t>BÀI 13</a:t>
            </a:r>
          </a:p>
          <a:p>
            <a:pPr algn="ctr">
              <a:lnSpc>
                <a:spcPct val="150000"/>
              </a:lnSpc>
            </a:pPr>
            <a:r>
              <a:rPr lang="vi-VN" sz="8000" b="1" dirty="0">
                <a:solidFill>
                  <a:srgbClr val="221F4C"/>
                </a:solidFill>
                <a:latin typeface="Arial" panose="020B0604020202020204" pitchFamily="34" charset="0"/>
                <a:cs typeface="Arial" panose="020B0604020202020204" pitchFamily="34" charset="0"/>
              </a:rPr>
              <a:t>VIẾT 3:</a:t>
            </a:r>
          </a:p>
          <a:p>
            <a:pPr algn="ctr">
              <a:lnSpc>
                <a:spcPct val="150000"/>
              </a:lnSpc>
            </a:pPr>
            <a:r>
              <a:rPr lang="vi-VN" sz="8000" b="1" dirty="0">
                <a:solidFill>
                  <a:srgbClr val="221F4C"/>
                </a:solidFill>
                <a:latin typeface="Arial" panose="020B0604020202020204" pitchFamily="34" charset="0"/>
                <a:cs typeface="Arial" panose="020B0604020202020204" pitchFamily="34" charset="0"/>
              </a:rPr>
              <a:t>LUYỆN TẬP TẢ CON VẬT</a:t>
            </a:r>
            <a:endParaRPr lang="en-US" sz="8000" b="1" dirty="0">
              <a:solidFill>
                <a:srgbClr val="221F4C"/>
              </a:solidFill>
              <a:latin typeface="Arial" panose="020B0604020202020204" pitchFamily="34" charset="0"/>
              <a:cs typeface="Arial" panose="020B0604020202020204" pitchFamily="34" charset="0"/>
            </a:endParaRPr>
          </a:p>
        </p:txBody>
      </p:sp>
      <p:grpSp>
        <p:nvGrpSpPr>
          <p:cNvPr id="17" name="Group 17"/>
          <p:cNvGrpSpPr/>
          <p:nvPr/>
        </p:nvGrpSpPr>
        <p:grpSpPr>
          <a:xfrm>
            <a:off x="1181100" y="4009555"/>
            <a:ext cx="5978067" cy="5836767"/>
            <a:chOff x="0" y="0"/>
            <a:chExt cx="7970755" cy="7782356"/>
          </a:xfrm>
        </p:grpSpPr>
        <p:sp>
          <p:nvSpPr>
            <p:cNvPr id="18" name="Freeform 18"/>
            <p:cNvSpPr/>
            <p:nvPr/>
          </p:nvSpPr>
          <p:spPr>
            <a:xfrm>
              <a:off x="0" y="0"/>
              <a:ext cx="7970755" cy="7782356"/>
            </a:xfrm>
            <a:custGeom>
              <a:avLst/>
              <a:gdLst/>
              <a:ahLst/>
              <a:cxnLst/>
              <a:rect l="l" t="t" r="r" b="b"/>
              <a:pathLst>
                <a:path w="7970755" h="7782356">
                  <a:moveTo>
                    <a:pt x="0" y="0"/>
                  </a:moveTo>
                  <a:lnTo>
                    <a:pt x="7970755" y="0"/>
                  </a:lnTo>
                  <a:lnTo>
                    <a:pt x="7970755" y="7782356"/>
                  </a:lnTo>
                  <a:lnTo>
                    <a:pt x="0" y="77823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a:off x="3323582" y="5726399"/>
              <a:ext cx="321109" cy="265317"/>
            </a:xfrm>
            <a:custGeom>
              <a:avLst/>
              <a:gdLst/>
              <a:ahLst/>
              <a:cxnLst/>
              <a:rect l="l" t="t" r="r" b="b"/>
              <a:pathLst>
                <a:path w="321109" h="265317">
                  <a:moveTo>
                    <a:pt x="0" y="0"/>
                  </a:moveTo>
                  <a:lnTo>
                    <a:pt x="321109" y="0"/>
                  </a:lnTo>
                  <a:lnTo>
                    <a:pt x="321109" y="265317"/>
                  </a:lnTo>
                  <a:lnTo>
                    <a:pt x="0" y="265317"/>
                  </a:lnTo>
                  <a:lnTo>
                    <a:pt x="0" y="0"/>
                  </a:lnTo>
                  <a:close/>
                </a:path>
              </a:pathLst>
            </a:custGeom>
            <a:blipFill>
              <a:blip r:embed="rId18"/>
              <a:stretch>
                <a:fillRect/>
              </a:stretch>
            </a:blipFill>
          </p:spPr>
        </p:sp>
        <p:sp>
          <p:nvSpPr>
            <p:cNvPr id="20" name="Freeform 20"/>
            <p:cNvSpPr/>
            <p:nvPr/>
          </p:nvSpPr>
          <p:spPr>
            <a:xfrm>
              <a:off x="4390889" y="5048430"/>
              <a:ext cx="813813" cy="744269"/>
            </a:xfrm>
            <a:custGeom>
              <a:avLst/>
              <a:gdLst/>
              <a:ahLst/>
              <a:cxnLst/>
              <a:rect l="l" t="t" r="r" b="b"/>
              <a:pathLst>
                <a:path w="813813" h="744269">
                  <a:moveTo>
                    <a:pt x="0" y="0"/>
                  </a:moveTo>
                  <a:lnTo>
                    <a:pt x="813813" y="0"/>
                  </a:lnTo>
                  <a:lnTo>
                    <a:pt x="813813" y="744269"/>
                  </a:lnTo>
                  <a:lnTo>
                    <a:pt x="0" y="7442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1" name="Freeform 21"/>
            <p:cNvSpPr/>
            <p:nvPr/>
          </p:nvSpPr>
          <p:spPr>
            <a:xfrm>
              <a:off x="2440932" y="4916407"/>
              <a:ext cx="1043205" cy="876292"/>
            </a:xfrm>
            <a:custGeom>
              <a:avLst/>
              <a:gdLst/>
              <a:ahLst/>
              <a:cxnLst/>
              <a:rect l="l" t="t" r="r" b="b"/>
              <a:pathLst>
                <a:path w="1043205" h="876292">
                  <a:moveTo>
                    <a:pt x="0" y="0"/>
                  </a:moveTo>
                  <a:lnTo>
                    <a:pt x="1043204" y="0"/>
                  </a:lnTo>
                  <a:lnTo>
                    <a:pt x="1043204" y="876292"/>
                  </a:lnTo>
                  <a:lnTo>
                    <a:pt x="0" y="8762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sp>
        <p:nvSpPr>
          <p:cNvPr id="22" name="Freeform 22"/>
          <p:cNvSpPr/>
          <p:nvPr/>
        </p:nvSpPr>
        <p:spPr>
          <a:xfrm>
            <a:off x="14595354" y="7804485"/>
            <a:ext cx="2344862" cy="1453815"/>
          </a:xfrm>
          <a:custGeom>
            <a:avLst/>
            <a:gdLst/>
            <a:ahLst/>
            <a:cxnLst/>
            <a:rect l="l" t="t" r="r" b="b"/>
            <a:pathLst>
              <a:path w="2344862" h="1453815">
                <a:moveTo>
                  <a:pt x="0" y="0"/>
                </a:moveTo>
                <a:lnTo>
                  <a:pt x="2344862" y="0"/>
                </a:lnTo>
                <a:lnTo>
                  <a:pt x="2344862" y="1453815"/>
                </a:lnTo>
                <a:lnTo>
                  <a:pt x="0" y="145381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3" name="Freeform 23"/>
          <p:cNvSpPr/>
          <p:nvPr/>
        </p:nvSpPr>
        <p:spPr>
          <a:xfrm flipH="1">
            <a:off x="7397292" y="7536427"/>
            <a:ext cx="3127157" cy="2208993"/>
          </a:xfrm>
          <a:custGeom>
            <a:avLst/>
            <a:gdLst/>
            <a:ahLst/>
            <a:cxnLst/>
            <a:rect l="l" t="t" r="r" b="b"/>
            <a:pathLst>
              <a:path w="3127157" h="2208993">
                <a:moveTo>
                  <a:pt x="3127156" y="0"/>
                </a:moveTo>
                <a:lnTo>
                  <a:pt x="0" y="0"/>
                </a:lnTo>
                <a:lnTo>
                  <a:pt x="0" y="2208994"/>
                </a:lnTo>
                <a:lnTo>
                  <a:pt x="3127156" y="2208994"/>
                </a:lnTo>
                <a:lnTo>
                  <a:pt x="3127156" y="0"/>
                </a:lnTo>
                <a:close/>
              </a:path>
            </a:pathLst>
          </a:custGeom>
          <a:blipFill>
            <a:blip r:embed="rId25">
              <a:extLst>
                <a:ext uri="{96DAC541-7B7A-43D3-8B79-37D633B846F1}">
                  <asvg:svgBlip xmlns:asvg="http://schemas.microsoft.com/office/drawing/2016/SVG/main" r:embed="rId26"/>
                </a:ext>
              </a:extLst>
            </a:blip>
            <a:stretch>
              <a:fillRect/>
            </a:stretch>
          </a:blipFill>
        </p:spPr>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405417" y="6975664"/>
            <a:ext cx="19178372" cy="5335074"/>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5628483" y="7936129"/>
            <a:ext cx="4472943" cy="2065687"/>
          </a:xfrm>
          <a:custGeom>
            <a:avLst/>
            <a:gdLst/>
            <a:ahLst/>
            <a:cxnLst/>
            <a:rect l="l" t="t" r="r" b="b"/>
            <a:pathLst>
              <a:path w="4472943" h="2065687">
                <a:moveTo>
                  <a:pt x="0" y="0"/>
                </a:moveTo>
                <a:lnTo>
                  <a:pt x="4472943" y="0"/>
                </a:lnTo>
                <a:lnTo>
                  <a:pt x="4472943" y="2065687"/>
                </a:lnTo>
                <a:lnTo>
                  <a:pt x="0" y="2065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2195251" y="8520370"/>
            <a:ext cx="4058611" cy="187434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5612461" y="8153508"/>
            <a:ext cx="3531539" cy="1630929"/>
          </a:xfrm>
          <a:custGeom>
            <a:avLst/>
            <a:gdLst/>
            <a:ahLst/>
            <a:cxnLst/>
            <a:rect l="l" t="t" r="r" b="b"/>
            <a:pathLst>
              <a:path w="3531539" h="1630929">
                <a:moveTo>
                  <a:pt x="0" y="0"/>
                </a:moveTo>
                <a:lnTo>
                  <a:pt x="3531539" y="0"/>
                </a:lnTo>
                <a:lnTo>
                  <a:pt x="3531539" y="1630929"/>
                </a:lnTo>
                <a:lnTo>
                  <a:pt x="0" y="16309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flipH="1">
            <a:off x="1863360" y="8520370"/>
            <a:ext cx="1629850" cy="103125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flipH="1">
            <a:off x="13544248" y="8770147"/>
            <a:ext cx="1901322" cy="1203018"/>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435811" y="628862"/>
            <a:ext cx="4929022" cy="3154574"/>
          </a:xfrm>
          <a:custGeom>
            <a:avLst/>
            <a:gdLst/>
            <a:ahLst/>
            <a:cxnLst/>
            <a:rect l="l" t="t" r="r" b="b"/>
            <a:pathLst>
              <a:path w="4929022" h="3154574">
                <a:moveTo>
                  <a:pt x="0" y="0"/>
                </a:moveTo>
                <a:lnTo>
                  <a:pt x="4929022" y="0"/>
                </a:lnTo>
                <a:lnTo>
                  <a:pt x="4929022" y="3154574"/>
                </a:lnTo>
                <a:lnTo>
                  <a:pt x="0" y="3154574"/>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sp>
      <p:sp>
        <p:nvSpPr>
          <p:cNvPr id="9" name="Freeform 9"/>
          <p:cNvSpPr/>
          <p:nvPr/>
        </p:nvSpPr>
        <p:spPr>
          <a:xfrm>
            <a:off x="7398221" y="-1458955"/>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6190042" y="2705540"/>
            <a:ext cx="5602618" cy="3585675"/>
          </a:xfrm>
          <a:custGeom>
            <a:avLst/>
            <a:gdLst/>
            <a:ahLst/>
            <a:cxnLst/>
            <a:rect l="l" t="t" r="r" b="b"/>
            <a:pathLst>
              <a:path w="5602618" h="3585675">
                <a:moveTo>
                  <a:pt x="0" y="0"/>
                </a:moveTo>
                <a:lnTo>
                  <a:pt x="5602617" y="0"/>
                </a:lnTo>
                <a:lnTo>
                  <a:pt x="5602617" y="3585675"/>
                </a:lnTo>
                <a:lnTo>
                  <a:pt x="0" y="3585675"/>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sp>
      <p:sp>
        <p:nvSpPr>
          <p:cNvPr id="12" name="Freeform 12"/>
          <p:cNvSpPr/>
          <p:nvPr/>
        </p:nvSpPr>
        <p:spPr>
          <a:xfrm>
            <a:off x="8840810" y="2206149"/>
            <a:ext cx="1335413" cy="133541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9D9F"/>
          </a:solidFill>
        </p:spPr>
        <p:txBody>
          <a:bodyPr anchor="ctr"/>
          <a:lstStyle/>
          <a:p>
            <a:pPr algn="ctr"/>
            <a:r>
              <a:rPr lang="en-US" sz="4800" b="1" dirty="0">
                <a:latin typeface="Arial" panose="020B0604020202020204" pitchFamily="34" charset="0"/>
                <a:cs typeface="Arial" panose="020B0604020202020204" pitchFamily="34" charset="0"/>
              </a:rPr>
              <a:t>1</a:t>
            </a:r>
            <a:endParaRPr lang="vi-VN" sz="4800" b="1" dirty="0">
              <a:latin typeface="Arial" panose="020B0604020202020204" pitchFamily="34" charset="0"/>
              <a:cs typeface="Arial" panose="020B0604020202020204" pitchFamily="34" charset="0"/>
            </a:endParaRPr>
          </a:p>
        </p:txBody>
      </p:sp>
      <p:sp>
        <p:nvSpPr>
          <p:cNvPr id="14" name="TextBox 14"/>
          <p:cNvSpPr txBox="1"/>
          <p:nvPr/>
        </p:nvSpPr>
        <p:spPr>
          <a:xfrm>
            <a:off x="3493210" y="3293340"/>
            <a:ext cx="4209429" cy="2858731"/>
          </a:xfrm>
          <a:prstGeom prst="rect">
            <a:avLst/>
          </a:prstGeom>
        </p:spPr>
        <p:txBody>
          <a:bodyPr wrap="square" lIns="0" tIns="0" rIns="0" bIns="0" rtlCol="0" anchor="t">
            <a:spAutoFit/>
          </a:bodyPr>
          <a:lstStyle/>
          <a:p>
            <a:pPr>
              <a:lnSpc>
                <a:spcPct val="150000"/>
              </a:lnSpc>
            </a:pPr>
            <a:r>
              <a:rPr lang="vi-VN" sz="6600" b="1" dirty="0">
                <a:solidFill>
                  <a:srgbClr val="221F4C"/>
                </a:solidFill>
                <a:latin typeface="Arial" panose="020B0604020202020204" pitchFamily="34" charset="0"/>
                <a:cs typeface="Arial" panose="020B0604020202020204" pitchFamily="34" charset="0"/>
              </a:rPr>
              <a:t>NỘI DUNG BÀI HỌC</a:t>
            </a:r>
            <a:endParaRPr lang="en-US" sz="6600" b="1" dirty="0">
              <a:solidFill>
                <a:srgbClr val="221F4C"/>
              </a:solidFill>
              <a:latin typeface="Arial" panose="020B0604020202020204" pitchFamily="34" charset="0"/>
              <a:cs typeface="Arial" panose="020B0604020202020204" pitchFamily="34" charset="0"/>
            </a:endParaRPr>
          </a:p>
        </p:txBody>
      </p:sp>
      <p:sp>
        <p:nvSpPr>
          <p:cNvPr id="16" name="Freeform 16"/>
          <p:cNvSpPr/>
          <p:nvPr/>
        </p:nvSpPr>
        <p:spPr>
          <a:xfrm>
            <a:off x="8840810" y="5051329"/>
            <a:ext cx="1335413" cy="133541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9D9F"/>
          </a:solidFill>
        </p:spPr>
        <p:txBody>
          <a:bodyPr anchor="ctr"/>
          <a:lstStyle/>
          <a:p>
            <a:pPr algn="ctr"/>
            <a:r>
              <a:rPr lang="en-US" sz="4800" b="1" dirty="0">
                <a:latin typeface="Arial" panose="020B0604020202020204" pitchFamily="34" charset="0"/>
                <a:cs typeface="Arial" panose="020B0604020202020204" pitchFamily="34" charset="0"/>
              </a:rPr>
              <a:t>2</a:t>
            </a:r>
            <a:endParaRPr lang="vi-VN" sz="4800" b="1" dirty="0">
              <a:latin typeface="Arial" panose="020B0604020202020204" pitchFamily="34" charset="0"/>
              <a:cs typeface="Arial" panose="020B0604020202020204" pitchFamily="34" charset="0"/>
            </a:endParaRPr>
          </a:p>
        </p:txBody>
      </p:sp>
      <p:sp>
        <p:nvSpPr>
          <p:cNvPr id="21" name="Freeform 21"/>
          <p:cNvSpPr/>
          <p:nvPr/>
        </p:nvSpPr>
        <p:spPr>
          <a:xfrm rot="-447945">
            <a:off x="585791" y="490434"/>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2">
              <a:alphaModFix amt="60000"/>
              <a:extLst>
                <a:ext uri="{96DAC541-7B7A-43D3-8B79-37D633B846F1}">
                  <asvg:svgBlip xmlns:asvg="http://schemas.microsoft.com/office/drawing/2016/SVG/main" r:embed="rId13"/>
                </a:ext>
              </a:extLst>
            </a:blip>
            <a:stretch>
              <a:fillRect/>
            </a:stretch>
          </a:blipFill>
        </p:spPr>
      </p:sp>
      <p:sp>
        <p:nvSpPr>
          <p:cNvPr id="22" name="Freeform 22"/>
          <p:cNvSpPr/>
          <p:nvPr/>
        </p:nvSpPr>
        <p:spPr>
          <a:xfrm rot="-447945">
            <a:off x="16587385" y="3138412"/>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2">
              <a:alphaModFix amt="60000"/>
              <a:extLst>
                <a:ext uri="{96DAC541-7B7A-43D3-8B79-37D633B846F1}">
                  <asvg:svgBlip xmlns:asvg="http://schemas.microsoft.com/office/drawing/2016/SVG/main" r:embed="rId13"/>
                </a:ext>
              </a:extLst>
            </a:blip>
            <a:stretch>
              <a:fillRect/>
            </a:stretch>
          </a:blipFill>
        </p:spPr>
      </p:sp>
      <p:sp>
        <p:nvSpPr>
          <p:cNvPr id="23" name="TextBox 23"/>
          <p:cNvSpPr txBox="1"/>
          <p:nvPr/>
        </p:nvSpPr>
        <p:spPr>
          <a:xfrm>
            <a:off x="10908318" y="1857512"/>
            <a:ext cx="4549628" cy="1905843"/>
          </a:xfrm>
          <a:prstGeom prst="rect">
            <a:avLst/>
          </a:prstGeom>
        </p:spPr>
        <p:txBody>
          <a:bodyPr wrap="square" lIns="0" tIns="0" rIns="0" bIns="0" rtlCol="0" anchor="t">
            <a:spAutoFit/>
          </a:bodyPr>
          <a:lstStyle/>
          <a:p>
            <a:pPr algn="just">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So sánh hai đoạn văn kết bài</a:t>
            </a:r>
            <a:endParaRPr lang="vi-VN" sz="4400" dirty="0">
              <a:effectLst/>
              <a:latin typeface="Arial" panose="020B0604020202020204" pitchFamily="34" charset="0"/>
              <a:cs typeface="Arial" panose="020B0604020202020204" pitchFamily="34" charset="0"/>
            </a:endParaRPr>
          </a:p>
        </p:txBody>
      </p:sp>
      <p:sp>
        <p:nvSpPr>
          <p:cNvPr id="24" name="TextBox 24"/>
          <p:cNvSpPr txBox="1"/>
          <p:nvPr/>
        </p:nvSpPr>
        <p:spPr>
          <a:xfrm>
            <a:off x="10908318" y="4252528"/>
            <a:ext cx="4549628" cy="2921505"/>
          </a:xfrm>
          <a:prstGeom prst="rect">
            <a:avLst/>
          </a:prstGeom>
        </p:spPr>
        <p:txBody>
          <a:bodyPr wrap="square" lIns="0" tIns="0" rIns="0" bIns="0" rtlCol="0" anchor="t">
            <a:spAutoFit/>
          </a:bodyPr>
          <a:lstStyle/>
          <a:p>
            <a:pPr algn="just">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Viết kết bài cho bài văn tả con vật theo dàn ý đã lập</a:t>
            </a:r>
            <a:endParaRPr lang="vi-VN" sz="4400" dirty="0">
              <a:effectLst/>
              <a:latin typeface="Arial" panose="020B0604020202020204" pitchFamily="34" charset="0"/>
              <a:cs typeface="Arial" panose="020B0604020202020204" pitchFamily="34" charset="0"/>
            </a:endParaRPr>
          </a:p>
        </p:txBody>
      </p:sp>
      <p:sp>
        <p:nvSpPr>
          <p:cNvPr id="26" name="Freeform 26"/>
          <p:cNvSpPr/>
          <p:nvPr/>
        </p:nvSpPr>
        <p:spPr>
          <a:xfrm>
            <a:off x="11448290" y="8388153"/>
            <a:ext cx="1902906" cy="1740294"/>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7" name="Freeform 27"/>
          <p:cNvSpPr/>
          <p:nvPr/>
        </p:nvSpPr>
        <p:spPr>
          <a:xfrm>
            <a:off x="3178395" y="7412925"/>
            <a:ext cx="2434066" cy="2044615"/>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6" grpId="0" animBg="1"/>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grpSp>
        <p:nvGrpSpPr>
          <p:cNvPr id="2" name="Group 2"/>
          <p:cNvGrpSpPr/>
          <p:nvPr/>
        </p:nvGrpSpPr>
        <p:grpSpPr>
          <a:xfrm>
            <a:off x="-1388908" y="7129876"/>
            <a:ext cx="20916504" cy="315712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sp>
      </p:grpSp>
      <p:sp>
        <p:nvSpPr>
          <p:cNvPr id="5" name="Freeform 5"/>
          <p:cNvSpPr/>
          <p:nvPr/>
        </p:nvSpPr>
        <p:spPr>
          <a:xfrm>
            <a:off x="-2032727" y="3310234"/>
            <a:ext cx="4929022" cy="3154574"/>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6" name="Freeform 6"/>
          <p:cNvSpPr/>
          <p:nvPr/>
        </p:nvSpPr>
        <p:spPr>
          <a:xfrm>
            <a:off x="4743278" y="-1251888"/>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7" name="Freeform 7"/>
          <p:cNvSpPr/>
          <p:nvPr/>
        </p:nvSpPr>
        <p:spPr>
          <a:xfrm>
            <a:off x="15782800" y="1069210"/>
            <a:ext cx="5602618" cy="3585675"/>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8" name="Freeform 8"/>
          <p:cNvSpPr/>
          <p:nvPr/>
        </p:nvSpPr>
        <p:spPr>
          <a:xfrm rot="-447945">
            <a:off x="250877" y="317180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sp>
      <p:sp>
        <p:nvSpPr>
          <p:cNvPr id="9" name="Freeform 9"/>
          <p:cNvSpPr/>
          <p:nvPr/>
        </p:nvSpPr>
        <p:spPr>
          <a:xfrm rot="-447945">
            <a:off x="15916922" y="812657"/>
            <a:ext cx="3052069" cy="1858987"/>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sp>
      <p:sp>
        <p:nvSpPr>
          <p:cNvPr id="10" name="Freeform 10"/>
          <p:cNvSpPr/>
          <p:nvPr/>
        </p:nvSpPr>
        <p:spPr>
          <a:xfrm>
            <a:off x="-277344" y="6108818"/>
            <a:ext cx="2612088" cy="7255801"/>
          </a:xfrm>
          <a:custGeom>
            <a:avLst/>
            <a:gdLst/>
            <a:ahLst/>
            <a:cxnLst/>
            <a:rect l="l" t="t" r="r" b="b"/>
            <a:pathLst>
              <a:path w="2612088" h="7255801">
                <a:moveTo>
                  <a:pt x="0" y="0"/>
                </a:moveTo>
                <a:lnTo>
                  <a:pt x="2612088" y="0"/>
                </a:lnTo>
                <a:lnTo>
                  <a:pt x="2612088" y="7255801"/>
                </a:lnTo>
                <a:lnTo>
                  <a:pt x="0" y="72558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5809086" y="6108818"/>
            <a:ext cx="2682982" cy="7452727"/>
          </a:xfrm>
          <a:custGeom>
            <a:avLst/>
            <a:gdLst/>
            <a:ahLst/>
            <a:cxnLst/>
            <a:rect l="l" t="t" r="r" b="b"/>
            <a:pathLst>
              <a:path w="2682982" h="7452727">
                <a:moveTo>
                  <a:pt x="0" y="0"/>
                </a:moveTo>
                <a:lnTo>
                  <a:pt x="2682981" y="0"/>
                </a:lnTo>
                <a:lnTo>
                  <a:pt x="2682981" y="7452727"/>
                </a:lnTo>
                <a:lnTo>
                  <a:pt x="0" y="74527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2022830" y="6926188"/>
            <a:ext cx="6223661" cy="4209458"/>
          </a:xfrm>
          <a:custGeom>
            <a:avLst/>
            <a:gdLst/>
            <a:ahLst/>
            <a:cxnLst/>
            <a:rect l="l" t="t" r="r" b="b"/>
            <a:pathLst>
              <a:path w="6223661" h="4209458">
                <a:moveTo>
                  <a:pt x="0" y="0"/>
                </a:moveTo>
                <a:lnTo>
                  <a:pt x="6223661" y="0"/>
                </a:lnTo>
                <a:lnTo>
                  <a:pt x="6223661" y="4209458"/>
                </a:lnTo>
                <a:lnTo>
                  <a:pt x="0" y="42094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5633866" y="5083983"/>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2">
            <a:extLst>
              <a:ext uri="{FF2B5EF4-FFF2-40B4-BE49-F238E27FC236}">
                <a16:creationId xmlns:a16="http://schemas.microsoft.com/office/drawing/2014/main" id="{35C3C9EB-09F9-04D8-4633-D07B39CD55FE}"/>
              </a:ext>
            </a:extLst>
          </p:cNvPr>
          <p:cNvSpPr/>
          <p:nvPr/>
        </p:nvSpPr>
        <p:spPr>
          <a:xfrm>
            <a:off x="8723101" y="1844459"/>
            <a:ext cx="1335413" cy="133541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9D9F"/>
          </a:solidFill>
        </p:spPr>
        <p:txBody>
          <a:bodyPr anchor="ctr"/>
          <a:lstStyle/>
          <a:p>
            <a:pPr algn="ctr"/>
            <a:r>
              <a:rPr lang="en-US" sz="6600" b="1" dirty="0">
                <a:latin typeface="Arial" panose="020B0604020202020204" pitchFamily="34" charset="0"/>
                <a:cs typeface="Arial" panose="020B0604020202020204" pitchFamily="34" charset="0"/>
              </a:rPr>
              <a:t>1</a:t>
            </a:r>
            <a:endParaRPr lang="vi-VN" sz="6600" b="1" dirty="0">
              <a:latin typeface="Arial" panose="020B0604020202020204" pitchFamily="34" charset="0"/>
              <a:cs typeface="Arial" panose="020B0604020202020204" pitchFamily="34" charset="0"/>
            </a:endParaRPr>
          </a:p>
        </p:txBody>
      </p:sp>
      <p:sp>
        <p:nvSpPr>
          <p:cNvPr id="16" name="TextBox 23">
            <a:extLst>
              <a:ext uri="{FF2B5EF4-FFF2-40B4-BE49-F238E27FC236}">
                <a16:creationId xmlns:a16="http://schemas.microsoft.com/office/drawing/2014/main" id="{BF8013D2-8FA1-F3C5-EAEB-A575F3A66682}"/>
              </a:ext>
            </a:extLst>
          </p:cNvPr>
          <p:cNvSpPr txBox="1"/>
          <p:nvPr/>
        </p:nvSpPr>
        <p:spPr>
          <a:xfrm>
            <a:off x="6024243" y="3360812"/>
            <a:ext cx="6733130" cy="2858731"/>
          </a:xfrm>
          <a:prstGeom prst="rect">
            <a:avLst/>
          </a:prstGeom>
        </p:spPr>
        <p:txBody>
          <a:bodyPr wrap="square" lIns="0" tIns="0" rIns="0" bIns="0" rtlCol="0" anchor="t">
            <a:spAutoFit/>
          </a:bodyPr>
          <a:lstStyle/>
          <a:p>
            <a:pPr algn="ctr">
              <a:lnSpc>
                <a:spcPct val="150000"/>
              </a:lnSpc>
            </a:pPr>
            <a:r>
              <a:rPr lang="vi-VN" sz="6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So sánh hai đoạn văn kết bài</a:t>
            </a:r>
            <a:endParaRPr lang="vi-VN" sz="6600" b="1"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rot="1129902" flipH="1">
            <a:off x="-5207587" y="6316375"/>
            <a:ext cx="19178372" cy="5335074"/>
          </a:xfrm>
          <a:custGeom>
            <a:avLst/>
            <a:gdLst/>
            <a:ahLst/>
            <a:cxnLst/>
            <a:rect l="l" t="t" r="r" b="b"/>
            <a:pathLst>
              <a:path w="19178372" h="5335074">
                <a:moveTo>
                  <a:pt x="19178373" y="0"/>
                </a:moveTo>
                <a:lnTo>
                  <a:pt x="0" y="0"/>
                </a:lnTo>
                <a:lnTo>
                  <a:pt x="0" y="5335074"/>
                </a:lnTo>
                <a:lnTo>
                  <a:pt x="19178373" y="5335074"/>
                </a:lnTo>
                <a:lnTo>
                  <a:pt x="19178373"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sp>
      <p:sp>
        <p:nvSpPr>
          <p:cNvPr id="7" name="Freeform 7"/>
          <p:cNvSpPr/>
          <p:nvPr/>
        </p:nvSpPr>
        <p:spPr>
          <a:xfrm>
            <a:off x="-694540" y="-1510927"/>
            <a:ext cx="5918398" cy="3787775"/>
          </a:xfrm>
          <a:custGeom>
            <a:avLst/>
            <a:gdLst/>
            <a:ahLst/>
            <a:cxnLst/>
            <a:rect l="l" t="t" r="r" b="b"/>
            <a:pathLst>
              <a:path w="5918398" h="3787775">
                <a:moveTo>
                  <a:pt x="0" y="0"/>
                </a:moveTo>
                <a:lnTo>
                  <a:pt x="5918399" y="0"/>
                </a:lnTo>
                <a:lnTo>
                  <a:pt x="5918399" y="3787775"/>
                </a:lnTo>
                <a:lnTo>
                  <a:pt x="0" y="378777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8" name="Freeform 8"/>
          <p:cNvSpPr/>
          <p:nvPr/>
        </p:nvSpPr>
        <p:spPr>
          <a:xfrm rot="-447945">
            <a:off x="2063954" y="573364"/>
            <a:ext cx="3052069" cy="1858987"/>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9" name="Cloud 8">
            <a:extLst>
              <a:ext uri="{FF2B5EF4-FFF2-40B4-BE49-F238E27FC236}">
                <a16:creationId xmlns:a16="http://schemas.microsoft.com/office/drawing/2014/main" id="{96CCEF53-063F-4434-D0BC-9CE6ECD545A0}"/>
              </a:ext>
            </a:extLst>
          </p:cNvPr>
          <p:cNvSpPr/>
          <p:nvPr/>
        </p:nvSpPr>
        <p:spPr>
          <a:xfrm>
            <a:off x="7874516" y="753521"/>
            <a:ext cx="8382000" cy="1869234"/>
          </a:xfrm>
          <a:prstGeom prst="cloud">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Arial" panose="020B0604020202020204" pitchFamily="34" charset="0"/>
                <a:cs typeface="Arial" panose="020B0604020202020204" pitchFamily="34" charset="0"/>
              </a:rPr>
              <a:t>THẢO LUẬN NHÓM</a:t>
            </a:r>
          </a:p>
        </p:txBody>
      </p:sp>
      <p:sp>
        <p:nvSpPr>
          <p:cNvPr id="12" name="TextBox 11">
            <a:extLst>
              <a:ext uri="{FF2B5EF4-FFF2-40B4-BE49-F238E27FC236}">
                <a16:creationId xmlns:a16="http://schemas.microsoft.com/office/drawing/2014/main" id="{0B7DE7A4-1879-71F1-D96F-AA767E91A596}"/>
              </a:ext>
            </a:extLst>
          </p:cNvPr>
          <p:cNvSpPr txBox="1"/>
          <p:nvPr/>
        </p:nvSpPr>
        <p:spPr>
          <a:xfrm>
            <a:off x="2264659" y="3017971"/>
            <a:ext cx="15087600" cy="497565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Đọc CH 1 và bài văn Chiền chiện bay lên; đọc lại đoạn kết bài </a:t>
            </a:r>
            <a:r>
              <a:rPr lang="vi-VN"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Con thỏ trắng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(trang 19 – 20).</a:t>
            </a:r>
            <a:endParaRPr lang="vi-VN" sz="3600" dirty="0">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Đọc thông tin về kết bài mở rộng và kết bài không mở rộng.</a:t>
            </a:r>
            <a:endParaRPr lang="vi-VN" sz="3600" dirty="0">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Nêu điểm khác nhau giữa các đoạn kết bài của hai bài văn </a:t>
            </a:r>
            <a:r>
              <a:rPr lang="vi-VN"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Chiền chiện bay lên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và </a:t>
            </a:r>
            <a:r>
              <a:rPr lang="vi-VN"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Con thỏ trắng</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Đoạn văn nào là kết bài mở rộng ? Đoạn văn nào là kết bài không mở rộng ?</a:t>
            </a:r>
            <a:endParaRPr lang="vi-VN" sz="3600" i="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28990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5" name="Freeform 5"/>
          <p:cNvSpPr/>
          <p:nvPr/>
        </p:nvSpPr>
        <p:spPr>
          <a:xfrm rot="1129902" flipH="1">
            <a:off x="-5207587" y="6316375"/>
            <a:ext cx="19178372" cy="5335074"/>
          </a:xfrm>
          <a:custGeom>
            <a:avLst/>
            <a:gdLst/>
            <a:ahLst/>
            <a:cxnLst/>
            <a:rect l="l" t="t" r="r" b="b"/>
            <a:pathLst>
              <a:path w="19178372" h="5335074">
                <a:moveTo>
                  <a:pt x="19178373" y="0"/>
                </a:moveTo>
                <a:lnTo>
                  <a:pt x="0" y="0"/>
                </a:lnTo>
                <a:lnTo>
                  <a:pt x="0" y="5335074"/>
                </a:lnTo>
                <a:lnTo>
                  <a:pt x="19178373" y="5335074"/>
                </a:lnTo>
                <a:lnTo>
                  <a:pt x="19178373"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sp>
      <p:sp>
        <p:nvSpPr>
          <p:cNvPr id="7" name="Freeform 7"/>
          <p:cNvSpPr/>
          <p:nvPr/>
        </p:nvSpPr>
        <p:spPr>
          <a:xfrm>
            <a:off x="-694540" y="-1510927"/>
            <a:ext cx="5918398" cy="3787775"/>
          </a:xfrm>
          <a:custGeom>
            <a:avLst/>
            <a:gdLst/>
            <a:ahLst/>
            <a:cxnLst/>
            <a:rect l="l" t="t" r="r" b="b"/>
            <a:pathLst>
              <a:path w="5918398" h="3787775">
                <a:moveTo>
                  <a:pt x="0" y="0"/>
                </a:moveTo>
                <a:lnTo>
                  <a:pt x="5918399" y="0"/>
                </a:lnTo>
                <a:lnTo>
                  <a:pt x="5918399" y="3787775"/>
                </a:lnTo>
                <a:lnTo>
                  <a:pt x="0" y="3787775"/>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8" name="Freeform 8"/>
          <p:cNvSpPr/>
          <p:nvPr/>
        </p:nvSpPr>
        <p:spPr>
          <a:xfrm rot="-447945">
            <a:off x="2063954" y="573364"/>
            <a:ext cx="3052069" cy="1858987"/>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2" name="Cloud 1">
            <a:extLst>
              <a:ext uri="{FF2B5EF4-FFF2-40B4-BE49-F238E27FC236}">
                <a16:creationId xmlns:a16="http://schemas.microsoft.com/office/drawing/2014/main" id="{255A8B6C-5EED-0C21-F260-A17C174E0F9F}"/>
              </a:ext>
            </a:extLst>
          </p:cNvPr>
          <p:cNvSpPr/>
          <p:nvPr/>
        </p:nvSpPr>
        <p:spPr>
          <a:xfrm>
            <a:off x="9351472" y="1157895"/>
            <a:ext cx="8229600" cy="2013627"/>
          </a:xfrm>
          <a:prstGeom prst="cloud">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Arial" panose="020B0604020202020204" pitchFamily="34" charset="0"/>
                <a:cs typeface="Arial" panose="020B0604020202020204" pitchFamily="34" charset="0"/>
              </a:rPr>
              <a:t>THẢO LUẬN NHÓM</a:t>
            </a:r>
          </a:p>
        </p:txBody>
      </p:sp>
      <p:sp>
        <p:nvSpPr>
          <p:cNvPr id="3" name="Speech Bubble: Rectangle with Corners Rounded 2">
            <a:extLst>
              <a:ext uri="{FF2B5EF4-FFF2-40B4-BE49-F238E27FC236}">
                <a16:creationId xmlns:a16="http://schemas.microsoft.com/office/drawing/2014/main" id="{6965B82B-5EF0-1CCE-F239-588BC1813F61}"/>
              </a:ext>
            </a:extLst>
          </p:cNvPr>
          <p:cNvSpPr/>
          <p:nvPr/>
        </p:nvSpPr>
        <p:spPr>
          <a:xfrm>
            <a:off x="2362200" y="2815111"/>
            <a:ext cx="7315200" cy="5288534"/>
          </a:xfrm>
          <a:prstGeom prst="wedgeRoundRectCallout">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marL="342900" indent="-342900" algn="ctr">
              <a:lnSpc>
                <a:spcPct val="150000"/>
              </a:lnSpc>
              <a:buAutoNum type="arabicPeriod"/>
            </a:pPr>
            <a:r>
              <a:rPr lang="vi-VN" sz="3600" b="1" dirty="0">
                <a:solidFill>
                  <a:schemeClr val="tx1"/>
                </a:solidFill>
                <a:latin typeface="Arial" panose="020B0604020202020204" pitchFamily="34" charset="0"/>
                <a:cs typeface="Arial" panose="020B0604020202020204" pitchFamily="34" charset="0"/>
              </a:rPr>
              <a:t> Kết bài mở rộng</a:t>
            </a:r>
          </a:p>
          <a:p>
            <a:pPr algn="just">
              <a:lnSpc>
                <a:spcPct val="150000"/>
              </a:lnSpc>
            </a:pPr>
            <a:r>
              <a:rPr lang="vi-VN" sz="3600" dirty="0">
                <a:solidFill>
                  <a:schemeClr val="tx1"/>
                </a:solidFill>
                <a:latin typeface="Arial" panose="020B0604020202020204" pitchFamily="34" charset="0"/>
                <a:cs typeface="Arial" panose="020B0604020202020204" pitchFamily="34" charset="0"/>
              </a:rPr>
              <a:t>Kết thúc bài viết bằng một số câu nêu lên tình cảm, cảm xúc, suy nghĩ, liên tưởng,...của người viết (hoặc của nhân vật) về đối tượng miêu tả.</a:t>
            </a:r>
          </a:p>
        </p:txBody>
      </p:sp>
      <p:sp>
        <p:nvSpPr>
          <p:cNvPr id="4" name="Speech Bubble: Rectangle with Corners Rounded 3">
            <a:extLst>
              <a:ext uri="{FF2B5EF4-FFF2-40B4-BE49-F238E27FC236}">
                <a16:creationId xmlns:a16="http://schemas.microsoft.com/office/drawing/2014/main" id="{57415007-2A67-4FE0-93AF-1DF2A3293971}"/>
              </a:ext>
            </a:extLst>
          </p:cNvPr>
          <p:cNvSpPr/>
          <p:nvPr/>
        </p:nvSpPr>
        <p:spPr>
          <a:xfrm>
            <a:off x="10709602" y="3912645"/>
            <a:ext cx="7217869" cy="4851383"/>
          </a:xfrm>
          <a:prstGeom prst="wedgeRoundRectCallout">
            <a:avLst/>
          </a:prstGeom>
          <a:solidFill>
            <a:schemeClr val="bg1"/>
          </a:solidFill>
          <a:ln>
            <a:solidFill>
              <a:srgbClr val="C2B5BE"/>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ctr">
              <a:lnSpc>
                <a:spcPct val="150000"/>
              </a:lnSpc>
            </a:pPr>
            <a:r>
              <a:rPr lang="vi-VN" sz="3600" b="1" dirty="0">
                <a:solidFill>
                  <a:schemeClr val="tx1"/>
                </a:solidFill>
                <a:latin typeface="Arial" panose="020B0604020202020204" pitchFamily="34" charset="0"/>
                <a:cs typeface="Arial" panose="020B0604020202020204" pitchFamily="34" charset="0"/>
              </a:rPr>
              <a:t>2. Kết bài không mở rộng</a:t>
            </a:r>
          </a:p>
          <a:p>
            <a:pPr algn="just">
              <a:lnSpc>
                <a:spcPct val="150000"/>
              </a:lnSpc>
            </a:pPr>
            <a:r>
              <a:rPr lang="vi-VN" sz="3600" dirty="0">
                <a:solidFill>
                  <a:schemeClr val="tx1"/>
                </a:solidFill>
                <a:latin typeface="Arial" panose="020B0604020202020204" pitchFamily="34" charset="0"/>
                <a:cs typeface="Arial" panose="020B0604020202020204" pitchFamily="34" charset="0"/>
              </a:rPr>
              <a:t>Kết thúc bài viết bằng một câu nêu lên cảm nghĩ của người viết (hoặc của nhân vật) về đối tượng miêu tả.</a:t>
            </a:r>
          </a:p>
        </p:txBody>
      </p:sp>
    </p:spTree>
    <p:extLst>
      <p:ext uri="{BB962C8B-B14F-4D97-AF65-F5344CB8AC3E}">
        <p14:creationId xmlns:p14="http://schemas.microsoft.com/office/powerpoint/2010/main" val="404908222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1750195" y="5786236"/>
            <a:ext cx="4929022" cy="3154574"/>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3" name="Freeform 3"/>
          <p:cNvSpPr/>
          <p:nvPr/>
        </p:nvSpPr>
        <p:spPr>
          <a:xfrm>
            <a:off x="8848392" y="-1363772"/>
            <a:ext cx="5952975" cy="2727545"/>
          </a:xfrm>
          <a:custGeom>
            <a:avLst/>
            <a:gdLst/>
            <a:ahLst/>
            <a:cxnLst/>
            <a:rect l="l" t="t" r="r" b="b"/>
            <a:pathLst>
              <a:path w="5952975" h="2727545">
                <a:moveTo>
                  <a:pt x="0" y="0"/>
                </a:moveTo>
                <a:lnTo>
                  <a:pt x="5952975" y="0"/>
                </a:lnTo>
                <a:lnTo>
                  <a:pt x="5952975" y="2727544"/>
                </a:lnTo>
                <a:lnTo>
                  <a:pt x="0" y="2727544"/>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4" name="Freeform 4"/>
          <p:cNvSpPr/>
          <p:nvPr/>
        </p:nvSpPr>
        <p:spPr>
          <a:xfrm>
            <a:off x="15966996" y="2008502"/>
            <a:ext cx="5602618" cy="3585675"/>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5" name="Freeform 5"/>
          <p:cNvSpPr/>
          <p:nvPr/>
        </p:nvSpPr>
        <p:spPr>
          <a:xfrm rot="-447945">
            <a:off x="533409" y="5945638"/>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6" name="Freeform 6"/>
          <p:cNvSpPr/>
          <p:nvPr/>
        </p:nvSpPr>
        <p:spPr>
          <a:xfrm rot="-447945">
            <a:off x="12383243" y="-238662"/>
            <a:ext cx="3052069" cy="1858987"/>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5562600" y="1638300"/>
            <a:ext cx="10582604" cy="3221331"/>
          </a:xfrm>
          <a:prstGeom prst="rect">
            <a:avLst/>
          </a:prstGeom>
        </p:spPr>
        <p:txBody>
          <a:bodyPr wrap="square" lIns="0" tIns="0" rIns="0" bIns="0" rtlCol="0" anchor="t">
            <a:spAutoFit/>
          </a:bodyPr>
          <a:lstStyle/>
          <a:p>
            <a:pPr algn="just">
              <a:lnSpc>
                <a:spcPct val="150000"/>
              </a:lnSpc>
            </a:pP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Kết bài của bài </a:t>
            </a:r>
            <a:r>
              <a:rPr lang="vi-VN" sz="3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Con thỏ trắng </a:t>
            </a: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là kết bài mở rộng</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Kết thúc bài viết bằng một số câu nêu tình cảm, suy nghĩ của người viết về đối tượng được miêu tả (con thỏ trắng).</a:t>
            </a:r>
            <a:endParaRPr lang="vi-VN" sz="3600" dirty="0">
              <a:effectLst/>
              <a:latin typeface="Arial" panose="020B0604020202020204" pitchFamily="34" charset="0"/>
              <a:cs typeface="Arial" panose="020B0604020202020204" pitchFamily="34" charset="0"/>
            </a:endParaRPr>
          </a:p>
        </p:txBody>
      </p:sp>
      <p:sp>
        <p:nvSpPr>
          <p:cNvPr id="17" name="TextBox 17"/>
          <p:cNvSpPr txBox="1"/>
          <p:nvPr/>
        </p:nvSpPr>
        <p:spPr>
          <a:xfrm>
            <a:off x="8686800" y="6133581"/>
            <a:ext cx="8839200" cy="3221331"/>
          </a:xfrm>
          <a:prstGeom prst="rect">
            <a:avLst/>
          </a:prstGeom>
        </p:spPr>
        <p:txBody>
          <a:bodyPr wrap="square" lIns="0" tIns="0" rIns="0" bIns="0" rtlCol="0" anchor="t">
            <a:spAutoFit/>
          </a:bodyPr>
          <a:lstStyle/>
          <a:p>
            <a:pPr algn="just">
              <a:lnSpc>
                <a:spcPct val="150000"/>
              </a:lnSpc>
            </a:pP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Kết bài của bài </a:t>
            </a:r>
            <a:r>
              <a:rPr lang="vi-VN" sz="3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Chiền chiện bay lên </a:t>
            </a: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là kết bài không mở rộng: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Kết thúc bài viết bằng một câu, khắc hoạ một cách cô đọng hình ảnh và tiếng hót của chim chiền chiện.</a:t>
            </a:r>
            <a:endParaRPr lang="vi-VN" sz="3600" dirty="0">
              <a:effectLst/>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5863F75D-3F12-7C23-A68E-345FD440CAB2}"/>
              </a:ext>
            </a:extLst>
          </p:cNvPr>
          <p:cNvGrpSpPr/>
          <p:nvPr/>
        </p:nvGrpSpPr>
        <p:grpSpPr>
          <a:xfrm>
            <a:off x="867104" y="1056115"/>
            <a:ext cx="4087851" cy="4087385"/>
            <a:chOff x="1028700" y="1056115"/>
            <a:chExt cx="4087851" cy="4087385"/>
          </a:xfrm>
        </p:grpSpPr>
        <p:grpSp>
          <p:nvGrpSpPr>
            <p:cNvPr id="7" name="Group 7"/>
            <p:cNvGrpSpPr>
              <a:grpSpLocks noChangeAspect="1"/>
            </p:cNvGrpSpPr>
            <p:nvPr/>
          </p:nvGrpSpPr>
          <p:grpSpPr>
            <a:xfrm>
              <a:off x="1028700" y="1056115"/>
              <a:ext cx="4087851" cy="4087385"/>
              <a:chOff x="0" y="0"/>
              <a:chExt cx="6350013" cy="6349289"/>
            </a:xfrm>
          </p:grpSpPr>
          <p:sp>
            <p:nvSpPr>
              <p:cNvPr id="8" name="Freeform 8"/>
              <p:cNvSpPr/>
              <p:nvPr/>
            </p:nvSpPr>
            <p:spPr>
              <a:xfrm>
                <a:off x="-95250" y="-95136"/>
                <a:ext cx="6540525" cy="6539573"/>
              </a:xfrm>
              <a:prstGeom prst="ellipse">
                <a:avLst/>
              </a:prstGeom>
              <a:solidFill>
                <a:srgbClr val="874831"/>
              </a:solidFill>
              <a:ln w="12700">
                <a:solidFill>
                  <a:srgbClr val="000000"/>
                </a:solidFill>
              </a:ln>
            </p:spPr>
          </p:sp>
        </p:grpSp>
        <p:pic>
          <p:nvPicPr>
            <p:cNvPr id="1026" name="Picture 2" descr="VÌ SAO MẮT CỦA LOÀI THỎ TRẮNG LẠI CÓ MÀU ĐỎ? - DaoHieu.com">
              <a:extLst>
                <a:ext uri="{FF2B5EF4-FFF2-40B4-BE49-F238E27FC236}">
                  <a16:creationId xmlns:a16="http://schemas.microsoft.com/office/drawing/2014/main" id="{9C454325-0B5F-AB27-EE58-79BA6B9B60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7975" y="1181362"/>
              <a:ext cx="3869308" cy="3836897"/>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93110D3D-CAE0-662A-4856-4373CFCDE08A}"/>
              </a:ext>
            </a:extLst>
          </p:cNvPr>
          <p:cNvGrpSpPr/>
          <p:nvPr/>
        </p:nvGrpSpPr>
        <p:grpSpPr>
          <a:xfrm>
            <a:off x="4181808" y="5700551"/>
            <a:ext cx="4087851" cy="4087385"/>
            <a:chOff x="5799090" y="5170915"/>
            <a:chExt cx="4087851" cy="4087385"/>
          </a:xfrm>
        </p:grpSpPr>
        <p:grpSp>
          <p:nvGrpSpPr>
            <p:cNvPr id="13" name="Group 13"/>
            <p:cNvGrpSpPr>
              <a:grpSpLocks noChangeAspect="1"/>
            </p:cNvGrpSpPr>
            <p:nvPr/>
          </p:nvGrpSpPr>
          <p:grpSpPr>
            <a:xfrm>
              <a:off x="5799090" y="5170915"/>
              <a:ext cx="4087851" cy="4087385"/>
              <a:chOff x="0" y="0"/>
              <a:chExt cx="6350013" cy="6349289"/>
            </a:xfrm>
          </p:grpSpPr>
          <p:sp>
            <p:nvSpPr>
              <p:cNvPr id="14" name="Freeform 14"/>
              <p:cNvSpPr/>
              <p:nvPr/>
            </p:nvSpPr>
            <p:spPr>
              <a:xfrm>
                <a:off x="-95250" y="-95136"/>
                <a:ext cx="6540525" cy="6539573"/>
              </a:xfrm>
              <a:prstGeom prst="ellipse">
                <a:avLst/>
              </a:prstGeom>
              <a:solidFill>
                <a:srgbClr val="874831"/>
              </a:solidFill>
              <a:ln w="12700">
                <a:solidFill>
                  <a:srgbClr val="000000"/>
                </a:solidFill>
              </a:ln>
            </p:spPr>
          </p:sp>
        </p:grpSp>
        <p:pic>
          <p:nvPicPr>
            <p:cNvPr id="1028" name="Picture 4" descr="Chiền chiện bụng vàng - Yellow-bellied Prinia - Prinia flaviventris">
              <a:extLst>
                <a:ext uri="{FF2B5EF4-FFF2-40B4-BE49-F238E27FC236}">
                  <a16:creationId xmlns:a16="http://schemas.microsoft.com/office/drawing/2014/main" id="{543D6FD6-F31C-3879-A0C7-61A3C0BD1A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1747" y="5328890"/>
              <a:ext cx="3762544" cy="3771442"/>
            </a:xfrm>
            <a:prstGeom prst="flowChartConnector">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799</Words>
  <Application>Microsoft Office PowerPoint</Application>
  <PresentationFormat>Custom</PresentationFormat>
  <Paragraphs>69</Paragraphs>
  <Slides>22</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kenhgiaovien_b13_viet3_luyen_tap_ta_con_vat_ket_bai</dc:title>
  <cp:lastModifiedBy>My Tra</cp:lastModifiedBy>
  <cp:revision>6</cp:revision>
  <dcterms:created xsi:type="dcterms:W3CDTF">2006-08-16T00:00:00Z</dcterms:created>
  <dcterms:modified xsi:type="dcterms:W3CDTF">2023-11-22T04:53:42Z</dcterms:modified>
  <dc:identifier>DAF0e1BedtY</dc:identifier>
</cp:coreProperties>
</file>