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6" r:id="rId2"/>
    <p:sldId id="267" r:id="rId3"/>
    <p:sldId id="256" r:id="rId4"/>
    <p:sldId id="258" r:id="rId5"/>
    <p:sldId id="260" r:id="rId6"/>
    <p:sldId id="262" r:id="rId7"/>
    <p:sldId id="268" r:id="rId8"/>
    <p:sldId id="269" r:id="rId9"/>
    <p:sldId id="261" r:id="rId10"/>
    <p:sldId id="270" r:id="rId11"/>
    <p:sldId id="264" r:id="rId12"/>
    <p:sldId id="257" r:id="rId13"/>
    <p:sldId id="271" r:id="rId14"/>
    <p:sldId id="272" r:id="rId15"/>
    <p:sldId id="273" r:id="rId16"/>
  </p:sldIdLst>
  <p:sldSz cx="18288000" cy="10287000"/>
  <p:notesSz cx="6858000" cy="9144000"/>
  <p:embeddedFontLst>
    <p:embeddedFont>
      <p:font typeface="Arial" panose="020B0604020202020204" pitchFamily="34" charset="0"/>
      <p:regular r:id="rId17"/>
    </p:embeddedFont>
    <p:embeddedFont>
      <p:font typeface="Arial" panose="020B0604020202020204" pitchFamily="34" charset="0"/>
      <p:regular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8" d="100"/>
          <a:sy n="48" d="100"/>
        </p:scale>
        <p:origin x="908"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3.svg"/><Relationship Id="rId5" Type="http://schemas.openxmlformats.org/officeDocument/2006/relationships/image" Target="../media/image4.sv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image" Target="../media/image12.svg"/><Relationship Id="rId7" Type="http://schemas.openxmlformats.org/officeDocument/2006/relationships/image" Target="../media/image2.svg"/><Relationship Id="rId12"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svg"/><Relationship Id="rId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image" Target="../media/image12.svg"/><Relationship Id="rId7" Type="http://schemas.openxmlformats.org/officeDocument/2006/relationships/image" Target="../media/image2.svg"/><Relationship Id="rId12"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svg"/><Relationship Id="rId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svg"/><Relationship Id="rId5" Type="http://schemas.openxmlformats.org/officeDocument/2006/relationships/image" Target="../media/image4.sv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EFF1"/>
        </a:solidFill>
        <a:effectLst/>
      </p:bgPr>
    </p:bg>
    <p:spTree>
      <p:nvGrpSpPr>
        <p:cNvPr id="1" name=""/>
        <p:cNvGrpSpPr/>
        <p:nvPr/>
      </p:nvGrpSpPr>
      <p:grpSpPr>
        <a:xfrm>
          <a:off x="0" y="0"/>
          <a:ext cx="0" cy="0"/>
          <a:chOff x="0" y="0"/>
          <a:chExt cx="0" cy="0"/>
        </a:xfrm>
      </p:grpSpPr>
      <p:sp>
        <p:nvSpPr>
          <p:cNvPr id="2" name="Freeform 2"/>
          <p:cNvSpPr/>
          <p:nvPr/>
        </p:nvSpPr>
        <p:spPr>
          <a:xfrm rot="1611483">
            <a:off x="16054704" y="303262"/>
            <a:ext cx="1690061" cy="1455565"/>
          </a:xfrm>
          <a:custGeom>
            <a:avLst/>
            <a:gdLst/>
            <a:ahLst/>
            <a:cxnLst/>
            <a:rect l="l" t="t" r="r" b="b"/>
            <a:pathLst>
              <a:path w="1690061" h="1455565">
                <a:moveTo>
                  <a:pt x="0" y="0"/>
                </a:moveTo>
                <a:lnTo>
                  <a:pt x="1690061" y="0"/>
                </a:lnTo>
                <a:lnTo>
                  <a:pt x="1690061" y="1455566"/>
                </a:lnTo>
                <a:lnTo>
                  <a:pt x="0" y="1455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290558">
            <a:off x="15995614" y="8905641"/>
            <a:ext cx="3498921" cy="2925973"/>
          </a:xfrm>
          <a:custGeom>
            <a:avLst/>
            <a:gdLst/>
            <a:ahLst/>
            <a:cxnLst/>
            <a:rect l="l" t="t" r="r" b="b"/>
            <a:pathLst>
              <a:path w="3498921" h="2925973">
                <a:moveTo>
                  <a:pt x="0" y="0"/>
                </a:moveTo>
                <a:lnTo>
                  <a:pt x="3498922" y="0"/>
                </a:lnTo>
                <a:lnTo>
                  <a:pt x="3498922" y="2925973"/>
                </a:lnTo>
                <a:lnTo>
                  <a:pt x="0" y="2925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372002">
            <a:off x="-1031400" y="-2239911"/>
            <a:ext cx="4120200" cy="4114800"/>
          </a:xfrm>
          <a:custGeom>
            <a:avLst/>
            <a:gdLst/>
            <a:ahLst/>
            <a:cxnLst/>
            <a:rect l="l" t="t" r="r" b="b"/>
            <a:pathLst>
              <a:path w="4120200" h="4114800">
                <a:moveTo>
                  <a:pt x="0" y="0"/>
                </a:moveTo>
                <a:lnTo>
                  <a:pt x="4120200" y="0"/>
                </a:lnTo>
                <a:lnTo>
                  <a:pt x="41202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73006" y="9258300"/>
            <a:ext cx="1921157" cy="487994"/>
          </a:xfrm>
          <a:custGeom>
            <a:avLst/>
            <a:gdLst/>
            <a:ahLst/>
            <a:cxnLst/>
            <a:rect l="l" t="t" r="r" b="b"/>
            <a:pathLst>
              <a:path w="1921157" h="487994">
                <a:moveTo>
                  <a:pt x="0" y="0"/>
                </a:moveTo>
                <a:lnTo>
                  <a:pt x="1921157" y="0"/>
                </a:lnTo>
                <a:lnTo>
                  <a:pt x="1921157" y="487994"/>
                </a:lnTo>
                <a:lnTo>
                  <a:pt x="0" y="4879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3124200" y="2487580"/>
            <a:ext cx="12039600" cy="5311839"/>
          </a:xfrm>
          <a:prstGeom prst="rect">
            <a:avLst/>
          </a:prstGeom>
        </p:spPr>
        <p:txBody>
          <a:bodyPr wrap="square" lIns="0" tIns="0" rIns="0" bIns="0" rtlCol="0" anchor="t">
            <a:spAutoFit/>
          </a:bodyPr>
          <a:lstStyle/>
          <a:p>
            <a:pPr algn="ctr">
              <a:lnSpc>
                <a:spcPct val="150000"/>
              </a:lnSpc>
            </a:pPr>
            <a:r>
              <a:rPr lang="vi-VN" sz="8000" b="1" dirty="0">
                <a:solidFill>
                  <a:srgbClr val="2A4E50"/>
                </a:solidFill>
                <a:latin typeface="Arial"/>
              </a:rPr>
              <a:t>THÂN MẾN CHÀO ĐÓN </a:t>
            </a:r>
          </a:p>
          <a:p>
            <a:pPr algn="ctr">
              <a:lnSpc>
                <a:spcPct val="150000"/>
              </a:lnSpc>
            </a:pPr>
            <a:r>
              <a:rPr lang="vi-VN" sz="8000" b="1" dirty="0">
                <a:solidFill>
                  <a:srgbClr val="2A4E50"/>
                </a:solidFill>
                <a:latin typeface="Arial"/>
              </a:rPr>
              <a:t>CÁC EM ĐẾN VỚI </a:t>
            </a:r>
          </a:p>
          <a:p>
            <a:pPr algn="ctr">
              <a:lnSpc>
                <a:spcPct val="150000"/>
              </a:lnSpc>
            </a:pPr>
            <a:r>
              <a:rPr lang="vi-VN" sz="8000" b="1" dirty="0">
                <a:solidFill>
                  <a:srgbClr val="2A4E50"/>
                </a:solidFill>
                <a:latin typeface="Arial"/>
              </a:rPr>
              <a:t>TIẾT HỌC MỚI!</a:t>
            </a:r>
            <a:endParaRPr lang="en-US" sz="8000" b="1" dirty="0">
              <a:solidFill>
                <a:srgbClr val="2A4E50"/>
              </a:solidFill>
              <a:latin typeface="Arial"/>
            </a:endParaRPr>
          </a:p>
        </p:txBody>
      </p:sp>
    </p:spTree>
    <p:extLst>
      <p:ext uri="{BB962C8B-B14F-4D97-AF65-F5344CB8AC3E}">
        <p14:creationId xmlns:p14="http://schemas.microsoft.com/office/powerpoint/2010/main" val="354335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EFF1"/>
        </a:solidFill>
        <a:effectLst/>
      </p:bgPr>
    </p:bg>
    <p:spTree>
      <p:nvGrpSpPr>
        <p:cNvPr id="1" name=""/>
        <p:cNvGrpSpPr/>
        <p:nvPr/>
      </p:nvGrpSpPr>
      <p:grpSpPr>
        <a:xfrm>
          <a:off x="0" y="0"/>
          <a:ext cx="0" cy="0"/>
          <a:chOff x="0" y="0"/>
          <a:chExt cx="0" cy="0"/>
        </a:xfrm>
      </p:grpSpPr>
      <p:sp>
        <p:nvSpPr>
          <p:cNvPr id="2" name="Freeform 2"/>
          <p:cNvSpPr/>
          <p:nvPr/>
        </p:nvSpPr>
        <p:spPr>
          <a:xfrm rot="1611483">
            <a:off x="16054704" y="303262"/>
            <a:ext cx="1690061" cy="1455565"/>
          </a:xfrm>
          <a:custGeom>
            <a:avLst/>
            <a:gdLst/>
            <a:ahLst/>
            <a:cxnLst/>
            <a:rect l="l" t="t" r="r" b="b"/>
            <a:pathLst>
              <a:path w="1690061" h="1455565">
                <a:moveTo>
                  <a:pt x="0" y="0"/>
                </a:moveTo>
                <a:lnTo>
                  <a:pt x="1690061" y="0"/>
                </a:lnTo>
                <a:lnTo>
                  <a:pt x="1690061" y="1455566"/>
                </a:lnTo>
                <a:lnTo>
                  <a:pt x="0" y="1455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290558">
            <a:off x="15995614" y="8905641"/>
            <a:ext cx="3498921" cy="2925973"/>
          </a:xfrm>
          <a:custGeom>
            <a:avLst/>
            <a:gdLst/>
            <a:ahLst/>
            <a:cxnLst/>
            <a:rect l="l" t="t" r="r" b="b"/>
            <a:pathLst>
              <a:path w="3498921" h="2925973">
                <a:moveTo>
                  <a:pt x="0" y="0"/>
                </a:moveTo>
                <a:lnTo>
                  <a:pt x="3498922" y="0"/>
                </a:lnTo>
                <a:lnTo>
                  <a:pt x="3498922" y="2925973"/>
                </a:lnTo>
                <a:lnTo>
                  <a:pt x="0" y="2925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372002">
            <a:off x="-1031400" y="-2239911"/>
            <a:ext cx="4120200" cy="4114800"/>
          </a:xfrm>
          <a:custGeom>
            <a:avLst/>
            <a:gdLst/>
            <a:ahLst/>
            <a:cxnLst/>
            <a:rect l="l" t="t" r="r" b="b"/>
            <a:pathLst>
              <a:path w="4120200" h="4114800">
                <a:moveTo>
                  <a:pt x="0" y="0"/>
                </a:moveTo>
                <a:lnTo>
                  <a:pt x="4120200" y="0"/>
                </a:lnTo>
                <a:lnTo>
                  <a:pt x="41202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73006" y="9258300"/>
            <a:ext cx="1921157" cy="487994"/>
          </a:xfrm>
          <a:custGeom>
            <a:avLst/>
            <a:gdLst/>
            <a:ahLst/>
            <a:cxnLst/>
            <a:rect l="l" t="t" r="r" b="b"/>
            <a:pathLst>
              <a:path w="1921157" h="487994">
                <a:moveTo>
                  <a:pt x="0" y="0"/>
                </a:moveTo>
                <a:lnTo>
                  <a:pt x="1921157" y="0"/>
                </a:lnTo>
                <a:lnTo>
                  <a:pt x="1921157" y="487994"/>
                </a:lnTo>
                <a:lnTo>
                  <a:pt x="0" y="4879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1795921" y="1224140"/>
            <a:ext cx="14696158" cy="769441"/>
          </a:xfrm>
          <a:prstGeom prst="rect">
            <a:avLst/>
          </a:prstGeom>
        </p:spPr>
        <p:txBody>
          <a:bodyPr wrap="square" lIns="0" tIns="0" rIns="0" bIns="0" rtlCol="0" anchor="t">
            <a:spAutoFit/>
          </a:bodyPr>
          <a:lstStyle/>
          <a:p>
            <a:pPr algn="ctr"/>
            <a:r>
              <a:rPr lang="vi-VN" sz="5000" b="1" dirty="0">
                <a:solidFill>
                  <a:srgbClr val="2A4E50"/>
                </a:solidFill>
                <a:latin typeface="Arial"/>
              </a:rPr>
              <a:t>Tham khảo mở bài trực tiếp tả con cá vàng</a:t>
            </a:r>
            <a:endParaRPr lang="en-US" sz="5000" b="1" dirty="0">
              <a:solidFill>
                <a:srgbClr val="2A4E50"/>
              </a:solidFill>
              <a:latin typeface="Arial"/>
            </a:endParaRPr>
          </a:p>
        </p:txBody>
      </p:sp>
      <p:sp>
        <p:nvSpPr>
          <p:cNvPr id="12" name="Speech Bubble: Rectangle with Corners Rounded 11">
            <a:extLst>
              <a:ext uri="{FF2B5EF4-FFF2-40B4-BE49-F238E27FC236}">
                <a16:creationId xmlns:a16="http://schemas.microsoft.com/office/drawing/2014/main" id="{081CDDB6-E2AA-FD13-D5C9-9020CF8BB19A}"/>
              </a:ext>
            </a:extLst>
          </p:cNvPr>
          <p:cNvSpPr/>
          <p:nvPr/>
        </p:nvSpPr>
        <p:spPr>
          <a:xfrm>
            <a:off x="8631014" y="3347735"/>
            <a:ext cx="8534400" cy="4658330"/>
          </a:xfrm>
          <a:prstGeom prst="wedgeRoundRectCallout">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Gia đình em có nuôi rất nhiều những con vật như chó, mèo, thỏ,…nhưng em thích nhất là chú cá vàng trong bể nước.</a:t>
            </a:r>
            <a:endParaRPr lang="vi-VN" sz="4000" dirty="0">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236B840-6808-DEF0-405B-46E9DFB5A2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8700" y="2234722"/>
            <a:ext cx="7267575" cy="7267575"/>
          </a:xfrm>
          <a:prstGeom prst="rect">
            <a:avLst/>
          </a:prstGeom>
        </p:spPr>
      </p:pic>
    </p:spTree>
    <p:extLst>
      <p:ext uri="{BB962C8B-B14F-4D97-AF65-F5344CB8AC3E}">
        <p14:creationId xmlns:p14="http://schemas.microsoft.com/office/powerpoint/2010/main" val="413921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EFF1"/>
        </a:solidFill>
        <a:effectLst/>
      </p:bgPr>
    </p:bg>
    <p:spTree>
      <p:nvGrpSpPr>
        <p:cNvPr id="1" name=""/>
        <p:cNvGrpSpPr/>
        <p:nvPr/>
      </p:nvGrpSpPr>
      <p:grpSpPr>
        <a:xfrm>
          <a:off x="0" y="0"/>
          <a:ext cx="0" cy="0"/>
          <a:chOff x="0" y="0"/>
          <a:chExt cx="0" cy="0"/>
        </a:xfrm>
      </p:grpSpPr>
      <p:sp>
        <p:nvSpPr>
          <p:cNvPr id="2" name="Freeform 2"/>
          <p:cNvSpPr/>
          <p:nvPr/>
        </p:nvSpPr>
        <p:spPr>
          <a:xfrm rot="1611483">
            <a:off x="16054704" y="303262"/>
            <a:ext cx="1690061" cy="1455565"/>
          </a:xfrm>
          <a:custGeom>
            <a:avLst/>
            <a:gdLst/>
            <a:ahLst/>
            <a:cxnLst/>
            <a:rect l="l" t="t" r="r" b="b"/>
            <a:pathLst>
              <a:path w="1690061" h="1455565">
                <a:moveTo>
                  <a:pt x="0" y="0"/>
                </a:moveTo>
                <a:lnTo>
                  <a:pt x="1690061" y="0"/>
                </a:lnTo>
                <a:lnTo>
                  <a:pt x="1690061" y="1455566"/>
                </a:lnTo>
                <a:lnTo>
                  <a:pt x="0" y="1455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290558">
            <a:off x="15995614" y="8905641"/>
            <a:ext cx="3498921" cy="2925973"/>
          </a:xfrm>
          <a:custGeom>
            <a:avLst/>
            <a:gdLst/>
            <a:ahLst/>
            <a:cxnLst/>
            <a:rect l="l" t="t" r="r" b="b"/>
            <a:pathLst>
              <a:path w="3498921" h="2925973">
                <a:moveTo>
                  <a:pt x="0" y="0"/>
                </a:moveTo>
                <a:lnTo>
                  <a:pt x="3498922" y="0"/>
                </a:lnTo>
                <a:lnTo>
                  <a:pt x="3498922" y="2925973"/>
                </a:lnTo>
                <a:lnTo>
                  <a:pt x="0" y="2925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372002">
            <a:off x="-1031400" y="-2239911"/>
            <a:ext cx="4120200" cy="4114800"/>
          </a:xfrm>
          <a:custGeom>
            <a:avLst/>
            <a:gdLst/>
            <a:ahLst/>
            <a:cxnLst/>
            <a:rect l="l" t="t" r="r" b="b"/>
            <a:pathLst>
              <a:path w="4120200" h="4114800">
                <a:moveTo>
                  <a:pt x="0" y="0"/>
                </a:moveTo>
                <a:lnTo>
                  <a:pt x="4120200" y="0"/>
                </a:lnTo>
                <a:lnTo>
                  <a:pt x="41202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73006" y="9258300"/>
            <a:ext cx="1921157" cy="487994"/>
          </a:xfrm>
          <a:custGeom>
            <a:avLst/>
            <a:gdLst/>
            <a:ahLst/>
            <a:cxnLst/>
            <a:rect l="l" t="t" r="r" b="b"/>
            <a:pathLst>
              <a:path w="1921157" h="487994">
                <a:moveTo>
                  <a:pt x="0" y="0"/>
                </a:moveTo>
                <a:lnTo>
                  <a:pt x="1921157" y="0"/>
                </a:lnTo>
                <a:lnTo>
                  <a:pt x="1921157" y="487994"/>
                </a:lnTo>
                <a:lnTo>
                  <a:pt x="0" y="4879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1795921" y="1224140"/>
            <a:ext cx="14696158" cy="769441"/>
          </a:xfrm>
          <a:prstGeom prst="rect">
            <a:avLst/>
          </a:prstGeom>
        </p:spPr>
        <p:txBody>
          <a:bodyPr wrap="square" lIns="0" tIns="0" rIns="0" bIns="0" rtlCol="0" anchor="t">
            <a:spAutoFit/>
          </a:bodyPr>
          <a:lstStyle/>
          <a:p>
            <a:pPr algn="ctr"/>
            <a:r>
              <a:rPr lang="vi-VN" sz="5000" b="1" dirty="0">
                <a:solidFill>
                  <a:srgbClr val="2A4E50"/>
                </a:solidFill>
                <a:latin typeface="Arial"/>
              </a:rPr>
              <a:t>Tham khảo mở bài gián tiếp tả con mèo</a:t>
            </a:r>
            <a:endParaRPr lang="en-US" sz="5000" b="1" dirty="0">
              <a:solidFill>
                <a:srgbClr val="2A4E50"/>
              </a:solidFill>
              <a:latin typeface="Arial"/>
            </a:endParaRPr>
          </a:p>
        </p:txBody>
      </p:sp>
      <p:sp>
        <p:nvSpPr>
          <p:cNvPr id="11" name="Freeform 11"/>
          <p:cNvSpPr/>
          <p:nvPr/>
        </p:nvSpPr>
        <p:spPr>
          <a:xfrm>
            <a:off x="1840984" y="2460064"/>
            <a:ext cx="5145988" cy="6331753"/>
          </a:xfrm>
          <a:custGeom>
            <a:avLst/>
            <a:gdLst/>
            <a:ahLst/>
            <a:cxnLst/>
            <a:rect l="l" t="t" r="r" b="b"/>
            <a:pathLst>
              <a:path w="5930172" h="7296633">
                <a:moveTo>
                  <a:pt x="0" y="0"/>
                </a:moveTo>
                <a:lnTo>
                  <a:pt x="5930172" y="0"/>
                </a:lnTo>
                <a:lnTo>
                  <a:pt x="5930172" y="7296632"/>
                </a:lnTo>
                <a:lnTo>
                  <a:pt x="0" y="72966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Speech Bubble: Rectangle with Corners Rounded 11">
            <a:extLst>
              <a:ext uri="{FF2B5EF4-FFF2-40B4-BE49-F238E27FC236}">
                <a16:creationId xmlns:a16="http://schemas.microsoft.com/office/drawing/2014/main" id="{081CDDB6-E2AA-FD13-D5C9-9020CF8BB19A}"/>
              </a:ext>
            </a:extLst>
          </p:cNvPr>
          <p:cNvSpPr/>
          <p:nvPr/>
        </p:nvSpPr>
        <p:spPr>
          <a:xfrm>
            <a:off x="7315200" y="2857500"/>
            <a:ext cx="9525000" cy="5638800"/>
          </a:xfrm>
          <a:prstGeom prst="wedgeRoundRectCallout">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b="0" i="0" dirty="0">
                <a:solidFill>
                  <a:schemeClr val="tx1"/>
                </a:solidFill>
                <a:effectLst/>
                <a:latin typeface="arial" panose="020B0604020202020204" pitchFamily="34" charset="0"/>
              </a:rPr>
              <a:t>Nhà em sống cùng ông bà nội trong một căn nhà rộng ở nông thôn yên bình.Trong căn nhà nhỏ ấy, ông bà em nuôi rất nhiều những con vật khác nhau: một đàn gà, một con chó trông nhà… trong đó có nuôi một chú mèo tam thể rất đẹp.</a:t>
            </a:r>
            <a:endParaRPr lang="vi-VN" sz="3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EFF1"/>
        </a:solidFill>
        <a:effectLst/>
      </p:bgPr>
    </p:bg>
    <p:spTree>
      <p:nvGrpSpPr>
        <p:cNvPr id="1" name=""/>
        <p:cNvGrpSpPr/>
        <p:nvPr/>
      </p:nvGrpSpPr>
      <p:grpSpPr>
        <a:xfrm>
          <a:off x="0" y="0"/>
          <a:ext cx="0" cy="0"/>
          <a:chOff x="0" y="0"/>
          <a:chExt cx="0" cy="0"/>
        </a:xfrm>
      </p:grpSpPr>
      <p:sp>
        <p:nvSpPr>
          <p:cNvPr id="2" name="Freeform 2"/>
          <p:cNvSpPr/>
          <p:nvPr/>
        </p:nvSpPr>
        <p:spPr>
          <a:xfrm rot="1611483">
            <a:off x="16054704" y="303262"/>
            <a:ext cx="1690061" cy="1455565"/>
          </a:xfrm>
          <a:custGeom>
            <a:avLst/>
            <a:gdLst/>
            <a:ahLst/>
            <a:cxnLst/>
            <a:rect l="l" t="t" r="r" b="b"/>
            <a:pathLst>
              <a:path w="1690061" h="1455565">
                <a:moveTo>
                  <a:pt x="0" y="0"/>
                </a:moveTo>
                <a:lnTo>
                  <a:pt x="1690061" y="0"/>
                </a:lnTo>
                <a:lnTo>
                  <a:pt x="1690061" y="1455566"/>
                </a:lnTo>
                <a:lnTo>
                  <a:pt x="0" y="1455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290558">
            <a:off x="15995614" y="8905641"/>
            <a:ext cx="3498921" cy="2925973"/>
          </a:xfrm>
          <a:custGeom>
            <a:avLst/>
            <a:gdLst/>
            <a:ahLst/>
            <a:cxnLst/>
            <a:rect l="l" t="t" r="r" b="b"/>
            <a:pathLst>
              <a:path w="3498921" h="2925973">
                <a:moveTo>
                  <a:pt x="0" y="0"/>
                </a:moveTo>
                <a:lnTo>
                  <a:pt x="3498922" y="0"/>
                </a:lnTo>
                <a:lnTo>
                  <a:pt x="3498922" y="2925973"/>
                </a:lnTo>
                <a:lnTo>
                  <a:pt x="0" y="2925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372002">
            <a:off x="-1031400" y="-2239911"/>
            <a:ext cx="4120200" cy="4114800"/>
          </a:xfrm>
          <a:custGeom>
            <a:avLst/>
            <a:gdLst/>
            <a:ahLst/>
            <a:cxnLst/>
            <a:rect l="l" t="t" r="r" b="b"/>
            <a:pathLst>
              <a:path w="4120200" h="4114800">
                <a:moveTo>
                  <a:pt x="0" y="0"/>
                </a:moveTo>
                <a:lnTo>
                  <a:pt x="4120200" y="0"/>
                </a:lnTo>
                <a:lnTo>
                  <a:pt x="41202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73006" y="9258300"/>
            <a:ext cx="1921157" cy="487994"/>
          </a:xfrm>
          <a:custGeom>
            <a:avLst/>
            <a:gdLst/>
            <a:ahLst/>
            <a:cxnLst/>
            <a:rect l="l" t="t" r="r" b="b"/>
            <a:pathLst>
              <a:path w="1921157" h="487994">
                <a:moveTo>
                  <a:pt x="0" y="0"/>
                </a:moveTo>
                <a:lnTo>
                  <a:pt x="1921157" y="0"/>
                </a:lnTo>
                <a:lnTo>
                  <a:pt x="1921157" y="487994"/>
                </a:lnTo>
                <a:lnTo>
                  <a:pt x="0" y="4879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609403" y="2423418"/>
            <a:ext cx="4625859" cy="6506963"/>
          </a:xfrm>
          <a:custGeom>
            <a:avLst/>
            <a:gdLst/>
            <a:ahLst/>
            <a:cxnLst/>
            <a:rect l="l" t="t" r="r" b="b"/>
            <a:pathLst>
              <a:path w="4870513" h="6851106">
                <a:moveTo>
                  <a:pt x="0" y="0"/>
                </a:moveTo>
                <a:lnTo>
                  <a:pt x="4870514" y="0"/>
                </a:lnTo>
                <a:lnTo>
                  <a:pt x="4870514" y="6851106"/>
                </a:lnTo>
                <a:lnTo>
                  <a:pt x="0" y="68511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TextBox 6">
            <a:extLst>
              <a:ext uri="{FF2B5EF4-FFF2-40B4-BE49-F238E27FC236}">
                <a16:creationId xmlns:a16="http://schemas.microsoft.com/office/drawing/2014/main" id="{9B9C2E3C-06E2-CEBF-6121-7B9C7E03AB90}"/>
              </a:ext>
            </a:extLst>
          </p:cNvPr>
          <p:cNvSpPr txBox="1"/>
          <p:nvPr/>
        </p:nvSpPr>
        <p:spPr>
          <a:xfrm>
            <a:off x="1795921" y="1224140"/>
            <a:ext cx="14696158" cy="769441"/>
          </a:xfrm>
          <a:prstGeom prst="rect">
            <a:avLst/>
          </a:prstGeom>
        </p:spPr>
        <p:txBody>
          <a:bodyPr wrap="square" lIns="0" tIns="0" rIns="0" bIns="0" rtlCol="0" anchor="t">
            <a:spAutoFit/>
          </a:bodyPr>
          <a:lstStyle/>
          <a:p>
            <a:pPr algn="ctr"/>
            <a:r>
              <a:rPr lang="vi-VN" sz="5000" b="1" dirty="0">
                <a:solidFill>
                  <a:srgbClr val="2A4E50"/>
                </a:solidFill>
                <a:latin typeface="Arial" panose="020B0604020202020204" pitchFamily="34" charset="0"/>
                <a:cs typeface="Arial" panose="020B0604020202020204" pitchFamily="34" charset="0"/>
              </a:rPr>
              <a:t>Tham khảo mở bài gián tiếp tả con chó</a:t>
            </a:r>
            <a:endParaRPr lang="en-US" sz="5000" b="1" dirty="0">
              <a:solidFill>
                <a:srgbClr val="2A4E50"/>
              </a:solidFill>
              <a:latin typeface="Arial" panose="020B0604020202020204" pitchFamily="34" charset="0"/>
              <a:cs typeface="Arial" panose="020B0604020202020204" pitchFamily="34" charset="0"/>
            </a:endParaRPr>
          </a:p>
        </p:txBody>
      </p:sp>
      <p:sp>
        <p:nvSpPr>
          <p:cNvPr id="10" name="Speech Bubble: Rectangle with Corners Rounded 9">
            <a:extLst>
              <a:ext uri="{FF2B5EF4-FFF2-40B4-BE49-F238E27FC236}">
                <a16:creationId xmlns:a16="http://schemas.microsoft.com/office/drawing/2014/main" id="{44F60341-8593-594E-6386-F6C380DE88D7}"/>
              </a:ext>
            </a:extLst>
          </p:cNvPr>
          <p:cNvSpPr/>
          <p:nvPr/>
        </p:nvSpPr>
        <p:spPr>
          <a:xfrm>
            <a:off x="7772400" y="3217722"/>
            <a:ext cx="8554814" cy="4788343"/>
          </a:xfrm>
          <a:prstGeom prst="wedgeRoundRectCallout">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b="0" i="0" dirty="0">
                <a:solidFill>
                  <a:schemeClr val="tx1"/>
                </a:solidFill>
                <a:effectLst/>
                <a:latin typeface="Arial" panose="020B0604020202020204" pitchFamily="34" charset="0"/>
                <a:cs typeface="Arial" panose="020B0604020202020204" pitchFamily="34" charset="0"/>
              </a:rPr>
              <a:t>Tuổi thơ của ai cũng gắn bó với một loài vật nuôi đáng yêu, đó có thể là chú rùa, chú chim hay chú mèo… Riêng với tôi, tuổi thơ của tôi gắn với chú chó Phi Phi dũng cảm.</a:t>
            </a:r>
            <a:endParaRPr lang="vi-VN" sz="3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EFF1"/>
        </a:solidFill>
        <a:effectLst/>
      </p:bgPr>
    </p:bg>
    <p:spTree>
      <p:nvGrpSpPr>
        <p:cNvPr id="1" name=""/>
        <p:cNvGrpSpPr/>
        <p:nvPr/>
      </p:nvGrpSpPr>
      <p:grpSpPr>
        <a:xfrm>
          <a:off x="0" y="0"/>
          <a:ext cx="0" cy="0"/>
          <a:chOff x="0" y="0"/>
          <a:chExt cx="0" cy="0"/>
        </a:xfrm>
      </p:grpSpPr>
      <p:sp>
        <p:nvSpPr>
          <p:cNvPr id="2" name="Freeform 2"/>
          <p:cNvSpPr/>
          <p:nvPr/>
        </p:nvSpPr>
        <p:spPr>
          <a:xfrm rot="1611483">
            <a:off x="16054704" y="303262"/>
            <a:ext cx="1690061" cy="1455565"/>
          </a:xfrm>
          <a:custGeom>
            <a:avLst/>
            <a:gdLst/>
            <a:ahLst/>
            <a:cxnLst/>
            <a:rect l="l" t="t" r="r" b="b"/>
            <a:pathLst>
              <a:path w="1690061" h="1455565">
                <a:moveTo>
                  <a:pt x="0" y="0"/>
                </a:moveTo>
                <a:lnTo>
                  <a:pt x="1690061" y="0"/>
                </a:lnTo>
                <a:lnTo>
                  <a:pt x="1690061" y="1455566"/>
                </a:lnTo>
                <a:lnTo>
                  <a:pt x="0" y="1455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290558">
            <a:off x="15995614" y="8905641"/>
            <a:ext cx="3498921" cy="2925973"/>
          </a:xfrm>
          <a:custGeom>
            <a:avLst/>
            <a:gdLst/>
            <a:ahLst/>
            <a:cxnLst/>
            <a:rect l="l" t="t" r="r" b="b"/>
            <a:pathLst>
              <a:path w="3498921" h="2925973">
                <a:moveTo>
                  <a:pt x="0" y="0"/>
                </a:moveTo>
                <a:lnTo>
                  <a:pt x="3498922" y="0"/>
                </a:lnTo>
                <a:lnTo>
                  <a:pt x="3498922" y="2925973"/>
                </a:lnTo>
                <a:lnTo>
                  <a:pt x="0" y="2925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372002">
            <a:off x="-1031400" y="-2239911"/>
            <a:ext cx="4120200" cy="4114800"/>
          </a:xfrm>
          <a:custGeom>
            <a:avLst/>
            <a:gdLst/>
            <a:ahLst/>
            <a:cxnLst/>
            <a:rect l="l" t="t" r="r" b="b"/>
            <a:pathLst>
              <a:path w="4120200" h="4114800">
                <a:moveTo>
                  <a:pt x="0" y="0"/>
                </a:moveTo>
                <a:lnTo>
                  <a:pt x="4120200" y="0"/>
                </a:lnTo>
                <a:lnTo>
                  <a:pt x="41202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73006" y="9258300"/>
            <a:ext cx="1921157" cy="487994"/>
          </a:xfrm>
          <a:custGeom>
            <a:avLst/>
            <a:gdLst/>
            <a:ahLst/>
            <a:cxnLst/>
            <a:rect l="l" t="t" r="r" b="b"/>
            <a:pathLst>
              <a:path w="1921157" h="487994">
                <a:moveTo>
                  <a:pt x="0" y="0"/>
                </a:moveTo>
                <a:lnTo>
                  <a:pt x="1921157" y="0"/>
                </a:lnTo>
                <a:lnTo>
                  <a:pt x="1921157" y="487994"/>
                </a:lnTo>
                <a:lnTo>
                  <a:pt x="0" y="4879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TextBox 6">
            <a:extLst>
              <a:ext uri="{FF2B5EF4-FFF2-40B4-BE49-F238E27FC236}">
                <a16:creationId xmlns:a16="http://schemas.microsoft.com/office/drawing/2014/main" id="{9B9C2E3C-06E2-CEBF-6121-7B9C7E03AB90}"/>
              </a:ext>
            </a:extLst>
          </p:cNvPr>
          <p:cNvSpPr txBox="1"/>
          <p:nvPr/>
        </p:nvSpPr>
        <p:spPr>
          <a:xfrm>
            <a:off x="1795921" y="903660"/>
            <a:ext cx="14696158" cy="769441"/>
          </a:xfrm>
          <a:prstGeom prst="rect">
            <a:avLst/>
          </a:prstGeom>
        </p:spPr>
        <p:txBody>
          <a:bodyPr wrap="square" lIns="0" tIns="0" rIns="0" bIns="0" rtlCol="0" anchor="t">
            <a:spAutoFit/>
          </a:bodyPr>
          <a:lstStyle/>
          <a:p>
            <a:pPr algn="ctr"/>
            <a:r>
              <a:rPr lang="vi-VN" sz="5000" b="1" dirty="0">
                <a:solidFill>
                  <a:srgbClr val="2A4E50"/>
                </a:solidFill>
                <a:latin typeface="Arial" panose="020B0604020202020204" pitchFamily="34" charset="0"/>
                <a:cs typeface="Arial" panose="020B0604020202020204" pitchFamily="34" charset="0"/>
              </a:rPr>
              <a:t>Tham khảo mở bài gián tiếp tả gấu trúc</a:t>
            </a:r>
            <a:endParaRPr lang="en-US" sz="5000" b="1" dirty="0">
              <a:solidFill>
                <a:srgbClr val="2A4E50"/>
              </a:solidFill>
              <a:latin typeface="Arial" panose="020B0604020202020204" pitchFamily="34" charset="0"/>
              <a:cs typeface="Arial" panose="020B0604020202020204" pitchFamily="34" charset="0"/>
            </a:endParaRPr>
          </a:p>
        </p:txBody>
      </p:sp>
      <p:sp>
        <p:nvSpPr>
          <p:cNvPr id="10" name="Speech Bubble: Rectangle with Corners Rounded 9">
            <a:extLst>
              <a:ext uri="{FF2B5EF4-FFF2-40B4-BE49-F238E27FC236}">
                <a16:creationId xmlns:a16="http://schemas.microsoft.com/office/drawing/2014/main" id="{44F60341-8593-594E-6386-F6C380DE88D7}"/>
              </a:ext>
            </a:extLst>
          </p:cNvPr>
          <p:cNvSpPr/>
          <p:nvPr/>
        </p:nvSpPr>
        <p:spPr>
          <a:xfrm>
            <a:off x="7848600" y="3217722"/>
            <a:ext cx="9020654" cy="4788343"/>
          </a:xfrm>
          <a:prstGeom prst="wedgeRoundRectCallout">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Cứ học giỏi là bố mẹ em hay cho em đi tham quan vườn bách thú. Trong vườn bách thú có nhiều con vật mà ở nhà không có. Trong đó thì em thích nhất là con gấu trúc bụ bẫm và đáng yêu.</a:t>
            </a:r>
            <a:endParaRPr lang="vi-VN" sz="3600" dirty="0">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8071BE2-23D1-A2B4-34CA-80819A5092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7800" y="2150156"/>
            <a:ext cx="6020412" cy="6923474"/>
          </a:xfrm>
          <a:prstGeom prst="rect">
            <a:avLst/>
          </a:prstGeom>
        </p:spPr>
      </p:pic>
    </p:spTree>
    <p:extLst>
      <p:ext uri="{BB962C8B-B14F-4D97-AF65-F5344CB8AC3E}">
        <p14:creationId xmlns:p14="http://schemas.microsoft.com/office/powerpoint/2010/main" val="365792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EFF1"/>
        </a:solidFill>
        <a:effectLst/>
      </p:bgPr>
    </p:bg>
    <p:spTree>
      <p:nvGrpSpPr>
        <p:cNvPr id="1" name=""/>
        <p:cNvGrpSpPr/>
        <p:nvPr/>
      </p:nvGrpSpPr>
      <p:grpSpPr>
        <a:xfrm>
          <a:off x="0" y="0"/>
          <a:ext cx="0" cy="0"/>
          <a:chOff x="0" y="0"/>
          <a:chExt cx="0" cy="0"/>
        </a:xfrm>
      </p:grpSpPr>
      <p:sp>
        <p:nvSpPr>
          <p:cNvPr id="2" name="Freeform 2"/>
          <p:cNvSpPr/>
          <p:nvPr/>
        </p:nvSpPr>
        <p:spPr>
          <a:xfrm rot="1611483">
            <a:off x="16054704" y="303262"/>
            <a:ext cx="1690061" cy="1455565"/>
          </a:xfrm>
          <a:custGeom>
            <a:avLst/>
            <a:gdLst/>
            <a:ahLst/>
            <a:cxnLst/>
            <a:rect l="l" t="t" r="r" b="b"/>
            <a:pathLst>
              <a:path w="1690061" h="1455565">
                <a:moveTo>
                  <a:pt x="0" y="0"/>
                </a:moveTo>
                <a:lnTo>
                  <a:pt x="1690061" y="0"/>
                </a:lnTo>
                <a:lnTo>
                  <a:pt x="1690061" y="1455566"/>
                </a:lnTo>
                <a:lnTo>
                  <a:pt x="0" y="1455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290558">
            <a:off x="15995614" y="8905641"/>
            <a:ext cx="3498921" cy="2925973"/>
          </a:xfrm>
          <a:custGeom>
            <a:avLst/>
            <a:gdLst/>
            <a:ahLst/>
            <a:cxnLst/>
            <a:rect l="l" t="t" r="r" b="b"/>
            <a:pathLst>
              <a:path w="3498921" h="2925973">
                <a:moveTo>
                  <a:pt x="0" y="0"/>
                </a:moveTo>
                <a:lnTo>
                  <a:pt x="3498922" y="0"/>
                </a:lnTo>
                <a:lnTo>
                  <a:pt x="3498922" y="2925973"/>
                </a:lnTo>
                <a:lnTo>
                  <a:pt x="0" y="2925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372002">
            <a:off x="-1031400" y="-2239911"/>
            <a:ext cx="4120200" cy="4114800"/>
          </a:xfrm>
          <a:custGeom>
            <a:avLst/>
            <a:gdLst/>
            <a:ahLst/>
            <a:cxnLst/>
            <a:rect l="l" t="t" r="r" b="b"/>
            <a:pathLst>
              <a:path w="4120200" h="4114800">
                <a:moveTo>
                  <a:pt x="0" y="0"/>
                </a:moveTo>
                <a:lnTo>
                  <a:pt x="4120200" y="0"/>
                </a:lnTo>
                <a:lnTo>
                  <a:pt x="41202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73006" y="9258300"/>
            <a:ext cx="1921157" cy="487994"/>
          </a:xfrm>
          <a:custGeom>
            <a:avLst/>
            <a:gdLst/>
            <a:ahLst/>
            <a:cxnLst/>
            <a:rect l="l" t="t" r="r" b="b"/>
            <a:pathLst>
              <a:path w="1921157" h="487994">
                <a:moveTo>
                  <a:pt x="0" y="0"/>
                </a:moveTo>
                <a:lnTo>
                  <a:pt x="1921157" y="0"/>
                </a:lnTo>
                <a:lnTo>
                  <a:pt x="1921157" y="487994"/>
                </a:lnTo>
                <a:lnTo>
                  <a:pt x="0" y="4879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TextBox 7">
            <a:extLst>
              <a:ext uri="{FF2B5EF4-FFF2-40B4-BE49-F238E27FC236}">
                <a16:creationId xmlns:a16="http://schemas.microsoft.com/office/drawing/2014/main" id="{6AF01E3A-2CC5-6AF5-8EE4-305AB9496926}"/>
              </a:ext>
            </a:extLst>
          </p:cNvPr>
          <p:cNvSpPr txBox="1"/>
          <p:nvPr/>
        </p:nvSpPr>
        <p:spPr>
          <a:xfrm>
            <a:off x="5301458" y="1554258"/>
            <a:ext cx="8185942" cy="1015663"/>
          </a:xfrm>
          <a:prstGeom prst="rect">
            <a:avLst/>
          </a:prstGeom>
        </p:spPr>
        <p:txBody>
          <a:bodyPr wrap="square" lIns="0" tIns="0" rIns="0" bIns="0" rtlCol="0" anchor="t">
            <a:spAutoFit/>
          </a:bodyPr>
          <a:lstStyle/>
          <a:p>
            <a:pPr algn="ctr"/>
            <a:r>
              <a:rPr lang="vi-VN" sz="6600" b="1" dirty="0">
                <a:solidFill>
                  <a:srgbClr val="2A4E50"/>
                </a:solidFill>
                <a:latin typeface="Arial" panose="020B0604020202020204" pitchFamily="34" charset="0"/>
                <a:cs typeface="Arial" panose="020B0604020202020204" pitchFamily="34" charset="0"/>
              </a:rPr>
              <a:t>CỦNG CỐ, DẶN DÒ</a:t>
            </a:r>
            <a:endParaRPr lang="en-US" sz="6600" b="1" dirty="0">
              <a:solidFill>
                <a:srgbClr val="2A4E50"/>
              </a:solidFill>
              <a:latin typeface="Arial" panose="020B0604020202020204" pitchFamily="34" charset="0"/>
              <a:cs typeface="Arial" panose="020B0604020202020204" pitchFamily="34" charset="0"/>
            </a:endParaRPr>
          </a:p>
        </p:txBody>
      </p:sp>
      <p:sp>
        <p:nvSpPr>
          <p:cNvPr id="16" name="Speech Bubble: Rectangle with Corners Rounded 15">
            <a:extLst>
              <a:ext uri="{FF2B5EF4-FFF2-40B4-BE49-F238E27FC236}">
                <a16:creationId xmlns:a16="http://schemas.microsoft.com/office/drawing/2014/main" id="{2949DAF6-82D0-C2AB-B578-ECE70C8F1766}"/>
              </a:ext>
            </a:extLst>
          </p:cNvPr>
          <p:cNvSpPr/>
          <p:nvPr/>
        </p:nvSpPr>
        <p:spPr>
          <a:xfrm>
            <a:off x="1480341" y="3763869"/>
            <a:ext cx="6901659" cy="3782898"/>
          </a:xfrm>
          <a:prstGeom prst="wedgeRoundRectCallout">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effectLst/>
                <a:latin typeface="Arial" panose="020B0604020202020204" pitchFamily="34" charset="0"/>
                <a:cs typeface="Arial" panose="020B0604020202020204" pitchFamily="34" charset="0"/>
              </a:rPr>
              <a:t>Luyện tập viết </a:t>
            </a:r>
          </a:p>
          <a:p>
            <a:pPr algn="ctr">
              <a:lnSpc>
                <a:spcPct val="150000"/>
              </a:lnSpc>
            </a:pPr>
            <a:r>
              <a:rPr lang="vi-VN" sz="4000" dirty="0">
                <a:solidFill>
                  <a:schemeClr val="tx1"/>
                </a:solidFill>
                <a:effectLst/>
                <a:latin typeface="Arial" panose="020B0604020202020204" pitchFamily="34" charset="0"/>
                <a:cs typeface="Arial" panose="020B0604020202020204" pitchFamily="34" charset="0"/>
              </a:rPr>
              <a:t>mở bài theo 2 cách: </a:t>
            </a:r>
          </a:p>
          <a:p>
            <a:pPr algn="ctr">
              <a:lnSpc>
                <a:spcPct val="150000"/>
              </a:lnSpc>
            </a:pPr>
            <a:r>
              <a:rPr lang="vi-VN" sz="4000" dirty="0">
                <a:solidFill>
                  <a:schemeClr val="tx1"/>
                </a:solidFill>
                <a:effectLst/>
                <a:latin typeface="Arial" panose="020B0604020202020204" pitchFamily="34" charset="0"/>
                <a:cs typeface="Arial" panose="020B0604020202020204" pitchFamily="34" charset="0"/>
              </a:rPr>
              <a:t>trực tiếp và gián tiếp.</a:t>
            </a:r>
          </a:p>
        </p:txBody>
      </p:sp>
      <p:sp>
        <p:nvSpPr>
          <p:cNvPr id="17" name="Speech Bubble: Rectangle with Corners Rounded 16">
            <a:extLst>
              <a:ext uri="{FF2B5EF4-FFF2-40B4-BE49-F238E27FC236}">
                <a16:creationId xmlns:a16="http://schemas.microsoft.com/office/drawing/2014/main" id="{6664FD68-0866-7503-9517-88D408D04E09}"/>
              </a:ext>
            </a:extLst>
          </p:cNvPr>
          <p:cNvSpPr/>
          <p:nvPr/>
        </p:nvSpPr>
        <p:spPr>
          <a:xfrm>
            <a:off x="9601200" y="3763869"/>
            <a:ext cx="7467600" cy="3782898"/>
          </a:xfrm>
          <a:prstGeom prst="wedgeRoundRectCallout">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Chuẩn bị cho tiết học sau:</a:t>
            </a:r>
          </a:p>
          <a:p>
            <a:pPr algn="ctr">
              <a:lnSpc>
                <a:spcPct val="150000"/>
              </a:lnSpc>
            </a:pPr>
            <a:r>
              <a:rPr lang="vi-VN" sz="4000" i="1" dirty="0">
                <a:solidFill>
                  <a:srgbClr val="000000"/>
                </a:solidFill>
                <a:latin typeface="Arial" panose="020B0604020202020204" pitchFamily="34" charset="0"/>
                <a:ea typeface="Calibri" panose="020F0502020204030204" pitchFamily="34" charset="0"/>
                <a:cs typeface="Arial" panose="020B0604020202020204" pitchFamily="34" charset="0"/>
              </a:rPr>
              <a:t>Đọc 3 – Đoàn thuyền đánh cá</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114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7EFF1"/>
        </a:solidFill>
        <a:effectLst/>
      </p:bgPr>
    </p:bg>
    <p:spTree>
      <p:nvGrpSpPr>
        <p:cNvPr id="1" name=""/>
        <p:cNvGrpSpPr/>
        <p:nvPr/>
      </p:nvGrpSpPr>
      <p:grpSpPr>
        <a:xfrm>
          <a:off x="0" y="0"/>
          <a:ext cx="0" cy="0"/>
          <a:chOff x="0" y="0"/>
          <a:chExt cx="0" cy="0"/>
        </a:xfrm>
      </p:grpSpPr>
      <p:sp>
        <p:nvSpPr>
          <p:cNvPr id="2" name="Freeform 2"/>
          <p:cNvSpPr/>
          <p:nvPr/>
        </p:nvSpPr>
        <p:spPr>
          <a:xfrm flipH="1">
            <a:off x="9601199" y="3847169"/>
            <a:ext cx="7175875" cy="4897534"/>
          </a:xfrm>
          <a:custGeom>
            <a:avLst/>
            <a:gdLst/>
            <a:ahLst/>
            <a:cxnLst/>
            <a:rect l="l" t="t" r="r" b="b"/>
            <a:pathLst>
              <a:path w="8442055" h="5761702">
                <a:moveTo>
                  <a:pt x="8442055" y="0"/>
                </a:moveTo>
                <a:lnTo>
                  <a:pt x="0" y="0"/>
                </a:lnTo>
                <a:lnTo>
                  <a:pt x="0" y="5761703"/>
                </a:lnTo>
                <a:lnTo>
                  <a:pt x="8442055" y="5761703"/>
                </a:lnTo>
                <a:lnTo>
                  <a:pt x="844205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223553" y="2481135"/>
            <a:ext cx="6186882" cy="5320718"/>
          </a:xfrm>
          <a:custGeom>
            <a:avLst/>
            <a:gdLst/>
            <a:ahLst/>
            <a:cxnLst/>
            <a:rect l="l" t="t" r="r" b="b"/>
            <a:pathLst>
              <a:path w="7278555" h="6259557">
                <a:moveTo>
                  <a:pt x="0" y="0"/>
                </a:moveTo>
                <a:lnTo>
                  <a:pt x="7278555" y="0"/>
                </a:lnTo>
                <a:lnTo>
                  <a:pt x="7278555" y="6259558"/>
                </a:lnTo>
                <a:lnTo>
                  <a:pt x="0" y="62595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611483">
            <a:off x="16054704" y="303262"/>
            <a:ext cx="1690061" cy="1455565"/>
          </a:xfrm>
          <a:custGeom>
            <a:avLst/>
            <a:gdLst/>
            <a:ahLst/>
            <a:cxnLst/>
            <a:rect l="l" t="t" r="r" b="b"/>
            <a:pathLst>
              <a:path w="1690061" h="1455565">
                <a:moveTo>
                  <a:pt x="0" y="0"/>
                </a:moveTo>
                <a:lnTo>
                  <a:pt x="1690061" y="0"/>
                </a:lnTo>
                <a:lnTo>
                  <a:pt x="1690061" y="1455566"/>
                </a:lnTo>
                <a:lnTo>
                  <a:pt x="0" y="14555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290558">
            <a:off x="15995614" y="8905641"/>
            <a:ext cx="3498921" cy="2925973"/>
          </a:xfrm>
          <a:custGeom>
            <a:avLst/>
            <a:gdLst/>
            <a:ahLst/>
            <a:cxnLst/>
            <a:rect l="l" t="t" r="r" b="b"/>
            <a:pathLst>
              <a:path w="3498921" h="2925973">
                <a:moveTo>
                  <a:pt x="0" y="0"/>
                </a:moveTo>
                <a:lnTo>
                  <a:pt x="3498922" y="0"/>
                </a:lnTo>
                <a:lnTo>
                  <a:pt x="3498922" y="2925973"/>
                </a:lnTo>
                <a:lnTo>
                  <a:pt x="0" y="29259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4372002">
            <a:off x="-1031400" y="-2239911"/>
            <a:ext cx="4120200" cy="4114800"/>
          </a:xfrm>
          <a:custGeom>
            <a:avLst/>
            <a:gdLst/>
            <a:ahLst/>
            <a:cxnLst/>
            <a:rect l="l" t="t" r="r" b="b"/>
            <a:pathLst>
              <a:path w="4120200" h="4114800">
                <a:moveTo>
                  <a:pt x="0" y="0"/>
                </a:moveTo>
                <a:lnTo>
                  <a:pt x="4120200" y="0"/>
                </a:lnTo>
                <a:lnTo>
                  <a:pt x="41202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673006" y="9258300"/>
            <a:ext cx="1921157" cy="487994"/>
          </a:xfrm>
          <a:custGeom>
            <a:avLst/>
            <a:gdLst/>
            <a:ahLst/>
            <a:cxnLst/>
            <a:rect l="l" t="t" r="r" b="b"/>
            <a:pathLst>
              <a:path w="1921157" h="487994">
                <a:moveTo>
                  <a:pt x="0" y="0"/>
                </a:moveTo>
                <a:lnTo>
                  <a:pt x="1921157" y="0"/>
                </a:lnTo>
                <a:lnTo>
                  <a:pt x="1921157" y="487994"/>
                </a:lnTo>
                <a:lnTo>
                  <a:pt x="0" y="48799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1633584" y="2247900"/>
            <a:ext cx="7328275" cy="5311839"/>
          </a:xfrm>
          <a:prstGeom prst="rect">
            <a:avLst/>
          </a:prstGeom>
        </p:spPr>
        <p:txBody>
          <a:bodyPr wrap="square" lIns="0" tIns="0" rIns="0" bIns="0" rtlCol="0" anchor="t">
            <a:spAutoFit/>
          </a:bodyPr>
          <a:lstStyle/>
          <a:p>
            <a:pPr algn="ctr">
              <a:lnSpc>
                <a:spcPct val="150000"/>
              </a:lnSpc>
            </a:pPr>
            <a:r>
              <a:rPr lang="vi-VN" sz="8000" b="1" dirty="0">
                <a:solidFill>
                  <a:srgbClr val="2A4E50"/>
                </a:solidFill>
                <a:latin typeface="Arial" panose="020B0604020202020204" pitchFamily="34" charset="0"/>
                <a:cs typeface="Arial" panose="020B0604020202020204" pitchFamily="34" charset="0"/>
              </a:rPr>
              <a:t>XIN CHÀO TẠM BIỆT VÀ HẸN GẶP LẠI!</a:t>
            </a:r>
            <a:endParaRPr lang="en-US" sz="8000" b="1" dirty="0">
              <a:solidFill>
                <a:srgbClr val="2A4E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33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EFF1"/>
        </a:solidFill>
        <a:effectLst/>
      </p:bgPr>
    </p:bg>
    <p:spTree>
      <p:nvGrpSpPr>
        <p:cNvPr id="1" name=""/>
        <p:cNvGrpSpPr/>
        <p:nvPr/>
      </p:nvGrpSpPr>
      <p:grpSpPr>
        <a:xfrm>
          <a:off x="0" y="0"/>
          <a:ext cx="0" cy="0"/>
          <a:chOff x="0" y="0"/>
          <a:chExt cx="0" cy="0"/>
        </a:xfrm>
      </p:grpSpPr>
      <p:sp>
        <p:nvSpPr>
          <p:cNvPr id="2" name="Freeform 2"/>
          <p:cNvSpPr/>
          <p:nvPr/>
        </p:nvSpPr>
        <p:spPr>
          <a:xfrm rot="1611483">
            <a:off x="16054704" y="303262"/>
            <a:ext cx="1690061" cy="1455565"/>
          </a:xfrm>
          <a:custGeom>
            <a:avLst/>
            <a:gdLst/>
            <a:ahLst/>
            <a:cxnLst/>
            <a:rect l="l" t="t" r="r" b="b"/>
            <a:pathLst>
              <a:path w="1690061" h="1455565">
                <a:moveTo>
                  <a:pt x="0" y="0"/>
                </a:moveTo>
                <a:lnTo>
                  <a:pt x="1690061" y="0"/>
                </a:lnTo>
                <a:lnTo>
                  <a:pt x="1690061" y="1455566"/>
                </a:lnTo>
                <a:lnTo>
                  <a:pt x="0" y="1455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290558">
            <a:off x="15995614" y="8905641"/>
            <a:ext cx="3498921" cy="2925973"/>
          </a:xfrm>
          <a:custGeom>
            <a:avLst/>
            <a:gdLst/>
            <a:ahLst/>
            <a:cxnLst/>
            <a:rect l="l" t="t" r="r" b="b"/>
            <a:pathLst>
              <a:path w="3498921" h="2925973">
                <a:moveTo>
                  <a:pt x="0" y="0"/>
                </a:moveTo>
                <a:lnTo>
                  <a:pt x="3498922" y="0"/>
                </a:lnTo>
                <a:lnTo>
                  <a:pt x="3498922" y="2925973"/>
                </a:lnTo>
                <a:lnTo>
                  <a:pt x="0" y="2925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372002">
            <a:off x="-1031400" y="-2239911"/>
            <a:ext cx="4120200" cy="4114800"/>
          </a:xfrm>
          <a:custGeom>
            <a:avLst/>
            <a:gdLst/>
            <a:ahLst/>
            <a:cxnLst/>
            <a:rect l="l" t="t" r="r" b="b"/>
            <a:pathLst>
              <a:path w="4120200" h="4114800">
                <a:moveTo>
                  <a:pt x="0" y="0"/>
                </a:moveTo>
                <a:lnTo>
                  <a:pt x="4120200" y="0"/>
                </a:lnTo>
                <a:lnTo>
                  <a:pt x="41202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73006" y="9258300"/>
            <a:ext cx="1921157" cy="487994"/>
          </a:xfrm>
          <a:custGeom>
            <a:avLst/>
            <a:gdLst/>
            <a:ahLst/>
            <a:cxnLst/>
            <a:rect l="l" t="t" r="r" b="b"/>
            <a:pathLst>
              <a:path w="1921157" h="487994">
                <a:moveTo>
                  <a:pt x="0" y="0"/>
                </a:moveTo>
                <a:lnTo>
                  <a:pt x="1921157" y="0"/>
                </a:lnTo>
                <a:lnTo>
                  <a:pt x="1921157" y="487994"/>
                </a:lnTo>
                <a:lnTo>
                  <a:pt x="0" y="4879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743200" y="1717947"/>
            <a:ext cx="4870513" cy="6851106"/>
          </a:xfrm>
          <a:custGeom>
            <a:avLst/>
            <a:gdLst/>
            <a:ahLst/>
            <a:cxnLst/>
            <a:rect l="l" t="t" r="r" b="b"/>
            <a:pathLst>
              <a:path w="4870513" h="6851106">
                <a:moveTo>
                  <a:pt x="0" y="0"/>
                </a:moveTo>
                <a:lnTo>
                  <a:pt x="4870514" y="0"/>
                </a:lnTo>
                <a:lnTo>
                  <a:pt x="4870514" y="6851106"/>
                </a:lnTo>
                <a:lnTo>
                  <a:pt x="0" y="68511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TextBox 7"/>
          <p:cNvSpPr txBox="1"/>
          <p:nvPr/>
        </p:nvSpPr>
        <p:spPr>
          <a:xfrm>
            <a:off x="9773817" y="1892468"/>
            <a:ext cx="5184824" cy="1015663"/>
          </a:xfrm>
          <a:prstGeom prst="rect">
            <a:avLst/>
          </a:prstGeom>
        </p:spPr>
        <p:txBody>
          <a:bodyPr wrap="square" lIns="0" tIns="0" rIns="0" bIns="0" rtlCol="0" anchor="t">
            <a:spAutoFit/>
          </a:bodyPr>
          <a:lstStyle/>
          <a:p>
            <a:pPr algn="ctr"/>
            <a:r>
              <a:rPr lang="vi-VN" sz="6600" b="1" dirty="0">
                <a:solidFill>
                  <a:srgbClr val="2A4E50"/>
                </a:solidFill>
                <a:latin typeface="Arial" panose="020B0604020202020204" pitchFamily="34" charset="0"/>
                <a:cs typeface="Arial" panose="020B0604020202020204" pitchFamily="34" charset="0"/>
              </a:rPr>
              <a:t>KHỞI ĐỘNG</a:t>
            </a:r>
            <a:endParaRPr lang="en-US" sz="6600" b="1" dirty="0">
              <a:solidFill>
                <a:srgbClr val="2A4E50"/>
              </a:solidFill>
              <a:latin typeface="Arial" panose="020B0604020202020204" pitchFamily="34" charset="0"/>
              <a:cs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id="{1BA24875-4C48-93BB-35D5-CDCE65FAFF71}"/>
              </a:ext>
            </a:extLst>
          </p:cNvPr>
          <p:cNvSpPr/>
          <p:nvPr/>
        </p:nvSpPr>
        <p:spPr>
          <a:xfrm>
            <a:off x="8915400" y="3423935"/>
            <a:ext cx="6901659" cy="4462765"/>
          </a:xfrm>
          <a:prstGeom prst="wedgeRoundRectCallout">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Hãy chia sẻ dàn ý các em đã xây dựng ở tiết trước để tả một con vật</a:t>
            </a:r>
            <a:endParaRPr lang="vi-VN" sz="4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767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EFF1"/>
        </a:solidFill>
        <a:effectLst/>
      </p:bgPr>
    </p:bg>
    <p:spTree>
      <p:nvGrpSpPr>
        <p:cNvPr id="1" name=""/>
        <p:cNvGrpSpPr/>
        <p:nvPr/>
      </p:nvGrpSpPr>
      <p:grpSpPr>
        <a:xfrm>
          <a:off x="0" y="0"/>
          <a:ext cx="0" cy="0"/>
          <a:chOff x="0" y="0"/>
          <a:chExt cx="0" cy="0"/>
        </a:xfrm>
      </p:grpSpPr>
      <p:sp>
        <p:nvSpPr>
          <p:cNvPr id="2" name="Freeform 2"/>
          <p:cNvSpPr/>
          <p:nvPr/>
        </p:nvSpPr>
        <p:spPr>
          <a:xfrm flipH="1">
            <a:off x="9601199" y="3847169"/>
            <a:ext cx="7175875" cy="4897534"/>
          </a:xfrm>
          <a:custGeom>
            <a:avLst/>
            <a:gdLst/>
            <a:ahLst/>
            <a:cxnLst/>
            <a:rect l="l" t="t" r="r" b="b"/>
            <a:pathLst>
              <a:path w="8442055" h="5761702">
                <a:moveTo>
                  <a:pt x="8442055" y="0"/>
                </a:moveTo>
                <a:lnTo>
                  <a:pt x="0" y="0"/>
                </a:lnTo>
                <a:lnTo>
                  <a:pt x="0" y="5761703"/>
                </a:lnTo>
                <a:lnTo>
                  <a:pt x="8442055" y="5761703"/>
                </a:lnTo>
                <a:lnTo>
                  <a:pt x="844205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223553" y="2481135"/>
            <a:ext cx="6186882" cy="5320718"/>
          </a:xfrm>
          <a:custGeom>
            <a:avLst/>
            <a:gdLst/>
            <a:ahLst/>
            <a:cxnLst/>
            <a:rect l="l" t="t" r="r" b="b"/>
            <a:pathLst>
              <a:path w="7278555" h="6259557">
                <a:moveTo>
                  <a:pt x="0" y="0"/>
                </a:moveTo>
                <a:lnTo>
                  <a:pt x="7278555" y="0"/>
                </a:lnTo>
                <a:lnTo>
                  <a:pt x="7278555" y="6259558"/>
                </a:lnTo>
                <a:lnTo>
                  <a:pt x="0" y="62595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611483">
            <a:off x="16054704" y="303262"/>
            <a:ext cx="1690061" cy="1455565"/>
          </a:xfrm>
          <a:custGeom>
            <a:avLst/>
            <a:gdLst/>
            <a:ahLst/>
            <a:cxnLst/>
            <a:rect l="l" t="t" r="r" b="b"/>
            <a:pathLst>
              <a:path w="1690061" h="1455565">
                <a:moveTo>
                  <a:pt x="0" y="0"/>
                </a:moveTo>
                <a:lnTo>
                  <a:pt x="1690061" y="0"/>
                </a:lnTo>
                <a:lnTo>
                  <a:pt x="1690061" y="1455566"/>
                </a:lnTo>
                <a:lnTo>
                  <a:pt x="0" y="14555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290558">
            <a:off x="15995614" y="8905641"/>
            <a:ext cx="3498921" cy="2925973"/>
          </a:xfrm>
          <a:custGeom>
            <a:avLst/>
            <a:gdLst/>
            <a:ahLst/>
            <a:cxnLst/>
            <a:rect l="l" t="t" r="r" b="b"/>
            <a:pathLst>
              <a:path w="3498921" h="2925973">
                <a:moveTo>
                  <a:pt x="0" y="0"/>
                </a:moveTo>
                <a:lnTo>
                  <a:pt x="3498922" y="0"/>
                </a:lnTo>
                <a:lnTo>
                  <a:pt x="3498922" y="2925973"/>
                </a:lnTo>
                <a:lnTo>
                  <a:pt x="0" y="29259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4372002">
            <a:off x="-1031400" y="-2239911"/>
            <a:ext cx="4120200" cy="4114800"/>
          </a:xfrm>
          <a:custGeom>
            <a:avLst/>
            <a:gdLst/>
            <a:ahLst/>
            <a:cxnLst/>
            <a:rect l="l" t="t" r="r" b="b"/>
            <a:pathLst>
              <a:path w="4120200" h="4114800">
                <a:moveTo>
                  <a:pt x="0" y="0"/>
                </a:moveTo>
                <a:lnTo>
                  <a:pt x="4120200" y="0"/>
                </a:lnTo>
                <a:lnTo>
                  <a:pt x="41202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673006" y="9258300"/>
            <a:ext cx="1921157" cy="487994"/>
          </a:xfrm>
          <a:custGeom>
            <a:avLst/>
            <a:gdLst/>
            <a:ahLst/>
            <a:cxnLst/>
            <a:rect l="l" t="t" r="r" b="b"/>
            <a:pathLst>
              <a:path w="1921157" h="487994">
                <a:moveTo>
                  <a:pt x="0" y="0"/>
                </a:moveTo>
                <a:lnTo>
                  <a:pt x="1921157" y="0"/>
                </a:lnTo>
                <a:lnTo>
                  <a:pt x="1921157" y="487994"/>
                </a:lnTo>
                <a:lnTo>
                  <a:pt x="0" y="48799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1633584" y="1333500"/>
            <a:ext cx="7328275" cy="7158498"/>
          </a:xfrm>
          <a:prstGeom prst="rect">
            <a:avLst/>
          </a:prstGeom>
        </p:spPr>
        <p:txBody>
          <a:bodyPr wrap="square" lIns="0" tIns="0" rIns="0" bIns="0" rtlCol="0" anchor="t">
            <a:spAutoFit/>
          </a:bodyPr>
          <a:lstStyle/>
          <a:p>
            <a:pPr algn="ctr">
              <a:lnSpc>
                <a:spcPct val="150000"/>
              </a:lnSpc>
            </a:pPr>
            <a:r>
              <a:rPr lang="vi-VN" sz="8000" b="1" dirty="0">
                <a:solidFill>
                  <a:srgbClr val="2A4E50"/>
                </a:solidFill>
                <a:latin typeface="Arial" panose="020B0604020202020204" pitchFamily="34" charset="0"/>
                <a:cs typeface="Arial" panose="020B0604020202020204" pitchFamily="34" charset="0"/>
              </a:rPr>
              <a:t>BÀI 13</a:t>
            </a:r>
          </a:p>
          <a:p>
            <a:pPr algn="ctr">
              <a:lnSpc>
                <a:spcPct val="150000"/>
              </a:lnSpc>
            </a:pPr>
            <a:r>
              <a:rPr lang="vi-VN" sz="8000" b="1" dirty="0">
                <a:solidFill>
                  <a:srgbClr val="2A4E50"/>
                </a:solidFill>
                <a:latin typeface="Arial" panose="020B0604020202020204" pitchFamily="34" charset="0"/>
                <a:cs typeface="Arial" panose="020B0604020202020204" pitchFamily="34" charset="0"/>
              </a:rPr>
              <a:t>VIẾT 2:</a:t>
            </a:r>
          </a:p>
          <a:p>
            <a:pPr algn="ctr">
              <a:lnSpc>
                <a:spcPct val="150000"/>
              </a:lnSpc>
            </a:pPr>
            <a:r>
              <a:rPr lang="vi-VN" sz="8000" b="1" dirty="0">
                <a:solidFill>
                  <a:srgbClr val="2A4E50"/>
                </a:solidFill>
                <a:latin typeface="Arial" panose="020B0604020202020204" pitchFamily="34" charset="0"/>
                <a:cs typeface="Arial" panose="020B0604020202020204" pitchFamily="34" charset="0"/>
              </a:rPr>
              <a:t>LUYỆN TẬP TẢ CON VẬT</a:t>
            </a:r>
            <a:endParaRPr lang="en-US" sz="8000" b="1" dirty="0">
              <a:solidFill>
                <a:srgbClr val="2A4E5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EFF1"/>
        </a:solidFill>
        <a:effectLst/>
      </p:bgPr>
    </p:bg>
    <p:spTree>
      <p:nvGrpSpPr>
        <p:cNvPr id="1" name=""/>
        <p:cNvGrpSpPr/>
        <p:nvPr/>
      </p:nvGrpSpPr>
      <p:grpSpPr>
        <a:xfrm>
          <a:off x="0" y="0"/>
          <a:ext cx="0" cy="0"/>
          <a:chOff x="0" y="0"/>
          <a:chExt cx="0" cy="0"/>
        </a:xfrm>
      </p:grpSpPr>
      <p:sp>
        <p:nvSpPr>
          <p:cNvPr id="2" name="Freeform 2"/>
          <p:cNvSpPr/>
          <p:nvPr/>
        </p:nvSpPr>
        <p:spPr>
          <a:xfrm rot="1611483">
            <a:off x="16054704" y="303262"/>
            <a:ext cx="1690061" cy="1455565"/>
          </a:xfrm>
          <a:custGeom>
            <a:avLst/>
            <a:gdLst/>
            <a:ahLst/>
            <a:cxnLst/>
            <a:rect l="l" t="t" r="r" b="b"/>
            <a:pathLst>
              <a:path w="1690061" h="1455565">
                <a:moveTo>
                  <a:pt x="0" y="0"/>
                </a:moveTo>
                <a:lnTo>
                  <a:pt x="1690061" y="0"/>
                </a:lnTo>
                <a:lnTo>
                  <a:pt x="1690061" y="1455566"/>
                </a:lnTo>
                <a:lnTo>
                  <a:pt x="0" y="1455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290558">
            <a:off x="15995614" y="8905641"/>
            <a:ext cx="3498921" cy="2925973"/>
          </a:xfrm>
          <a:custGeom>
            <a:avLst/>
            <a:gdLst/>
            <a:ahLst/>
            <a:cxnLst/>
            <a:rect l="l" t="t" r="r" b="b"/>
            <a:pathLst>
              <a:path w="3498921" h="2925973">
                <a:moveTo>
                  <a:pt x="0" y="0"/>
                </a:moveTo>
                <a:lnTo>
                  <a:pt x="3498922" y="0"/>
                </a:lnTo>
                <a:lnTo>
                  <a:pt x="3498922" y="2925973"/>
                </a:lnTo>
                <a:lnTo>
                  <a:pt x="0" y="2925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372002">
            <a:off x="-1031400" y="-2239911"/>
            <a:ext cx="4120200" cy="4114800"/>
          </a:xfrm>
          <a:custGeom>
            <a:avLst/>
            <a:gdLst/>
            <a:ahLst/>
            <a:cxnLst/>
            <a:rect l="l" t="t" r="r" b="b"/>
            <a:pathLst>
              <a:path w="4120200" h="4114800">
                <a:moveTo>
                  <a:pt x="0" y="0"/>
                </a:moveTo>
                <a:lnTo>
                  <a:pt x="4120200" y="0"/>
                </a:lnTo>
                <a:lnTo>
                  <a:pt x="41202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73006" y="9258300"/>
            <a:ext cx="1921157" cy="487994"/>
          </a:xfrm>
          <a:custGeom>
            <a:avLst/>
            <a:gdLst/>
            <a:ahLst/>
            <a:cxnLst/>
            <a:rect l="l" t="t" r="r" b="b"/>
            <a:pathLst>
              <a:path w="1921157" h="487994">
                <a:moveTo>
                  <a:pt x="0" y="0"/>
                </a:moveTo>
                <a:lnTo>
                  <a:pt x="1921157" y="0"/>
                </a:lnTo>
                <a:lnTo>
                  <a:pt x="1921157" y="487994"/>
                </a:lnTo>
                <a:lnTo>
                  <a:pt x="0" y="4879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TextBox 7">
            <a:extLst>
              <a:ext uri="{FF2B5EF4-FFF2-40B4-BE49-F238E27FC236}">
                <a16:creationId xmlns:a16="http://schemas.microsoft.com/office/drawing/2014/main" id="{6AF01E3A-2CC5-6AF5-8EE4-305AB9496926}"/>
              </a:ext>
            </a:extLst>
          </p:cNvPr>
          <p:cNvSpPr txBox="1"/>
          <p:nvPr/>
        </p:nvSpPr>
        <p:spPr>
          <a:xfrm>
            <a:off x="5301458" y="1554258"/>
            <a:ext cx="8185942" cy="1015663"/>
          </a:xfrm>
          <a:prstGeom prst="rect">
            <a:avLst/>
          </a:prstGeom>
        </p:spPr>
        <p:txBody>
          <a:bodyPr wrap="square" lIns="0" tIns="0" rIns="0" bIns="0" rtlCol="0" anchor="t">
            <a:spAutoFit/>
          </a:bodyPr>
          <a:lstStyle/>
          <a:p>
            <a:pPr algn="ctr"/>
            <a:r>
              <a:rPr lang="vi-VN" sz="6600" b="1" dirty="0">
                <a:solidFill>
                  <a:srgbClr val="2A4E50"/>
                </a:solidFill>
                <a:latin typeface="Arial" panose="020B0604020202020204" pitchFamily="34" charset="0"/>
                <a:cs typeface="Arial" panose="020B0604020202020204" pitchFamily="34" charset="0"/>
              </a:rPr>
              <a:t>NỘI DUNG BÀI HỌC</a:t>
            </a:r>
            <a:endParaRPr lang="en-US" sz="6600" b="1" dirty="0">
              <a:solidFill>
                <a:srgbClr val="2A4E50"/>
              </a:solidFill>
              <a:latin typeface="Arial" panose="020B0604020202020204" pitchFamily="34" charset="0"/>
              <a:cs typeface="Arial" panose="020B0604020202020204" pitchFamily="34" charset="0"/>
            </a:endParaRPr>
          </a:p>
        </p:txBody>
      </p:sp>
      <p:sp>
        <p:nvSpPr>
          <p:cNvPr id="16" name="Speech Bubble: Rectangle with Corners Rounded 15">
            <a:extLst>
              <a:ext uri="{FF2B5EF4-FFF2-40B4-BE49-F238E27FC236}">
                <a16:creationId xmlns:a16="http://schemas.microsoft.com/office/drawing/2014/main" id="{2949DAF6-82D0-C2AB-B578-ECE70C8F1766}"/>
              </a:ext>
            </a:extLst>
          </p:cNvPr>
          <p:cNvSpPr/>
          <p:nvPr/>
        </p:nvSpPr>
        <p:spPr>
          <a:xfrm>
            <a:off x="1632741" y="3763869"/>
            <a:ext cx="6901659" cy="3782898"/>
          </a:xfrm>
          <a:prstGeom prst="wedgeRoundRectCallout">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Xếp các đoạn mở bài vào nhóm thích hợp</a:t>
            </a:r>
            <a:endParaRPr lang="vi-VN" sz="4400" dirty="0">
              <a:effectLst/>
              <a:latin typeface="Arial" panose="020B0604020202020204" pitchFamily="34" charset="0"/>
              <a:cs typeface="Arial" panose="020B0604020202020204" pitchFamily="34" charset="0"/>
            </a:endParaRPr>
          </a:p>
        </p:txBody>
      </p:sp>
      <p:sp>
        <p:nvSpPr>
          <p:cNvPr id="17" name="Speech Bubble: Rectangle with Corners Rounded 16">
            <a:extLst>
              <a:ext uri="{FF2B5EF4-FFF2-40B4-BE49-F238E27FC236}">
                <a16:creationId xmlns:a16="http://schemas.microsoft.com/office/drawing/2014/main" id="{6664FD68-0866-7503-9517-88D408D04E09}"/>
              </a:ext>
            </a:extLst>
          </p:cNvPr>
          <p:cNvSpPr/>
          <p:nvPr/>
        </p:nvSpPr>
        <p:spPr>
          <a:xfrm>
            <a:off x="9753600" y="3763869"/>
            <a:ext cx="6901659" cy="3782898"/>
          </a:xfrm>
          <a:prstGeom prst="wedgeRoundRectCallout">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Viết đoạn mở bài cho bài văn tả con vật theo dàn ý đã lập</a:t>
            </a:r>
            <a:endParaRPr lang="vi-VN" sz="4400" dirty="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FF1"/>
        </a:solidFill>
        <a:effectLst/>
      </p:bgPr>
    </p:bg>
    <p:spTree>
      <p:nvGrpSpPr>
        <p:cNvPr id="1" name=""/>
        <p:cNvGrpSpPr/>
        <p:nvPr/>
      </p:nvGrpSpPr>
      <p:grpSpPr>
        <a:xfrm>
          <a:off x="0" y="0"/>
          <a:ext cx="0" cy="0"/>
          <a:chOff x="0" y="0"/>
          <a:chExt cx="0" cy="0"/>
        </a:xfrm>
      </p:grpSpPr>
      <p:sp>
        <p:nvSpPr>
          <p:cNvPr id="2" name="Freeform 2"/>
          <p:cNvSpPr/>
          <p:nvPr/>
        </p:nvSpPr>
        <p:spPr>
          <a:xfrm rot="1611483">
            <a:off x="16054704" y="303262"/>
            <a:ext cx="1690061" cy="1455565"/>
          </a:xfrm>
          <a:custGeom>
            <a:avLst/>
            <a:gdLst/>
            <a:ahLst/>
            <a:cxnLst/>
            <a:rect l="l" t="t" r="r" b="b"/>
            <a:pathLst>
              <a:path w="1690061" h="1455565">
                <a:moveTo>
                  <a:pt x="0" y="0"/>
                </a:moveTo>
                <a:lnTo>
                  <a:pt x="1690061" y="0"/>
                </a:lnTo>
                <a:lnTo>
                  <a:pt x="1690061" y="1455566"/>
                </a:lnTo>
                <a:lnTo>
                  <a:pt x="0" y="1455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290558">
            <a:off x="15995614" y="8905641"/>
            <a:ext cx="3498921" cy="2925973"/>
          </a:xfrm>
          <a:custGeom>
            <a:avLst/>
            <a:gdLst/>
            <a:ahLst/>
            <a:cxnLst/>
            <a:rect l="l" t="t" r="r" b="b"/>
            <a:pathLst>
              <a:path w="3498921" h="2925973">
                <a:moveTo>
                  <a:pt x="0" y="0"/>
                </a:moveTo>
                <a:lnTo>
                  <a:pt x="3498922" y="0"/>
                </a:lnTo>
                <a:lnTo>
                  <a:pt x="3498922" y="2925973"/>
                </a:lnTo>
                <a:lnTo>
                  <a:pt x="0" y="2925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372002">
            <a:off x="-1031400" y="-2239911"/>
            <a:ext cx="4120200" cy="4114800"/>
          </a:xfrm>
          <a:custGeom>
            <a:avLst/>
            <a:gdLst/>
            <a:ahLst/>
            <a:cxnLst/>
            <a:rect l="l" t="t" r="r" b="b"/>
            <a:pathLst>
              <a:path w="4120200" h="4114800">
                <a:moveTo>
                  <a:pt x="0" y="0"/>
                </a:moveTo>
                <a:lnTo>
                  <a:pt x="4120200" y="0"/>
                </a:lnTo>
                <a:lnTo>
                  <a:pt x="41202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142366" y="2062090"/>
            <a:ext cx="7162800" cy="8268744"/>
          </a:xfrm>
          <a:custGeom>
            <a:avLst/>
            <a:gdLst/>
            <a:ahLst/>
            <a:cxnLst/>
            <a:rect l="l" t="t" r="r" b="b"/>
            <a:pathLst>
              <a:path w="6604559" h="7624310">
                <a:moveTo>
                  <a:pt x="0" y="0"/>
                </a:moveTo>
                <a:lnTo>
                  <a:pt x="6604559" y="0"/>
                </a:lnTo>
                <a:lnTo>
                  <a:pt x="6604559" y="7624310"/>
                </a:lnTo>
                <a:lnTo>
                  <a:pt x="0" y="76243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Speech Bubble: Rectangle with Corners Rounded 9">
            <a:extLst>
              <a:ext uri="{FF2B5EF4-FFF2-40B4-BE49-F238E27FC236}">
                <a16:creationId xmlns:a16="http://schemas.microsoft.com/office/drawing/2014/main" id="{9C7C58F1-5EEB-F284-F949-26CA8C96DBDE}"/>
              </a:ext>
            </a:extLst>
          </p:cNvPr>
          <p:cNvSpPr/>
          <p:nvPr/>
        </p:nvSpPr>
        <p:spPr>
          <a:xfrm>
            <a:off x="9144000" y="2673676"/>
            <a:ext cx="8228174" cy="4939647"/>
          </a:xfrm>
          <a:prstGeom prst="wedgeRoundRectCallout">
            <a:avLst>
              <a:gd name="adj1" fmla="val -57876"/>
              <a:gd name="adj2" fmla="val 19307"/>
              <a:gd name="adj3" fmla="val 16667"/>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bIns="252000" rtlCol="0" anchor="ctr"/>
          <a:lstStyle/>
          <a:p>
            <a:pPr algn="ctr">
              <a:lnSpc>
                <a:spcPct val="150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Xếp các đoạn mở bài vào nhóm thích hợp</a:t>
            </a:r>
            <a:endParaRPr lang="vi-VN" sz="6600" b="1"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EFF1"/>
        </a:solidFill>
        <a:effectLst/>
      </p:bgPr>
    </p:bg>
    <p:spTree>
      <p:nvGrpSpPr>
        <p:cNvPr id="1" name=""/>
        <p:cNvGrpSpPr/>
        <p:nvPr/>
      </p:nvGrpSpPr>
      <p:grpSpPr>
        <a:xfrm>
          <a:off x="0" y="0"/>
          <a:ext cx="0" cy="0"/>
          <a:chOff x="0" y="0"/>
          <a:chExt cx="0" cy="0"/>
        </a:xfrm>
      </p:grpSpPr>
      <p:sp>
        <p:nvSpPr>
          <p:cNvPr id="3" name="Freeform 3"/>
          <p:cNvSpPr/>
          <p:nvPr/>
        </p:nvSpPr>
        <p:spPr>
          <a:xfrm rot="2290558">
            <a:off x="15995614" y="8905641"/>
            <a:ext cx="3498921" cy="2925973"/>
          </a:xfrm>
          <a:custGeom>
            <a:avLst/>
            <a:gdLst/>
            <a:ahLst/>
            <a:cxnLst/>
            <a:rect l="l" t="t" r="r" b="b"/>
            <a:pathLst>
              <a:path w="3498921" h="2925973">
                <a:moveTo>
                  <a:pt x="0" y="0"/>
                </a:moveTo>
                <a:lnTo>
                  <a:pt x="3498922" y="0"/>
                </a:lnTo>
                <a:lnTo>
                  <a:pt x="3498922" y="2925973"/>
                </a:lnTo>
                <a:lnTo>
                  <a:pt x="0" y="29259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73006" y="9258300"/>
            <a:ext cx="1921157" cy="487994"/>
          </a:xfrm>
          <a:custGeom>
            <a:avLst/>
            <a:gdLst/>
            <a:ahLst/>
            <a:cxnLst/>
            <a:rect l="l" t="t" r="r" b="b"/>
            <a:pathLst>
              <a:path w="1921157" h="487994">
                <a:moveTo>
                  <a:pt x="0" y="0"/>
                </a:moveTo>
                <a:lnTo>
                  <a:pt x="1921157" y="0"/>
                </a:lnTo>
                <a:lnTo>
                  <a:pt x="1921157" y="487994"/>
                </a:lnTo>
                <a:lnTo>
                  <a:pt x="0" y="4879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TextBox 13">
            <a:extLst>
              <a:ext uri="{FF2B5EF4-FFF2-40B4-BE49-F238E27FC236}">
                <a16:creationId xmlns:a16="http://schemas.microsoft.com/office/drawing/2014/main" id="{482B22B0-E228-B671-8CA5-E5B9CC1A19A1}"/>
              </a:ext>
            </a:extLst>
          </p:cNvPr>
          <p:cNvSpPr txBox="1"/>
          <p:nvPr/>
        </p:nvSpPr>
        <p:spPr>
          <a:xfrm>
            <a:off x="1219200" y="540706"/>
            <a:ext cx="15849600" cy="861774"/>
          </a:xfrm>
          <a:prstGeom prst="rect">
            <a:avLst/>
          </a:prstGeom>
          <a:noFill/>
        </p:spPr>
        <p:txBody>
          <a:bodyPr wrap="square">
            <a:spAutoFit/>
          </a:bodyPr>
          <a:lstStyle/>
          <a:p>
            <a:pPr algn="ctr"/>
            <a:r>
              <a:rPr lang="vi-VN" sz="5000" b="1" i="0" dirty="0">
                <a:solidFill>
                  <a:srgbClr val="000000"/>
                </a:solidFill>
                <a:effectLst/>
                <a:latin typeface="Arial" panose="020B0604020202020204" pitchFamily="34" charset="0"/>
                <a:cs typeface="Arial" panose="020B0604020202020204" pitchFamily="34" charset="0"/>
              </a:rPr>
              <a:t>Xếp các đoạn mở bài dưới đây vào nhóm thích hợp</a:t>
            </a:r>
            <a:endParaRPr lang="vi-VN" sz="5000" b="1"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F78DB555-4136-045D-2EC8-8063C546B77D}"/>
              </a:ext>
            </a:extLst>
          </p:cNvPr>
          <p:cNvSpPr/>
          <p:nvPr/>
        </p:nvSpPr>
        <p:spPr>
          <a:xfrm>
            <a:off x="990600" y="1790700"/>
            <a:ext cx="16306800" cy="7162800"/>
          </a:xfrm>
          <a:prstGeom prst="roundRect">
            <a:avLst>
              <a:gd name="adj" fmla="val 4752"/>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b="0" i="0" dirty="0">
                <a:solidFill>
                  <a:srgbClr val="000000"/>
                </a:solidFill>
                <a:effectLst/>
                <a:latin typeface="Arial" panose="020B0604020202020204" pitchFamily="34" charset="0"/>
                <a:cs typeface="Arial" panose="020B0604020202020204" pitchFamily="34" charset="0"/>
              </a:rPr>
              <a:t>a, " Meo, meo!". Đấy, chú bạn mới của tôi lại đến chơi với tôi đấy.</a:t>
            </a:r>
          </a:p>
          <a:p>
            <a:pPr algn="r">
              <a:lnSpc>
                <a:spcPct val="150000"/>
              </a:lnSpc>
            </a:pPr>
            <a:r>
              <a:rPr lang="vi-VN" sz="2800" b="0" i="0" dirty="0">
                <a:solidFill>
                  <a:srgbClr val="000000"/>
                </a:solidFill>
                <a:effectLst/>
                <a:latin typeface="Arial" panose="020B0604020202020204" pitchFamily="34" charset="0"/>
                <a:cs typeface="Arial" panose="020B0604020202020204" pitchFamily="34" charset="0"/>
              </a:rPr>
              <a:t>Hoàng Đức Hải, </a:t>
            </a:r>
            <a:r>
              <a:rPr lang="vi-VN" sz="2800" b="0" i="1" dirty="0">
                <a:solidFill>
                  <a:srgbClr val="000000"/>
                </a:solidFill>
                <a:effectLst/>
                <a:latin typeface="Arial" panose="020B0604020202020204" pitchFamily="34" charset="0"/>
                <a:cs typeface="Arial" panose="020B0604020202020204" pitchFamily="34" charset="0"/>
              </a:rPr>
              <a:t>Con mèo Hung</a:t>
            </a:r>
          </a:p>
          <a:p>
            <a:pPr algn="just">
              <a:lnSpc>
                <a:spcPct val="150000"/>
              </a:lnSpc>
            </a:pPr>
            <a:r>
              <a:rPr lang="vi-VN" sz="2800" b="0" i="0" dirty="0">
                <a:solidFill>
                  <a:srgbClr val="000000"/>
                </a:solidFill>
                <a:effectLst/>
                <a:latin typeface="Arial" panose="020B0604020202020204" pitchFamily="34" charset="0"/>
                <a:cs typeface="Arial" panose="020B0604020202020204" pitchFamily="34" charset="0"/>
              </a:rPr>
              <a:t>b, Chiều nào cũng vậy, con họa mi ấy không biết tự phương nào bay đến đậu trong bụi tầm xuân ở vườn nhà tôi mà hót.</a:t>
            </a:r>
          </a:p>
          <a:p>
            <a:pPr algn="r">
              <a:lnSpc>
                <a:spcPct val="150000"/>
              </a:lnSpc>
            </a:pPr>
            <a:r>
              <a:rPr lang="vi-VN" sz="2800" b="0" i="0" dirty="0">
                <a:solidFill>
                  <a:srgbClr val="000000"/>
                </a:solidFill>
                <a:effectLst/>
                <a:latin typeface="Arial" panose="020B0604020202020204" pitchFamily="34" charset="0"/>
                <a:cs typeface="Arial" panose="020B0604020202020204" pitchFamily="34" charset="0"/>
              </a:rPr>
              <a:t>Ngọc Giao, </a:t>
            </a:r>
            <a:r>
              <a:rPr lang="vi-VN" sz="2800" b="0" i="1" dirty="0">
                <a:solidFill>
                  <a:srgbClr val="000000"/>
                </a:solidFill>
                <a:effectLst/>
                <a:latin typeface="Arial" panose="020B0604020202020204" pitchFamily="34" charset="0"/>
                <a:cs typeface="Arial" panose="020B0604020202020204" pitchFamily="34" charset="0"/>
              </a:rPr>
              <a:t>Chim họa mi</a:t>
            </a:r>
          </a:p>
          <a:p>
            <a:pPr algn="just">
              <a:lnSpc>
                <a:spcPct val="150000"/>
              </a:lnSpc>
            </a:pPr>
            <a:r>
              <a:rPr lang="vi-VN" sz="2800" b="0" i="0" dirty="0">
                <a:solidFill>
                  <a:srgbClr val="000000"/>
                </a:solidFill>
                <a:effectLst/>
                <a:latin typeface="Arial" panose="020B0604020202020204" pitchFamily="34" charset="0"/>
                <a:cs typeface="Arial" panose="020B0604020202020204" pitchFamily="34" charset="0"/>
              </a:rPr>
              <a:t>c, Mấy hôm nay, trường em mới mua về một con thỏ trắng nuôi cùng với mấy con thỏ nâu, thỏ đốm trong khu chăn nuôi.</a:t>
            </a:r>
          </a:p>
          <a:p>
            <a:pPr algn="r">
              <a:lnSpc>
                <a:spcPct val="150000"/>
              </a:lnSpc>
            </a:pPr>
            <a:r>
              <a:rPr lang="vi-VN" sz="2800" b="0" i="0" dirty="0">
                <a:solidFill>
                  <a:srgbClr val="000000"/>
                </a:solidFill>
                <a:effectLst/>
                <a:latin typeface="Arial" panose="020B0604020202020204" pitchFamily="34" charset="0"/>
                <a:cs typeface="Arial" panose="020B0604020202020204" pitchFamily="34" charset="0"/>
              </a:rPr>
              <a:t>Theo Nguyễn Văn Bình, </a:t>
            </a:r>
            <a:r>
              <a:rPr lang="vi-VN" sz="2800" b="0" i="1" dirty="0">
                <a:solidFill>
                  <a:srgbClr val="000000"/>
                </a:solidFill>
                <a:effectLst/>
                <a:latin typeface="Arial" panose="020B0604020202020204" pitchFamily="34" charset="0"/>
                <a:cs typeface="Arial" panose="020B0604020202020204" pitchFamily="34" charset="0"/>
              </a:rPr>
              <a:t>Con thỏ trắng</a:t>
            </a:r>
          </a:p>
          <a:p>
            <a:pPr algn="just">
              <a:lnSpc>
                <a:spcPct val="150000"/>
              </a:lnSpc>
            </a:pPr>
            <a:r>
              <a:rPr lang="vi-VN" sz="2800" b="0" i="0" dirty="0">
                <a:solidFill>
                  <a:srgbClr val="000000"/>
                </a:solidFill>
                <a:effectLst/>
                <a:latin typeface="Arial" panose="020B0604020202020204" pitchFamily="34" charset="0"/>
                <a:cs typeface="Arial" panose="020B0604020202020204" pitchFamily="34" charset="0"/>
              </a:rPr>
              <a:t>d, Hồi mười một tuổi, tôi gầy và ẻo lả như một cọng cỏ mảnh. Một hôm, mẹ mang về cho tôi một con mèo nhỏ. Nó cũng mảnh dẻ không khác gì tôi.</a:t>
            </a:r>
          </a:p>
          <a:p>
            <a:pPr algn="r">
              <a:lnSpc>
                <a:spcPct val="150000"/>
              </a:lnSpc>
            </a:pPr>
            <a:r>
              <a:rPr lang="vi-VN" sz="2800" b="0" i="0" dirty="0">
                <a:solidFill>
                  <a:srgbClr val="000000"/>
                </a:solidFill>
                <a:effectLst/>
                <a:latin typeface="Arial" panose="020B0604020202020204" pitchFamily="34" charset="0"/>
                <a:cs typeface="Arial" panose="020B0604020202020204" pitchFamily="34" charset="0"/>
              </a:rPr>
              <a:t>Theo Bạch Nguyễn, </a:t>
            </a:r>
            <a:r>
              <a:rPr lang="vi-VN" sz="2800" b="0" i="1" dirty="0">
                <a:solidFill>
                  <a:srgbClr val="000000"/>
                </a:solidFill>
                <a:effectLst/>
                <a:latin typeface="Arial" panose="020B0604020202020204" pitchFamily="34" charset="0"/>
                <a:cs typeface="Arial" panose="020B0604020202020204" pitchFamily="34" charset="0"/>
              </a:rPr>
              <a:t>Người thầy tuổi thơ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EFF1"/>
        </a:solidFill>
        <a:effectLst/>
      </p:bgPr>
    </p:bg>
    <p:spTree>
      <p:nvGrpSpPr>
        <p:cNvPr id="1" name=""/>
        <p:cNvGrpSpPr/>
        <p:nvPr/>
      </p:nvGrpSpPr>
      <p:grpSpPr>
        <a:xfrm>
          <a:off x="0" y="0"/>
          <a:ext cx="0" cy="0"/>
          <a:chOff x="0" y="0"/>
          <a:chExt cx="0" cy="0"/>
        </a:xfrm>
      </p:grpSpPr>
      <p:sp>
        <p:nvSpPr>
          <p:cNvPr id="3" name="Freeform 3"/>
          <p:cNvSpPr/>
          <p:nvPr/>
        </p:nvSpPr>
        <p:spPr>
          <a:xfrm rot="2290558">
            <a:off x="15995614" y="8905641"/>
            <a:ext cx="3498921" cy="2925973"/>
          </a:xfrm>
          <a:custGeom>
            <a:avLst/>
            <a:gdLst/>
            <a:ahLst/>
            <a:cxnLst/>
            <a:rect l="l" t="t" r="r" b="b"/>
            <a:pathLst>
              <a:path w="3498921" h="2925973">
                <a:moveTo>
                  <a:pt x="0" y="0"/>
                </a:moveTo>
                <a:lnTo>
                  <a:pt x="3498922" y="0"/>
                </a:lnTo>
                <a:lnTo>
                  <a:pt x="3498922" y="2925973"/>
                </a:lnTo>
                <a:lnTo>
                  <a:pt x="0" y="29259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73007" y="9436604"/>
            <a:ext cx="1219200" cy="309690"/>
          </a:xfrm>
          <a:custGeom>
            <a:avLst/>
            <a:gdLst/>
            <a:ahLst/>
            <a:cxnLst/>
            <a:rect l="l" t="t" r="r" b="b"/>
            <a:pathLst>
              <a:path w="1921157" h="487994">
                <a:moveTo>
                  <a:pt x="0" y="0"/>
                </a:moveTo>
                <a:lnTo>
                  <a:pt x="1921157" y="0"/>
                </a:lnTo>
                <a:lnTo>
                  <a:pt x="1921157" y="487994"/>
                </a:lnTo>
                <a:lnTo>
                  <a:pt x="0" y="4879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TextBox 13">
            <a:extLst>
              <a:ext uri="{FF2B5EF4-FFF2-40B4-BE49-F238E27FC236}">
                <a16:creationId xmlns:a16="http://schemas.microsoft.com/office/drawing/2014/main" id="{482B22B0-E228-B671-8CA5-E5B9CC1A19A1}"/>
              </a:ext>
            </a:extLst>
          </p:cNvPr>
          <p:cNvSpPr txBox="1"/>
          <p:nvPr/>
        </p:nvSpPr>
        <p:spPr>
          <a:xfrm>
            <a:off x="1219200" y="540706"/>
            <a:ext cx="15849600" cy="861774"/>
          </a:xfrm>
          <a:prstGeom prst="rect">
            <a:avLst/>
          </a:prstGeom>
          <a:noFill/>
        </p:spPr>
        <p:txBody>
          <a:bodyPr wrap="square">
            <a:spAutoFit/>
          </a:bodyPr>
          <a:lstStyle/>
          <a:p>
            <a:pPr algn="ctr"/>
            <a:r>
              <a:rPr lang="vi-VN" sz="5000" b="1" i="0" dirty="0">
                <a:solidFill>
                  <a:srgbClr val="000000"/>
                </a:solidFill>
                <a:effectLst/>
                <a:latin typeface="Arial" panose="020B0604020202020204" pitchFamily="34" charset="0"/>
                <a:cs typeface="Arial" panose="020B0604020202020204" pitchFamily="34" charset="0"/>
              </a:rPr>
              <a:t>Xếp các đoạn mở bài dưới đây vào nhóm thích hợp</a:t>
            </a:r>
            <a:endParaRPr lang="vi-VN" sz="5000" b="1" dirty="0">
              <a:latin typeface="Arial" panose="020B0604020202020204" pitchFamily="34" charset="0"/>
              <a:cs typeface="Arial" panose="020B0604020202020204" pitchFamily="34" charset="0"/>
            </a:endParaRPr>
          </a:p>
        </p:txBody>
      </p:sp>
      <p:sp>
        <p:nvSpPr>
          <p:cNvPr id="15" name="Speech Bubble: Rectangle with Corners Rounded 14">
            <a:extLst>
              <a:ext uri="{FF2B5EF4-FFF2-40B4-BE49-F238E27FC236}">
                <a16:creationId xmlns:a16="http://schemas.microsoft.com/office/drawing/2014/main" id="{F78DB555-4136-045D-2EC8-8063C546B77D}"/>
              </a:ext>
            </a:extLst>
          </p:cNvPr>
          <p:cNvSpPr/>
          <p:nvPr/>
        </p:nvSpPr>
        <p:spPr>
          <a:xfrm>
            <a:off x="1188720" y="2160212"/>
            <a:ext cx="6736080" cy="4812088"/>
          </a:xfrm>
          <a:prstGeom prst="wedgeRoundRectCallout">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bIns="252000" rtlCol="0" anchor="ctr"/>
          <a:lstStyle/>
          <a:p>
            <a:pPr marL="514350" indent="-514350" algn="ctr">
              <a:lnSpc>
                <a:spcPct val="150000"/>
              </a:lnSpc>
              <a:buAutoNum type="arabicPeriod"/>
            </a:pPr>
            <a:r>
              <a:rPr lang="vi-VN" sz="4000" b="1" i="0" dirty="0">
                <a:solidFill>
                  <a:srgbClr val="000000"/>
                </a:solidFill>
                <a:effectLst/>
                <a:latin typeface="Arial" panose="020B0604020202020204" pitchFamily="34" charset="0"/>
                <a:cs typeface="Arial" panose="020B0604020202020204" pitchFamily="34" charset="0"/>
              </a:rPr>
              <a:t>Mở bài trực tiếp</a:t>
            </a:r>
          </a:p>
          <a:p>
            <a:pPr algn="just">
              <a:lnSpc>
                <a:spcPct val="150000"/>
              </a:lnSpc>
            </a:pPr>
            <a:r>
              <a:rPr lang="vi-VN" sz="4000" dirty="0">
                <a:solidFill>
                  <a:srgbClr val="000000"/>
                </a:solidFill>
                <a:latin typeface="Arial" panose="020B0604020202020204" pitchFamily="34" charset="0"/>
                <a:cs typeface="Arial" panose="020B0604020202020204" pitchFamily="34" charset="0"/>
              </a:rPr>
              <a:t>Giới thiệu đối tượng miêu tả của bài văn ngay ở câu mở đầu.</a:t>
            </a:r>
            <a:endParaRPr lang="vi-VN" sz="4000" b="0" i="1" dirty="0">
              <a:solidFill>
                <a:srgbClr val="000000"/>
              </a:solidFill>
              <a:effectLst/>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7F720A7C-C16D-4972-EBA0-5BA3A505EAFD}"/>
              </a:ext>
            </a:extLst>
          </p:cNvPr>
          <p:cNvSpPr/>
          <p:nvPr/>
        </p:nvSpPr>
        <p:spPr>
          <a:xfrm>
            <a:off x="9220200" y="2137352"/>
            <a:ext cx="7848600" cy="4812088"/>
          </a:xfrm>
          <a:prstGeom prst="wedgeRoundRectCallout">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bIns="252000" rtlCol="0" anchor="ctr"/>
          <a:lstStyle/>
          <a:p>
            <a:pPr algn="ctr">
              <a:lnSpc>
                <a:spcPct val="150000"/>
              </a:lnSpc>
            </a:pPr>
            <a:r>
              <a:rPr lang="vi-VN" sz="4000" b="1" dirty="0">
                <a:solidFill>
                  <a:srgbClr val="000000"/>
                </a:solidFill>
                <a:effectLst/>
                <a:latin typeface="Arial" panose="020B0604020202020204" pitchFamily="34" charset="0"/>
                <a:cs typeface="Arial" panose="020B0604020202020204" pitchFamily="34" charset="0"/>
              </a:rPr>
              <a:t>2. Mở bài gián tiếp</a:t>
            </a:r>
          </a:p>
          <a:p>
            <a:pPr algn="just">
              <a:lnSpc>
                <a:spcPct val="150000"/>
              </a:lnSpc>
            </a:pPr>
            <a:r>
              <a:rPr lang="vi-VN" sz="4000" dirty="0">
                <a:solidFill>
                  <a:srgbClr val="000000"/>
                </a:solidFill>
                <a:latin typeface="Arial" panose="020B0604020202020204" pitchFamily="34" charset="0"/>
                <a:cs typeface="Arial" panose="020B0604020202020204" pitchFamily="34" charset="0"/>
              </a:rPr>
              <a:t>Nêu các sự vật, hiện tượng khác để dẫn dắt người đọc đến đối tượng miêu tả của bài văn.</a:t>
            </a:r>
            <a:endParaRPr lang="vi-VN" sz="4000" b="0" dirty="0">
              <a:solidFill>
                <a:srgbClr val="000000"/>
              </a:solidFill>
              <a:effectLst/>
              <a:latin typeface="Arial" panose="020B0604020202020204" pitchFamily="34" charset="0"/>
              <a:cs typeface="Arial" panose="020B0604020202020204" pitchFamily="34" charset="0"/>
            </a:endParaRPr>
          </a:p>
        </p:txBody>
      </p:sp>
      <p:sp>
        <p:nvSpPr>
          <p:cNvPr id="4" name="Flowchart: Connector 3">
            <a:extLst>
              <a:ext uri="{FF2B5EF4-FFF2-40B4-BE49-F238E27FC236}">
                <a16:creationId xmlns:a16="http://schemas.microsoft.com/office/drawing/2014/main" id="{E2443B5E-7032-9AB0-037E-503A0270190E}"/>
              </a:ext>
            </a:extLst>
          </p:cNvPr>
          <p:cNvSpPr/>
          <p:nvPr/>
        </p:nvSpPr>
        <p:spPr>
          <a:xfrm>
            <a:off x="2156619" y="7982206"/>
            <a:ext cx="1219200" cy="1219200"/>
          </a:xfrm>
          <a:prstGeom prst="flowChartConnector">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Arial" panose="020B0604020202020204" pitchFamily="34" charset="0"/>
                <a:cs typeface="Arial" panose="020B0604020202020204" pitchFamily="34" charset="0"/>
              </a:rPr>
              <a:t>a</a:t>
            </a:r>
          </a:p>
        </p:txBody>
      </p:sp>
      <p:sp>
        <p:nvSpPr>
          <p:cNvPr id="6" name="Flowchart: Connector 5">
            <a:extLst>
              <a:ext uri="{FF2B5EF4-FFF2-40B4-BE49-F238E27FC236}">
                <a16:creationId xmlns:a16="http://schemas.microsoft.com/office/drawing/2014/main" id="{0E7E072D-70C3-2023-D34D-EFE38519AD13}"/>
              </a:ext>
            </a:extLst>
          </p:cNvPr>
          <p:cNvSpPr/>
          <p:nvPr/>
        </p:nvSpPr>
        <p:spPr>
          <a:xfrm>
            <a:off x="3833019" y="7982206"/>
            <a:ext cx="1219200" cy="1219200"/>
          </a:xfrm>
          <a:prstGeom prst="flowChartConnector">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Arial" panose="020B0604020202020204" pitchFamily="34" charset="0"/>
                <a:cs typeface="Arial" panose="020B0604020202020204" pitchFamily="34" charset="0"/>
              </a:rPr>
              <a:t>b</a:t>
            </a:r>
          </a:p>
        </p:txBody>
      </p:sp>
      <p:sp>
        <p:nvSpPr>
          <p:cNvPr id="7" name="Flowchart: Connector 6">
            <a:extLst>
              <a:ext uri="{FF2B5EF4-FFF2-40B4-BE49-F238E27FC236}">
                <a16:creationId xmlns:a16="http://schemas.microsoft.com/office/drawing/2014/main" id="{8FD743BD-FE94-3FE1-9615-CD01FCCE73C7}"/>
              </a:ext>
            </a:extLst>
          </p:cNvPr>
          <p:cNvSpPr/>
          <p:nvPr/>
        </p:nvSpPr>
        <p:spPr>
          <a:xfrm>
            <a:off x="5509419" y="7982206"/>
            <a:ext cx="1219200" cy="1219200"/>
          </a:xfrm>
          <a:prstGeom prst="flowChartConnector">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Arial" panose="020B0604020202020204" pitchFamily="34" charset="0"/>
                <a:cs typeface="Arial" panose="020B0604020202020204" pitchFamily="34" charset="0"/>
              </a:rPr>
              <a:t>c</a:t>
            </a:r>
          </a:p>
        </p:txBody>
      </p:sp>
      <p:sp>
        <p:nvSpPr>
          <p:cNvPr id="8" name="Flowchart: Connector 7">
            <a:extLst>
              <a:ext uri="{FF2B5EF4-FFF2-40B4-BE49-F238E27FC236}">
                <a16:creationId xmlns:a16="http://schemas.microsoft.com/office/drawing/2014/main" id="{7494140B-3A88-8AB4-2015-3069911CB7E0}"/>
              </a:ext>
            </a:extLst>
          </p:cNvPr>
          <p:cNvSpPr/>
          <p:nvPr/>
        </p:nvSpPr>
        <p:spPr>
          <a:xfrm>
            <a:off x="10893554" y="7936486"/>
            <a:ext cx="1219200" cy="1219200"/>
          </a:xfrm>
          <a:prstGeom prst="flowChartConnector">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399505662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4"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EFF1"/>
        </a:solidFill>
        <a:effectLst/>
      </p:bgPr>
    </p:bg>
    <p:spTree>
      <p:nvGrpSpPr>
        <p:cNvPr id="1" name=""/>
        <p:cNvGrpSpPr/>
        <p:nvPr/>
      </p:nvGrpSpPr>
      <p:grpSpPr>
        <a:xfrm>
          <a:off x="0" y="0"/>
          <a:ext cx="0" cy="0"/>
          <a:chOff x="0" y="0"/>
          <a:chExt cx="0" cy="0"/>
        </a:xfrm>
      </p:grpSpPr>
      <p:sp>
        <p:nvSpPr>
          <p:cNvPr id="2" name="Freeform 2"/>
          <p:cNvSpPr/>
          <p:nvPr/>
        </p:nvSpPr>
        <p:spPr>
          <a:xfrm rot="1611483">
            <a:off x="16054704" y="303262"/>
            <a:ext cx="1690061" cy="1455565"/>
          </a:xfrm>
          <a:custGeom>
            <a:avLst/>
            <a:gdLst/>
            <a:ahLst/>
            <a:cxnLst/>
            <a:rect l="l" t="t" r="r" b="b"/>
            <a:pathLst>
              <a:path w="1690061" h="1455565">
                <a:moveTo>
                  <a:pt x="0" y="0"/>
                </a:moveTo>
                <a:lnTo>
                  <a:pt x="1690061" y="0"/>
                </a:lnTo>
                <a:lnTo>
                  <a:pt x="1690061" y="1455566"/>
                </a:lnTo>
                <a:lnTo>
                  <a:pt x="0" y="1455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290558">
            <a:off x="15995614" y="8905641"/>
            <a:ext cx="3498921" cy="2925973"/>
          </a:xfrm>
          <a:custGeom>
            <a:avLst/>
            <a:gdLst/>
            <a:ahLst/>
            <a:cxnLst/>
            <a:rect l="l" t="t" r="r" b="b"/>
            <a:pathLst>
              <a:path w="3498921" h="2925973">
                <a:moveTo>
                  <a:pt x="0" y="0"/>
                </a:moveTo>
                <a:lnTo>
                  <a:pt x="3498922" y="0"/>
                </a:lnTo>
                <a:lnTo>
                  <a:pt x="3498922" y="2925973"/>
                </a:lnTo>
                <a:lnTo>
                  <a:pt x="0" y="2925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372002">
            <a:off x="-1031400" y="-2239911"/>
            <a:ext cx="4120200" cy="4114800"/>
          </a:xfrm>
          <a:custGeom>
            <a:avLst/>
            <a:gdLst/>
            <a:ahLst/>
            <a:cxnLst/>
            <a:rect l="l" t="t" r="r" b="b"/>
            <a:pathLst>
              <a:path w="4120200" h="4114800">
                <a:moveTo>
                  <a:pt x="0" y="0"/>
                </a:moveTo>
                <a:lnTo>
                  <a:pt x="4120200" y="0"/>
                </a:lnTo>
                <a:lnTo>
                  <a:pt x="41202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762000" y="2062090"/>
            <a:ext cx="7162800" cy="8268744"/>
          </a:xfrm>
          <a:custGeom>
            <a:avLst/>
            <a:gdLst/>
            <a:ahLst/>
            <a:cxnLst/>
            <a:rect l="l" t="t" r="r" b="b"/>
            <a:pathLst>
              <a:path w="6604559" h="7624310">
                <a:moveTo>
                  <a:pt x="0" y="0"/>
                </a:moveTo>
                <a:lnTo>
                  <a:pt x="6604559" y="0"/>
                </a:lnTo>
                <a:lnTo>
                  <a:pt x="6604559" y="7624310"/>
                </a:lnTo>
                <a:lnTo>
                  <a:pt x="0" y="76243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Speech Bubble: Rectangle with Corners Rounded 9">
            <a:extLst>
              <a:ext uri="{FF2B5EF4-FFF2-40B4-BE49-F238E27FC236}">
                <a16:creationId xmlns:a16="http://schemas.microsoft.com/office/drawing/2014/main" id="{9C7C58F1-5EEB-F284-F949-26CA8C96DBDE}"/>
              </a:ext>
            </a:extLst>
          </p:cNvPr>
          <p:cNvSpPr/>
          <p:nvPr/>
        </p:nvSpPr>
        <p:spPr>
          <a:xfrm>
            <a:off x="8534400" y="2673676"/>
            <a:ext cx="8991600" cy="4939647"/>
          </a:xfrm>
          <a:prstGeom prst="wedgeRoundRectCallout">
            <a:avLst>
              <a:gd name="adj1" fmla="val -57876"/>
              <a:gd name="adj2" fmla="val 19307"/>
              <a:gd name="adj3" fmla="val 16667"/>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bIns="252000" rtlCol="0" anchor="ctr"/>
          <a:lstStyle/>
          <a:p>
            <a:pPr algn="ctr">
              <a:lnSpc>
                <a:spcPct val="150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Viết đoạn mở bài cho bài văn tả con vật theo dàn ý đã lập</a:t>
            </a:r>
            <a:endParaRPr lang="vi-VN" sz="66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26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EFF1"/>
        </a:solidFill>
        <a:effectLst/>
      </p:bgPr>
    </p:bg>
    <p:spTree>
      <p:nvGrpSpPr>
        <p:cNvPr id="1" name=""/>
        <p:cNvGrpSpPr/>
        <p:nvPr/>
      </p:nvGrpSpPr>
      <p:grpSpPr>
        <a:xfrm>
          <a:off x="0" y="0"/>
          <a:ext cx="0" cy="0"/>
          <a:chOff x="0" y="0"/>
          <a:chExt cx="0" cy="0"/>
        </a:xfrm>
      </p:grpSpPr>
      <p:sp>
        <p:nvSpPr>
          <p:cNvPr id="2" name="Freeform 2"/>
          <p:cNvSpPr/>
          <p:nvPr/>
        </p:nvSpPr>
        <p:spPr>
          <a:xfrm rot="1611483">
            <a:off x="16054704" y="303262"/>
            <a:ext cx="1690061" cy="1455565"/>
          </a:xfrm>
          <a:custGeom>
            <a:avLst/>
            <a:gdLst/>
            <a:ahLst/>
            <a:cxnLst/>
            <a:rect l="l" t="t" r="r" b="b"/>
            <a:pathLst>
              <a:path w="1690061" h="1455565">
                <a:moveTo>
                  <a:pt x="0" y="0"/>
                </a:moveTo>
                <a:lnTo>
                  <a:pt x="1690061" y="0"/>
                </a:lnTo>
                <a:lnTo>
                  <a:pt x="1690061" y="1455566"/>
                </a:lnTo>
                <a:lnTo>
                  <a:pt x="0" y="1455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290558">
            <a:off x="15995614" y="8905641"/>
            <a:ext cx="3498921" cy="2925973"/>
          </a:xfrm>
          <a:custGeom>
            <a:avLst/>
            <a:gdLst/>
            <a:ahLst/>
            <a:cxnLst/>
            <a:rect l="l" t="t" r="r" b="b"/>
            <a:pathLst>
              <a:path w="3498921" h="2925973">
                <a:moveTo>
                  <a:pt x="0" y="0"/>
                </a:moveTo>
                <a:lnTo>
                  <a:pt x="3498922" y="0"/>
                </a:lnTo>
                <a:lnTo>
                  <a:pt x="3498922" y="2925973"/>
                </a:lnTo>
                <a:lnTo>
                  <a:pt x="0" y="2925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372002">
            <a:off x="-1031400" y="-2239911"/>
            <a:ext cx="4120200" cy="4114800"/>
          </a:xfrm>
          <a:custGeom>
            <a:avLst/>
            <a:gdLst/>
            <a:ahLst/>
            <a:cxnLst/>
            <a:rect l="l" t="t" r="r" b="b"/>
            <a:pathLst>
              <a:path w="4120200" h="4114800">
                <a:moveTo>
                  <a:pt x="0" y="0"/>
                </a:moveTo>
                <a:lnTo>
                  <a:pt x="4120200" y="0"/>
                </a:lnTo>
                <a:lnTo>
                  <a:pt x="41202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73006" y="9258300"/>
            <a:ext cx="1921157" cy="487994"/>
          </a:xfrm>
          <a:custGeom>
            <a:avLst/>
            <a:gdLst/>
            <a:ahLst/>
            <a:cxnLst/>
            <a:rect l="l" t="t" r="r" b="b"/>
            <a:pathLst>
              <a:path w="1921157" h="487994">
                <a:moveTo>
                  <a:pt x="0" y="0"/>
                </a:moveTo>
                <a:lnTo>
                  <a:pt x="1921157" y="0"/>
                </a:lnTo>
                <a:lnTo>
                  <a:pt x="1921157" y="487994"/>
                </a:lnTo>
                <a:lnTo>
                  <a:pt x="0" y="4879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7738511">
            <a:off x="11298743" y="3142970"/>
            <a:ext cx="6225290" cy="5921807"/>
          </a:xfrm>
          <a:custGeom>
            <a:avLst/>
            <a:gdLst/>
            <a:ahLst/>
            <a:cxnLst/>
            <a:rect l="l" t="t" r="r" b="b"/>
            <a:pathLst>
              <a:path w="6343176" h="6033946">
                <a:moveTo>
                  <a:pt x="0" y="0"/>
                </a:moveTo>
                <a:lnTo>
                  <a:pt x="6343175" y="0"/>
                </a:lnTo>
                <a:lnTo>
                  <a:pt x="6343175" y="6033946"/>
                </a:lnTo>
                <a:lnTo>
                  <a:pt x="0" y="60339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a:off x="9372600" y="2187299"/>
            <a:ext cx="6931155" cy="6049008"/>
          </a:xfrm>
          <a:custGeom>
            <a:avLst/>
            <a:gdLst/>
            <a:ahLst/>
            <a:cxnLst/>
            <a:rect l="l" t="t" r="r" b="b"/>
            <a:pathLst>
              <a:path w="7062409" h="6163557">
                <a:moveTo>
                  <a:pt x="0" y="0"/>
                </a:moveTo>
                <a:lnTo>
                  <a:pt x="7062409" y="0"/>
                </a:lnTo>
                <a:lnTo>
                  <a:pt x="7062409" y="6163557"/>
                </a:lnTo>
                <a:lnTo>
                  <a:pt x="0" y="616355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TextBox 10">
            <a:extLst>
              <a:ext uri="{FF2B5EF4-FFF2-40B4-BE49-F238E27FC236}">
                <a16:creationId xmlns:a16="http://schemas.microsoft.com/office/drawing/2014/main" id="{B463DEEB-959F-A486-A4BD-6EDA5CDBBA03}"/>
              </a:ext>
            </a:extLst>
          </p:cNvPr>
          <p:cNvSpPr txBox="1"/>
          <p:nvPr/>
        </p:nvSpPr>
        <p:spPr>
          <a:xfrm>
            <a:off x="2741318" y="923794"/>
            <a:ext cx="10789920" cy="2258054"/>
          </a:xfrm>
          <a:prstGeom prst="rect">
            <a:avLst/>
          </a:prstGeom>
          <a:noFill/>
        </p:spPr>
        <p:txBody>
          <a:bodyPr wrap="square">
            <a:spAutoFit/>
          </a:bodyPr>
          <a:lstStyle/>
          <a:p>
            <a:pPr algn="just">
              <a:lnSpc>
                <a:spcPct val="150000"/>
              </a:lnSpc>
            </a:pPr>
            <a:r>
              <a:rPr lang="vi-VN" sz="5000" b="1" i="0" dirty="0">
                <a:solidFill>
                  <a:srgbClr val="000000"/>
                </a:solidFill>
                <a:effectLst/>
                <a:latin typeface="Arial" panose="020B0604020202020204" pitchFamily="34" charset="0"/>
                <a:cs typeface="Arial" panose="020B0604020202020204" pitchFamily="34" charset="0"/>
              </a:rPr>
              <a:t>Viết mở bài cho bài văn tả con vật mà em đã lập dàn ý</a:t>
            </a:r>
            <a:endParaRPr lang="vi-VN" sz="5000" b="1" dirty="0">
              <a:latin typeface="Arial" panose="020B0604020202020204" pitchFamily="34" charset="0"/>
              <a:cs typeface="Arial" panose="020B0604020202020204" pitchFamily="34" charset="0"/>
            </a:endParaRPr>
          </a:p>
        </p:txBody>
      </p:sp>
      <p:sp>
        <p:nvSpPr>
          <p:cNvPr id="12" name="Speech Bubble: Rectangle with Corners Rounded 11">
            <a:extLst>
              <a:ext uri="{FF2B5EF4-FFF2-40B4-BE49-F238E27FC236}">
                <a16:creationId xmlns:a16="http://schemas.microsoft.com/office/drawing/2014/main" id="{8C0B3229-1363-3C61-FAE1-C7804E207BFC}"/>
              </a:ext>
            </a:extLst>
          </p:cNvPr>
          <p:cNvSpPr/>
          <p:nvPr/>
        </p:nvSpPr>
        <p:spPr>
          <a:xfrm>
            <a:off x="1340737" y="4164682"/>
            <a:ext cx="7062409" cy="1443783"/>
          </a:xfrm>
          <a:prstGeom prst="wedgeRoundRectCallout">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Arial" panose="020B0604020202020204" pitchFamily="34" charset="0"/>
                <a:cs typeface="Arial" panose="020B0604020202020204" pitchFamily="34" charset="0"/>
              </a:rPr>
              <a:t>a) Một đoạn mở bài trực tiếp.</a:t>
            </a:r>
          </a:p>
        </p:txBody>
      </p:sp>
      <p:sp>
        <p:nvSpPr>
          <p:cNvPr id="13" name="Speech Bubble: Rectangle with Corners Rounded 12">
            <a:extLst>
              <a:ext uri="{FF2B5EF4-FFF2-40B4-BE49-F238E27FC236}">
                <a16:creationId xmlns:a16="http://schemas.microsoft.com/office/drawing/2014/main" id="{DE16CD97-B019-565B-568F-07AD000ADA91}"/>
              </a:ext>
            </a:extLst>
          </p:cNvPr>
          <p:cNvSpPr/>
          <p:nvPr/>
        </p:nvSpPr>
        <p:spPr>
          <a:xfrm>
            <a:off x="1355977" y="6591300"/>
            <a:ext cx="7062409" cy="1443783"/>
          </a:xfrm>
          <a:prstGeom prst="wedgeRoundRectCallout">
            <a:avLst/>
          </a:prstGeom>
          <a:solidFill>
            <a:schemeClr val="bg1"/>
          </a:solidFill>
          <a:ln>
            <a:solidFill>
              <a:srgbClr val="2A4E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Arial" panose="020B0604020202020204" pitchFamily="34" charset="0"/>
                <a:cs typeface="Arial" panose="020B0604020202020204" pitchFamily="34" charset="0"/>
              </a:rPr>
              <a:t>b) Một đoạn mở bài gián tiếp.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618</Words>
  <Application>Microsoft Office PowerPoint</Application>
  <PresentationFormat>Custom</PresentationFormat>
  <Paragraphs>49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kenhgiaovien_b13_viet2_luyen_tap_ta_con_vat_mo_bai</dc:title>
  <cp:lastModifiedBy>My Tra</cp:lastModifiedBy>
  <cp:revision>3</cp:revision>
  <dcterms:created xsi:type="dcterms:W3CDTF">2006-08-16T00:00:00Z</dcterms:created>
  <dcterms:modified xsi:type="dcterms:W3CDTF">2023-11-22T04:56:48Z</dcterms:modified>
  <dc:identifier>DAF0e0M627Y</dc:identifier>
</cp:coreProperties>
</file>