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57" r:id="rId3"/>
    <p:sldId id="256" r:id="rId4"/>
    <p:sldId id="258" r:id="rId5"/>
    <p:sldId id="259" r:id="rId6"/>
    <p:sldId id="263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8288000" cy="10287000"/>
  <p:notesSz cx="6858000" cy="9144000"/>
  <p:embeddedFontLst>
    <p:embeddedFont>
      <p:font typeface="Arial" panose="020B0604020202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908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4E65D8-4DFF-425A-2A35-A4FF9228EA01}"/>
              </a:ext>
            </a:extLst>
          </p:cNvPr>
          <p:cNvGrpSpPr/>
          <p:nvPr/>
        </p:nvGrpSpPr>
        <p:grpSpPr>
          <a:xfrm>
            <a:off x="2316100" y="1295400"/>
            <a:ext cx="13655799" cy="7696200"/>
            <a:chOff x="4551311" y="2520315"/>
            <a:chExt cx="9185378" cy="5246370"/>
          </a:xfrm>
        </p:grpSpPr>
        <p:grpSp>
          <p:nvGrpSpPr>
            <p:cNvPr id="3" name="Group 3"/>
            <p:cNvGrpSpPr/>
            <p:nvPr/>
          </p:nvGrpSpPr>
          <p:grpSpPr>
            <a:xfrm>
              <a:off x="4551311" y="2520315"/>
              <a:ext cx="9185378" cy="5246370"/>
              <a:chOff x="0" y="0"/>
              <a:chExt cx="3350851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5085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350851" h="1913890">
                    <a:moveTo>
                      <a:pt x="0" y="0"/>
                    </a:moveTo>
                    <a:lnTo>
                      <a:pt x="3350851" y="0"/>
                    </a:lnTo>
                    <a:lnTo>
                      <a:pt x="335085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 rot="-10800000">
              <a:off x="4551311" y="7719060"/>
              <a:ext cx="9185378" cy="0"/>
            </a:xfrm>
            <a:prstGeom prst="line">
              <a:avLst/>
            </a:prstGeom>
            <a:ln w="9525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3428998" y="2487580"/>
            <a:ext cx="11430002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Arial"/>
              </a:rPr>
              <a:t>CHÀO MỪNG CÁC EM ĐẾN VỚI TIẾT HỌC HÔM NAY!</a:t>
            </a:r>
            <a:endParaRPr lang="en-US" sz="80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13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5486400" y="901868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447800" y="2781300"/>
            <a:ext cx="15392400" cy="23622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 bài với giọng đọc diễn cảm, nhấn giọng đúng chỗ,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 hợp và đọc đúng các từ khó có trong bài đọc.</a:t>
            </a:r>
            <a:endParaRPr lang="vi-VN" sz="4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07">
            <a:extLst>
              <a:ext uri="{FF2B5EF4-FFF2-40B4-BE49-F238E27FC236}">
                <a16:creationId xmlns:a16="http://schemas.microsoft.com/office/drawing/2014/main" id="{18704BBF-8678-6A15-8D32-44929EB70FE7}"/>
              </a:ext>
            </a:extLst>
          </p:cNvPr>
          <p:cNvSpPr/>
          <p:nvPr/>
        </p:nvSpPr>
        <p:spPr>
          <a:xfrm>
            <a:off x="1373471" y="5753100"/>
            <a:ext cx="15541057" cy="4273795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0779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315287" y="6927456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177F3D-47C4-346F-9E11-559652E937A1}"/>
              </a:ext>
            </a:extLst>
          </p:cNvPr>
          <p:cNvGrpSpPr/>
          <p:nvPr/>
        </p:nvGrpSpPr>
        <p:grpSpPr>
          <a:xfrm>
            <a:off x="9677400" y="2514600"/>
            <a:ext cx="7239000" cy="5257800"/>
            <a:chOff x="468880" y="5973423"/>
            <a:chExt cx="4124705" cy="2629545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DE413D7D-1A59-0481-CD35-CD31A03A6FFE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1F2A6BF5-3F8B-29CE-805A-F21168042EA5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02.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hiểu</a:t>
                </a:r>
              </a:p>
            </p:txBody>
          </p:sp>
        </p:grpSp>
        <p:sp>
          <p:nvSpPr>
            <p:cNvPr id="11" name="AutoShape 14">
              <a:extLst>
                <a:ext uri="{FF2B5EF4-FFF2-40B4-BE49-F238E27FC236}">
                  <a16:creationId xmlns:a16="http://schemas.microsoft.com/office/drawing/2014/main" id="{1C7D7A26-829A-E15A-5DCF-B6EA1F48D8ED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pic>
        <p:nvPicPr>
          <p:cNvPr id="2" name="Picture 4" descr="Kỹ năng đọc của trẻ: Các mốc phát triển theo độ tuổi">
            <a:extLst>
              <a:ext uri="{FF2B5EF4-FFF2-40B4-BE49-F238E27FC236}">
                <a16:creationId xmlns:a16="http://schemas.microsoft.com/office/drawing/2014/main" id="{6BD05330-66E6-DF81-F875-4D23F5EA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37459"/>
            <a:ext cx="7609231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57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49600" y="7666118"/>
            <a:ext cx="3184364" cy="31843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8601" y="8001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6172200" y="1054268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5334000" y="8480573"/>
            <a:ext cx="7620000" cy="1097280"/>
          </a:xfrm>
          <a:prstGeom prst="homePlate">
            <a:avLst/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NHÓM ĐÔI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id="{4D808A59-8C58-0971-ED4E-EA95BE3AF237}"/>
              </a:ext>
            </a:extLst>
          </p:cNvPr>
          <p:cNvSpPr/>
          <p:nvPr/>
        </p:nvSpPr>
        <p:spPr>
          <a:xfrm>
            <a:off x="6067387" y="2857500"/>
            <a:ext cx="6153226" cy="5391764"/>
          </a:xfrm>
          <a:custGeom>
            <a:avLst/>
            <a:gdLst/>
            <a:ahLst/>
            <a:cxnLst/>
            <a:rect l="l" t="t" r="r" b="b"/>
            <a:pathLst>
              <a:path w="1212036" h="1062047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8732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49600" y="7666118"/>
            <a:ext cx="3184364" cy="31843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8601" y="5715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6172200" y="825668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434693F-AB7C-C2B5-AF47-32E2542DC950}"/>
              </a:ext>
            </a:extLst>
          </p:cNvPr>
          <p:cNvSpPr/>
          <p:nvPr/>
        </p:nvSpPr>
        <p:spPr>
          <a:xfrm>
            <a:off x="1143000" y="2620882"/>
            <a:ext cx="16002000" cy="6637418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bIns="180000"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khổ thơ 1, hình ảnh minh họa và chú thích về giàn khoan, em hiểu những người lao động trên giàn khoan làm công việc gì, ở đâu?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từ ngữ, hình ảnh nào giúp em hình dung được khó khăn, thách thức đối với người làm việc trên giàn khoan?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cảm nhận như thế nào về "người giàn khoan" qua các từ ngữ, hình ảnh ở khổ thơ 2?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khổ thơ 3, tác giả muốn nói điều gì về “người giàn khoan"?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03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571500"/>
            <a:ext cx="18288001" cy="2667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8D5D3-AD28-2356-1509-4DA6AA67080F}"/>
              </a:ext>
            </a:extLst>
          </p:cNvPr>
          <p:cNvSpPr txBox="1"/>
          <p:nvPr/>
        </p:nvSpPr>
        <p:spPr>
          <a:xfrm>
            <a:off x="800100" y="992538"/>
            <a:ext cx="16687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khổ thơ 1, hình ảnh minh họa và chú thích về giàn khoan, em hiểu những người lao động trên giàn khoan làm công việc gì, ở đâu?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E05D8-4A3B-C492-0374-8FDEF074CEAA}"/>
              </a:ext>
            </a:extLst>
          </p:cNvPr>
          <p:cNvSpPr txBox="1"/>
          <p:nvPr/>
        </p:nvSpPr>
        <p:spPr>
          <a:xfrm>
            <a:off x="1093469" y="8731601"/>
            <a:ext cx="16101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“Người giàn khoan” làm nhiệm vụ khai thác dầu khí giữa biển khơi.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uyện ít người biết trên giàn khoan">
            <a:extLst>
              <a:ext uri="{FF2B5EF4-FFF2-40B4-BE49-F238E27FC236}">
                <a16:creationId xmlns:a16="http://schemas.microsoft.com/office/drawing/2014/main" id="{8DD6CDA3-4EE3-FEAE-42E8-19DA01196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18" y="3659538"/>
            <a:ext cx="6994023" cy="465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095D9562-E070-DEB8-AB55-9BB1ABEC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57305"/>
            <a:ext cx="6994023" cy="465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3986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571500"/>
            <a:ext cx="18288001" cy="2667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8D5D3-AD28-2356-1509-4DA6AA67080F}"/>
              </a:ext>
            </a:extLst>
          </p:cNvPr>
          <p:cNvSpPr txBox="1"/>
          <p:nvPr/>
        </p:nvSpPr>
        <p:spPr>
          <a:xfrm>
            <a:off x="800100" y="992538"/>
            <a:ext cx="16687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từ ngữ, hình ảnh nào giúp em hình dung được khó khăn, thách thức đối với người làm việc trên giàn khoan?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E05D8-4A3B-C492-0374-8FDEF074CEAA}"/>
              </a:ext>
            </a:extLst>
          </p:cNvPr>
          <p:cNvSpPr txBox="1"/>
          <p:nvPr/>
        </p:nvSpPr>
        <p:spPr>
          <a:xfrm>
            <a:off x="800100" y="4229100"/>
            <a:ext cx="65265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từ ngữ, hình ảnh: 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 thẳm biển khơi xa, chớp bể, mưa nguồn, dòng xuôi, luồng ngược, đại dương mênh mông.</a:t>
            </a:r>
            <a:endParaRPr lang="vi-VN" sz="40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huyện ít người biết trên giàn khoan">
            <a:extLst>
              <a:ext uri="{FF2B5EF4-FFF2-40B4-BE49-F238E27FC236}">
                <a16:creationId xmlns:a16="http://schemas.microsoft.com/office/drawing/2014/main" id="{646E93F0-0A80-ED05-D2F4-A29BF6FB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939507"/>
            <a:ext cx="9525000" cy="53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550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571500"/>
            <a:ext cx="18288001" cy="2667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8D5D3-AD28-2356-1509-4DA6AA67080F}"/>
              </a:ext>
            </a:extLst>
          </p:cNvPr>
          <p:cNvSpPr txBox="1"/>
          <p:nvPr/>
        </p:nvSpPr>
        <p:spPr>
          <a:xfrm>
            <a:off x="800100" y="992538"/>
            <a:ext cx="16687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cảm nhận như thế nào về "người giàn khoan" qua các từ ngữ, hình ảnh ở khổ thơ 2?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E05D8-4A3B-C492-0374-8FDEF074CEAA}"/>
              </a:ext>
            </a:extLst>
          </p:cNvPr>
          <p:cNvSpPr txBox="1"/>
          <p:nvPr/>
        </p:nvSpPr>
        <p:spPr>
          <a:xfrm>
            <a:off x="800100" y="3863216"/>
            <a:ext cx="7658100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“Người giàn khoan” rất bận rộn, khẩn trương; rất vui vẻ, lạc quan; luôn gắn bó với đồng nghiệp.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 luôn vội vã nhưng nụ cười luôn “ngời lên trong ánh mắt”; họ gắn bó bên đồng nghiệp “gần trọn nửa cuộc đời".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hoto] Sôi động khai thác &quot;vàng đen&quot; trên vùng biển Việt Nam - VINPA.org.vn  - Hiệp hội Xăng dầu Việt Nam">
            <a:extLst>
              <a:ext uri="{FF2B5EF4-FFF2-40B4-BE49-F238E27FC236}">
                <a16:creationId xmlns:a16="http://schemas.microsoft.com/office/drawing/2014/main" id="{C7457F09-DBF9-8C74-D09A-57B8A6A0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817587"/>
            <a:ext cx="8842448" cy="589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5641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571500"/>
            <a:ext cx="18288001" cy="18288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8D5D3-AD28-2356-1509-4DA6AA67080F}"/>
              </a:ext>
            </a:extLst>
          </p:cNvPr>
          <p:cNvSpPr txBox="1"/>
          <p:nvPr/>
        </p:nvSpPr>
        <p:spPr>
          <a:xfrm>
            <a:off x="800100" y="1181100"/>
            <a:ext cx="16687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khổ thơ 3, tác giả muốn nói điều gì về “người giàn khoan"?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E05D8-4A3B-C492-0374-8FDEF074CEAA}"/>
              </a:ext>
            </a:extLst>
          </p:cNvPr>
          <p:cNvSpPr txBox="1"/>
          <p:nvPr/>
        </p:nvSpPr>
        <p:spPr>
          <a:xfrm>
            <a:off x="895349" y="7581900"/>
            <a:ext cx="164973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Đồng hành, gắn kết phục vụ đắc lực ngành Dầu khí">
            <a:extLst>
              <a:ext uri="{FF2B5EF4-FFF2-40B4-BE49-F238E27FC236}">
                <a16:creationId xmlns:a16="http://schemas.microsoft.com/office/drawing/2014/main" id="{E5308F7C-A390-BF98-EE73-6A6C37BE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67012"/>
            <a:ext cx="6477000" cy="444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PVD Drilling Division – 15 năm quản lý và điều hành giàn khoan dầu khí (kỳ  1)">
            <a:extLst>
              <a:ext uri="{FF2B5EF4-FFF2-40B4-BE49-F238E27FC236}">
                <a16:creationId xmlns:a16="http://schemas.microsoft.com/office/drawing/2014/main" id="{B8D8A291-E3E1-B8B5-ABF5-3E1E3DA3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2" y="2767011"/>
            <a:ext cx="6477000" cy="444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883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6400800" y="901868"/>
            <a:ext cx="548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143000" y="2781300"/>
            <a:ext cx="8534400" cy="63246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6584D-FBC3-7C56-F3B9-9E6C1FDB2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26" y="2603392"/>
            <a:ext cx="6834414" cy="678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0871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315287" y="6927456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177F3D-47C4-346F-9E11-559652E937A1}"/>
              </a:ext>
            </a:extLst>
          </p:cNvPr>
          <p:cNvGrpSpPr/>
          <p:nvPr/>
        </p:nvGrpSpPr>
        <p:grpSpPr>
          <a:xfrm>
            <a:off x="9829800" y="2514600"/>
            <a:ext cx="7239000" cy="5257800"/>
            <a:chOff x="468880" y="5973423"/>
            <a:chExt cx="4124705" cy="2629545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DE413D7D-1A59-0481-CD35-CD31A03A6FFE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1F2A6BF5-3F8B-29CE-805A-F21168042EA5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03.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nâng cao</a:t>
                </a:r>
              </a:p>
            </p:txBody>
          </p:sp>
        </p:grpSp>
        <p:sp>
          <p:nvSpPr>
            <p:cNvPr id="11" name="AutoShape 14">
              <a:extLst>
                <a:ext uri="{FF2B5EF4-FFF2-40B4-BE49-F238E27FC236}">
                  <a16:creationId xmlns:a16="http://schemas.microsoft.com/office/drawing/2014/main" id="{1C7D7A26-829A-E15A-5DCF-B6EA1F48D8ED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pic>
        <p:nvPicPr>
          <p:cNvPr id="3" name="Picture 6" descr="Trẻ em đọc sách hàng ngày, điểm số các bài kiểm tra ở trường sẽ cao">
            <a:extLst>
              <a:ext uri="{FF2B5EF4-FFF2-40B4-BE49-F238E27FC236}">
                <a16:creationId xmlns:a16="http://schemas.microsoft.com/office/drawing/2014/main" id="{3FF30DCE-6352-4E08-A0C4-65EB5DE86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4306"/>
          <a:stretch/>
        </p:blipFill>
        <p:spPr bwMode="auto">
          <a:xfrm>
            <a:off x="1600200" y="2552691"/>
            <a:ext cx="7865331" cy="51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87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7080326"/>
            <a:ext cx="18737156" cy="2727543"/>
            <a:chOff x="0" y="0"/>
            <a:chExt cx="6324382" cy="13596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24382" cy="1359636"/>
            </a:xfrm>
            <a:custGeom>
              <a:avLst/>
              <a:gdLst/>
              <a:ahLst/>
              <a:cxnLst/>
              <a:rect l="l" t="t" r="r" b="b"/>
              <a:pathLst>
                <a:path w="6324382" h="1359636">
                  <a:moveTo>
                    <a:pt x="0" y="0"/>
                  </a:moveTo>
                  <a:lnTo>
                    <a:pt x="6324382" y="0"/>
                  </a:lnTo>
                  <a:lnTo>
                    <a:pt x="6324382" y="1359636"/>
                  </a:lnTo>
                  <a:lnTo>
                    <a:pt x="0" y="1359636"/>
                  </a:lnTo>
                  <a:close/>
                </a:path>
              </a:pathLst>
            </a:custGeom>
            <a:solidFill>
              <a:srgbClr val="FFDD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97430" y="843815"/>
            <a:ext cx="50673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75878" y="-1688675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7A81AE-2277-8F14-0DB3-D5FDB064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64" y="1181100"/>
            <a:ext cx="8439150" cy="837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90A6F0-C0F8-FBC7-6FBA-80071410BFC4}"/>
              </a:ext>
            </a:extLst>
          </p:cNvPr>
          <p:cNvSpPr txBox="1"/>
          <p:nvPr/>
        </p:nvSpPr>
        <p:spPr>
          <a:xfrm>
            <a:off x="1197430" y="7445009"/>
            <a:ext cx="7102848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ảnh trong SGK và nêu cảm nhận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253EC363-A5AB-01BD-6BA3-D73E9E7AE610}"/>
              </a:ext>
            </a:extLst>
          </p:cNvPr>
          <p:cNvSpPr/>
          <p:nvPr/>
        </p:nvSpPr>
        <p:spPr>
          <a:xfrm>
            <a:off x="1197430" y="2424117"/>
            <a:ext cx="6955970" cy="3633783"/>
          </a:xfrm>
          <a:prstGeom prst="wedgeRectCallout">
            <a:avLst>
              <a:gd name="adj1" fmla="val 56580"/>
              <a:gd name="adj2" fmla="val 22158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 ảnh là hình ảnh giàn khoan ở giữa biển, nó gợi nhắc em về chủ quyền biển đảo, về sự phát triển của đất nước,...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5486400" y="901868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447800" y="2781300"/>
            <a:ext cx="15392400" cy="23622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tập, chú ý cách ngắt nghỉ ở giữa các câu;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mạnh các từ ngữ quan trọng trong bài. </a:t>
            </a:r>
            <a:endParaRPr lang="vi-VN" sz="4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07">
            <a:extLst>
              <a:ext uri="{FF2B5EF4-FFF2-40B4-BE49-F238E27FC236}">
                <a16:creationId xmlns:a16="http://schemas.microsoft.com/office/drawing/2014/main" id="{18704BBF-8678-6A15-8D32-44929EB70FE7}"/>
              </a:ext>
            </a:extLst>
          </p:cNvPr>
          <p:cNvSpPr/>
          <p:nvPr/>
        </p:nvSpPr>
        <p:spPr>
          <a:xfrm>
            <a:off x="1373471" y="5753100"/>
            <a:ext cx="15541057" cy="4273795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5855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28601" y="52483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5486400" y="778998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 khổ 1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066800" y="2705100"/>
            <a:ext cx="16154400" cy="24384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tập,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 thể hiện đúng nhịp thơ, 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về công việc và vẻ đẹp của “người giàn khoan”.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507A4-D483-AC63-AE0A-71EFE69ED4BD}"/>
              </a:ext>
            </a:extLst>
          </p:cNvPr>
          <p:cNvSpPr txBox="1"/>
          <p:nvPr/>
        </p:nvSpPr>
        <p:spPr>
          <a:xfrm>
            <a:off x="1897380" y="5905500"/>
            <a:ext cx="1449324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nơi này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 thẳm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 khơi xa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giàn khoan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 nở hoa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sóng nước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chớp bể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 nguồn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giữa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 xuôi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luồng ngược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//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Lửa vẫn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bừng lên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một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 sống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diệu kì.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94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B4EAE72-B057-DA0B-4485-04CC255E79D7}"/>
              </a:ext>
            </a:extLst>
          </p:cNvPr>
          <p:cNvGrpSpPr/>
          <p:nvPr/>
        </p:nvGrpSpPr>
        <p:grpSpPr>
          <a:xfrm>
            <a:off x="2917184" y="2424117"/>
            <a:ext cx="5388616" cy="3810000"/>
            <a:chOff x="468880" y="5973423"/>
            <a:chExt cx="4124705" cy="2629545"/>
          </a:xfrm>
        </p:grpSpPr>
        <p:grpSp>
          <p:nvGrpSpPr>
            <p:cNvPr id="2" name="Group 2"/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Luyện đọc và ôn lại kiến thức đã học.</a:t>
                </a:r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979537" y="670265"/>
            <a:ext cx="832892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000000"/>
                </a:solidFill>
                <a:latin typeface="Arial"/>
              </a:rPr>
              <a:t>CỦNG CỐ, DẶN DÒ</a:t>
            </a:r>
            <a:endParaRPr lang="en-US" sz="6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5475878" y="-1688675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D22A9-1DAE-792A-7ED6-99152873F6E3}"/>
              </a:ext>
            </a:extLst>
          </p:cNvPr>
          <p:cNvGrpSpPr/>
          <p:nvPr/>
        </p:nvGrpSpPr>
        <p:grpSpPr>
          <a:xfrm>
            <a:off x="9982200" y="2424117"/>
            <a:ext cx="5388616" cy="3810000"/>
            <a:chOff x="468880" y="5973423"/>
            <a:chExt cx="4124705" cy="2629545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AD9AF4F3-5978-CB99-2AA6-0B02A8021BA5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2B454522-218C-A839-6757-88EB69382439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Chuẩn bị bài mới: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Luyện từ và câu – Dấu gạch ngang</a:t>
                </a:r>
              </a:p>
            </p:txBody>
          </p:sp>
        </p:grpSp>
        <p:sp>
          <p:nvSpPr>
            <p:cNvPr id="6" name="AutoShape 14">
              <a:extLst>
                <a:ext uri="{FF2B5EF4-FFF2-40B4-BE49-F238E27FC236}">
                  <a16:creationId xmlns:a16="http://schemas.microsoft.com/office/drawing/2014/main" id="{31814B96-564A-1EB7-55DF-601AF6FFCF00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/>
            </a:p>
          </p:txBody>
        </p:sp>
      </p:grpSp>
      <p:sp>
        <p:nvSpPr>
          <p:cNvPr id="8" name="Freeform 99">
            <a:extLst>
              <a:ext uri="{FF2B5EF4-FFF2-40B4-BE49-F238E27FC236}">
                <a16:creationId xmlns:a16="http://schemas.microsoft.com/office/drawing/2014/main" id="{E46DF88E-850E-F5D1-7663-96D4F3CB2482}"/>
              </a:ext>
            </a:extLst>
          </p:cNvPr>
          <p:cNvSpPr/>
          <p:nvPr/>
        </p:nvSpPr>
        <p:spPr>
          <a:xfrm>
            <a:off x="3467342" y="6972306"/>
            <a:ext cx="11353314" cy="3467492"/>
          </a:xfrm>
          <a:custGeom>
            <a:avLst/>
            <a:gdLst/>
            <a:ahLst/>
            <a:cxnLst/>
            <a:rect l="l" t="t" r="r" b="b"/>
            <a:pathLst>
              <a:path w="2623634" h="801302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1972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4E65D8-4DFF-425A-2A35-A4FF9228EA01}"/>
              </a:ext>
            </a:extLst>
          </p:cNvPr>
          <p:cNvGrpSpPr/>
          <p:nvPr/>
        </p:nvGrpSpPr>
        <p:grpSpPr>
          <a:xfrm>
            <a:off x="2316100" y="1295400"/>
            <a:ext cx="13655799" cy="7696200"/>
            <a:chOff x="4551311" y="2520315"/>
            <a:chExt cx="9185378" cy="5246370"/>
          </a:xfrm>
        </p:grpSpPr>
        <p:grpSp>
          <p:nvGrpSpPr>
            <p:cNvPr id="3" name="Group 3"/>
            <p:cNvGrpSpPr/>
            <p:nvPr/>
          </p:nvGrpSpPr>
          <p:grpSpPr>
            <a:xfrm>
              <a:off x="4551311" y="2520315"/>
              <a:ext cx="9185378" cy="5246370"/>
              <a:chOff x="0" y="0"/>
              <a:chExt cx="3350851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5085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350851" h="1913890">
                    <a:moveTo>
                      <a:pt x="0" y="0"/>
                    </a:moveTo>
                    <a:lnTo>
                      <a:pt x="3350851" y="0"/>
                    </a:lnTo>
                    <a:lnTo>
                      <a:pt x="335085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 rot="-10800000">
              <a:off x="4551311" y="7719060"/>
              <a:ext cx="9185378" cy="0"/>
            </a:xfrm>
            <a:prstGeom prst="line">
              <a:avLst/>
            </a:prstGeom>
            <a:ln w="9525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3428998" y="2487580"/>
            <a:ext cx="11430002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/>
              </a:rPr>
              <a:t>CẢM ƠN CÁC BẠN </a:t>
            </a:r>
          </a:p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/>
              </a:rPr>
              <a:t>ĐÃ CHÚ Ý LẮNG NGHE BÀI HỌC HÔM NAY!</a:t>
            </a:r>
            <a:endParaRPr lang="en-US" sz="80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855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126" y="245433"/>
            <a:ext cx="17783749" cy="9796135"/>
          </a:xfrm>
          <a:custGeom>
            <a:avLst/>
            <a:gdLst/>
            <a:ahLst/>
            <a:cxnLst/>
            <a:rect l="l" t="t" r="r" b="b"/>
            <a:pathLst>
              <a:path w="17783749" h="9796135">
                <a:moveTo>
                  <a:pt x="0" y="0"/>
                </a:moveTo>
                <a:lnTo>
                  <a:pt x="17783748" y="0"/>
                </a:lnTo>
                <a:lnTo>
                  <a:pt x="17783748" y="9796134"/>
                </a:lnTo>
                <a:lnTo>
                  <a:pt x="0" y="979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48" r="-30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181100"/>
            <a:ext cx="8352599" cy="8153399"/>
            <a:chOff x="0" y="0"/>
            <a:chExt cx="304705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7051" cy="1913890"/>
            </a:xfrm>
            <a:custGeom>
              <a:avLst/>
              <a:gdLst/>
              <a:ahLst/>
              <a:cxnLst/>
              <a:rect l="l" t="t" r="r" b="b"/>
              <a:pathLst>
                <a:path w="3047051" h="1913890">
                  <a:moveTo>
                    <a:pt x="0" y="0"/>
                  </a:moveTo>
                  <a:lnTo>
                    <a:pt x="3047051" y="0"/>
                  </a:lnTo>
                  <a:lnTo>
                    <a:pt x="304705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 rot="5400000">
            <a:off x="-3000375" y="5257800"/>
            <a:ext cx="8153399" cy="0"/>
          </a:xfrm>
          <a:prstGeom prst="line">
            <a:avLst/>
          </a:prstGeom>
          <a:ln w="95250" cap="flat">
            <a:solidFill>
              <a:srgbClr val="FFDD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49CCE17-EDC7-733A-8452-8BB32940FE5F}"/>
              </a:ext>
            </a:extLst>
          </p:cNvPr>
          <p:cNvSpPr txBox="1"/>
          <p:nvPr/>
        </p:nvSpPr>
        <p:spPr>
          <a:xfrm>
            <a:off x="1842604" y="1564251"/>
            <a:ext cx="6728873" cy="71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Arial"/>
              </a:rPr>
              <a:t>BÀI 13:</a:t>
            </a:r>
          </a:p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Arial"/>
              </a:rPr>
              <a:t>ĐỌC 2:</a:t>
            </a:r>
          </a:p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000000"/>
                </a:solidFill>
                <a:latin typeface="Arial"/>
              </a:rPr>
              <a:t>NGƯỜI GIÀN KHOAN</a:t>
            </a:r>
            <a:endParaRPr lang="en-US" sz="80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B4EAE72-B057-DA0B-4485-04CC255E79D7}"/>
              </a:ext>
            </a:extLst>
          </p:cNvPr>
          <p:cNvGrpSpPr/>
          <p:nvPr/>
        </p:nvGrpSpPr>
        <p:grpSpPr>
          <a:xfrm>
            <a:off x="990600" y="5676900"/>
            <a:ext cx="4124705" cy="2629545"/>
            <a:chOff x="468880" y="5973423"/>
            <a:chExt cx="4124705" cy="2629545"/>
          </a:xfrm>
        </p:grpSpPr>
        <p:grpSp>
          <p:nvGrpSpPr>
            <p:cNvPr id="2" name="Group 2"/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01.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thành tiếng</a:t>
                </a:r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979537" y="876300"/>
            <a:ext cx="832892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000000"/>
                </a:solidFill>
                <a:latin typeface="Arial"/>
              </a:rPr>
              <a:t>NỘI DUNG BÀI HỌC</a:t>
            </a:r>
            <a:endParaRPr lang="en-US" sz="6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5475878" y="-1688675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4CBEE7-05FC-9235-2469-FCEE92872A13}"/>
              </a:ext>
            </a:extLst>
          </p:cNvPr>
          <p:cNvGrpSpPr/>
          <p:nvPr/>
        </p:nvGrpSpPr>
        <p:grpSpPr>
          <a:xfrm>
            <a:off x="7081646" y="5704114"/>
            <a:ext cx="4124705" cy="2629545"/>
            <a:chOff x="468880" y="5973423"/>
            <a:chExt cx="4124705" cy="2629545"/>
          </a:xfrm>
        </p:grpSpPr>
        <p:grpSp>
          <p:nvGrpSpPr>
            <p:cNvPr id="43" name="Group 2">
              <a:extLst>
                <a:ext uri="{FF2B5EF4-FFF2-40B4-BE49-F238E27FC236}">
                  <a16:creationId xmlns:a16="http://schemas.microsoft.com/office/drawing/2014/main" id="{14E0BDC5-F494-D264-EDA7-8E5E4CB69721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AE25FCD4-A001-E657-5A44-1E8816C76753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02. </a:t>
                </a:r>
                <a:endParaRPr lang="vi-VN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hiểu</a:t>
                </a:r>
              </a:p>
            </p:txBody>
          </p:sp>
        </p:grpSp>
        <p:sp>
          <p:nvSpPr>
            <p:cNvPr id="44" name="AutoShape 14">
              <a:extLst>
                <a:ext uri="{FF2B5EF4-FFF2-40B4-BE49-F238E27FC236}">
                  <a16:creationId xmlns:a16="http://schemas.microsoft.com/office/drawing/2014/main" id="{88715A03-7B16-4723-8EDE-F1905C6149D8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6BCCD6-85D7-B6B4-1937-6A4B2879C9F9}"/>
              </a:ext>
            </a:extLst>
          </p:cNvPr>
          <p:cNvGrpSpPr/>
          <p:nvPr/>
        </p:nvGrpSpPr>
        <p:grpSpPr>
          <a:xfrm>
            <a:off x="13172692" y="5731328"/>
            <a:ext cx="4124705" cy="2629545"/>
            <a:chOff x="468880" y="5973423"/>
            <a:chExt cx="4124705" cy="2629545"/>
          </a:xfrm>
        </p:grpSpPr>
        <p:grpSp>
          <p:nvGrpSpPr>
            <p:cNvPr id="47" name="Group 2">
              <a:extLst>
                <a:ext uri="{FF2B5EF4-FFF2-40B4-BE49-F238E27FC236}">
                  <a16:creationId xmlns:a16="http://schemas.microsoft.com/office/drawing/2014/main" id="{3D52BD24-5C5E-1225-B59F-50F6EF3DFEF2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49" name="Freeform 3">
                <a:extLst>
                  <a:ext uri="{FF2B5EF4-FFF2-40B4-BE49-F238E27FC236}">
                    <a16:creationId xmlns:a16="http://schemas.microsoft.com/office/drawing/2014/main" id="{212F96E2-5F54-B972-B412-BA29DB5087E2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03.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nâng cao</a:t>
                </a:r>
              </a:p>
            </p:txBody>
          </p:sp>
        </p:grpSp>
        <p:sp>
          <p:nvSpPr>
            <p:cNvPr id="48" name="AutoShape 14">
              <a:extLst>
                <a:ext uri="{FF2B5EF4-FFF2-40B4-BE49-F238E27FC236}">
                  <a16:creationId xmlns:a16="http://schemas.microsoft.com/office/drawing/2014/main" id="{CB5EA9A2-D721-101C-7713-6B39EC3BE597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pic>
        <p:nvPicPr>
          <p:cNvPr id="1026" name="Picture 2" descr="Cách để trở thành diễn viên lồng tiếng phim - Á Châu Media Digital Marketing">
            <a:extLst>
              <a:ext uri="{FF2B5EF4-FFF2-40B4-BE49-F238E27FC236}">
                <a16:creationId xmlns:a16="http://schemas.microsoft.com/office/drawing/2014/main" id="{CBC878A6-47A4-1568-7953-70CF5BDC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58" y="2988129"/>
            <a:ext cx="4124705" cy="27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ỹ năng đọc của trẻ: Các mốc phát triển theo độ tuổi">
            <a:extLst>
              <a:ext uri="{FF2B5EF4-FFF2-40B4-BE49-F238E27FC236}">
                <a16:creationId xmlns:a16="http://schemas.microsoft.com/office/drawing/2014/main" id="{86D6E264-63B7-0DDB-DA8B-6B4E9869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46" y="2960914"/>
            <a:ext cx="4120663" cy="27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ẻ em đọc sách hàng ngày, điểm số các bài kiểm tra ở trường sẽ cao">
            <a:extLst>
              <a:ext uri="{FF2B5EF4-FFF2-40B4-BE49-F238E27FC236}">
                <a16:creationId xmlns:a16="http://schemas.microsoft.com/office/drawing/2014/main" id="{4C9CCF8A-C8D6-B011-086C-B815717EE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4306"/>
          <a:stretch/>
        </p:blipFill>
        <p:spPr bwMode="auto">
          <a:xfrm>
            <a:off x="13168650" y="2896322"/>
            <a:ext cx="4128747" cy="27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315287" y="6927456"/>
            <a:ext cx="4112792" cy="4112792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177F3D-47C4-346F-9E11-559652E937A1}"/>
              </a:ext>
            </a:extLst>
          </p:cNvPr>
          <p:cNvGrpSpPr/>
          <p:nvPr/>
        </p:nvGrpSpPr>
        <p:grpSpPr>
          <a:xfrm>
            <a:off x="9677400" y="2514600"/>
            <a:ext cx="7239000" cy="5257800"/>
            <a:chOff x="468880" y="5973423"/>
            <a:chExt cx="4124705" cy="2629545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DE413D7D-1A59-0481-CD35-CD31A03A6FFE}"/>
                </a:ext>
              </a:extLst>
            </p:cNvPr>
            <p:cNvGrpSpPr/>
            <p:nvPr/>
          </p:nvGrpSpPr>
          <p:grpSpPr>
            <a:xfrm>
              <a:off x="468880" y="5973423"/>
              <a:ext cx="4124705" cy="2629545"/>
              <a:chOff x="0" y="0"/>
              <a:chExt cx="1504703" cy="95926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1F2A6BF5-3F8B-29CE-805A-F21168042EA5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01.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Đọc thành tiếng</a:t>
                </a:r>
              </a:p>
            </p:txBody>
          </p:sp>
        </p:grpSp>
        <p:sp>
          <p:nvSpPr>
            <p:cNvPr id="11" name="AutoShape 14">
              <a:extLst>
                <a:ext uri="{FF2B5EF4-FFF2-40B4-BE49-F238E27FC236}">
                  <a16:creationId xmlns:a16="http://schemas.microsoft.com/office/drawing/2014/main" id="{1C7D7A26-829A-E15A-5DCF-B6EA1F48D8ED}"/>
                </a:ext>
              </a:extLst>
            </p:cNvPr>
            <p:cNvSpPr/>
            <p:nvPr/>
          </p:nvSpPr>
          <p:spPr>
            <a:xfrm>
              <a:off x="468880" y="8564868"/>
              <a:ext cx="4120663" cy="0"/>
            </a:xfrm>
            <a:prstGeom prst="line">
              <a:avLst/>
            </a:prstGeom>
            <a:ln w="76200" cap="flat">
              <a:solidFill>
                <a:srgbClr val="FFDD0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pic>
        <p:nvPicPr>
          <p:cNvPr id="13" name="Picture 2" descr="Cách để trở thành diễn viên lồng tiếng phim - Á Châu Media Digital Marketing">
            <a:extLst>
              <a:ext uri="{FF2B5EF4-FFF2-40B4-BE49-F238E27FC236}">
                <a16:creationId xmlns:a16="http://schemas.microsoft.com/office/drawing/2014/main" id="{9654722C-0A37-F74B-2FB8-5EC9F63A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60" y="2491014"/>
            <a:ext cx="763773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49600" y="7666118"/>
            <a:ext cx="3184364" cy="31843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2063896" y="901868"/>
            <a:ext cx="14160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mẫu bài thơ </a:t>
            </a:r>
            <a:r>
              <a:rPr lang="vi-VN" sz="6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"Người giàn khoan"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447800" y="3475118"/>
            <a:ext cx="7924800" cy="1524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sôi nổi, phấn khích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434693F-AB7C-C2B5-AF47-32E2542DC950}"/>
              </a:ext>
            </a:extLst>
          </p:cNvPr>
          <p:cNvSpPr/>
          <p:nvPr/>
        </p:nvSpPr>
        <p:spPr>
          <a:xfrm>
            <a:off x="1447800" y="5829300"/>
            <a:ext cx="15087600" cy="3184364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giọng ở một số từ ngữ: 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 thẳm, chớp bể, mưa nguồn, dòng xuôi, luồng ngược, bừng lên, ngời lên, từ nghìn xưa, nhịp kiêu hùng....</a:t>
            </a:r>
            <a:endParaRPr lang="vi-VN" sz="40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5E8C716D-FCF8-A4FD-A574-C708863BFCD0}"/>
              </a:ext>
            </a:extLst>
          </p:cNvPr>
          <p:cNvSpPr/>
          <p:nvPr/>
        </p:nvSpPr>
        <p:spPr>
          <a:xfrm>
            <a:off x="9680974" y="3112267"/>
            <a:ext cx="6543130" cy="2690866"/>
          </a:xfrm>
          <a:custGeom>
            <a:avLst/>
            <a:gdLst/>
            <a:ahLst/>
            <a:cxnLst/>
            <a:rect l="l" t="t" r="r" b="b"/>
            <a:pathLst>
              <a:path w="2152553" h="885238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49600" y="7666118"/>
            <a:ext cx="3184364" cy="31843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5486400" y="901868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 từ khó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371600" y="3314700"/>
            <a:ext cx="4343400" cy="1524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Giàn khoan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5C66BEF9-687B-56DC-559B-FAB7E682CB2A}"/>
              </a:ext>
            </a:extLst>
          </p:cNvPr>
          <p:cNvSpPr/>
          <p:nvPr/>
        </p:nvSpPr>
        <p:spPr>
          <a:xfrm>
            <a:off x="6972300" y="3298371"/>
            <a:ext cx="4343400" cy="1524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ca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91B32B0A-FB2F-C5F9-5CB2-CBB20FB4E5D7}"/>
              </a:ext>
            </a:extLst>
          </p:cNvPr>
          <p:cNvSpPr/>
          <p:nvPr/>
        </p:nvSpPr>
        <p:spPr>
          <a:xfrm>
            <a:off x="12569371" y="3292636"/>
            <a:ext cx="4343400" cy="1524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Kiêu hùng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iàn khoan tự nâng PV DRILLING III - PV Drilling">
            <a:extLst>
              <a:ext uri="{FF2B5EF4-FFF2-40B4-BE49-F238E27FC236}">
                <a16:creationId xmlns:a16="http://schemas.microsoft.com/office/drawing/2014/main" id="{A9636508-F5E7-78BC-957B-DEEF4B67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" y="5448301"/>
            <a:ext cx="5176837" cy="3453055"/>
          </a:xfrm>
          <a:prstGeom prst="roundRect">
            <a:avLst>
              <a:gd name="adj" fmla="val 99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C4291F3F-6E1C-8472-AA26-8C4AF2CED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2"/>
          <a:stretch/>
        </p:blipFill>
        <p:spPr bwMode="auto">
          <a:xfrm>
            <a:off x="6667500" y="5448301"/>
            <a:ext cx="4953000" cy="3505352"/>
          </a:xfrm>
          <a:prstGeom prst="roundRect">
            <a:avLst>
              <a:gd name="adj" fmla="val 92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ông việc đặc biệt của kỹ sư khoan dầu khí">
            <a:extLst>
              <a:ext uri="{FF2B5EF4-FFF2-40B4-BE49-F238E27FC236}">
                <a16:creationId xmlns:a16="http://schemas.microsoft.com/office/drawing/2014/main" id="{DA905D61-620E-0CC2-A1CE-6101F5EA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538" y="5448301"/>
            <a:ext cx="5155066" cy="3527417"/>
          </a:xfrm>
          <a:prstGeom prst="roundRect">
            <a:avLst>
              <a:gd name="adj" fmla="val 100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16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154400" y="7970918"/>
            <a:ext cx="2879564" cy="28795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8601" y="647700"/>
            <a:ext cx="18745202" cy="1524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F6D46-DFB0-FBEC-06D5-BD458280A3CB}"/>
              </a:ext>
            </a:extLst>
          </p:cNvPr>
          <p:cNvSpPr txBox="1"/>
          <p:nvPr/>
        </p:nvSpPr>
        <p:spPr>
          <a:xfrm>
            <a:off x="5486400" y="901868"/>
            <a:ext cx="731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nghĩa từ khó</a:t>
            </a:r>
            <a:endParaRPr lang="vi-VN" sz="60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0287000" y="3087329"/>
            <a:ext cx="3588658" cy="1110928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Giàn khoan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iàn khoan tự nâng PV DRILLING III - PV Drilling">
            <a:extLst>
              <a:ext uri="{FF2B5EF4-FFF2-40B4-BE49-F238E27FC236}">
                <a16:creationId xmlns:a16="http://schemas.microsoft.com/office/drawing/2014/main" id="{A9636508-F5E7-78BC-957B-DEEF4B67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87329"/>
            <a:ext cx="8567956" cy="6094771"/>
          </a:xfrm>
          <a:prstGeom prst="roundRect">
            <a:avLst>
              <a:gd name="adj" fmla="val 99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4F2930-E7EC-A33E-F09A-D66C7483FADB}"/>
              </a:ext>
            </a:extLst>
          </p:cNvPr>
          <p:cNvSpPr txBox="1"/>
          <p:nvPr/>
        </p:nvSpPr>
        <p:spPr>
          <a:xfrm>
            <a:off x="10290629" y="4409475"/>
            <a:ext cx="6320971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trình bằng thép, bê tông dùng để khoan, hút dầu, khí trên biển, đồng thời có thể bố trí nơi làm việc, nơi ở của cán bộ, nhân viên. 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6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154400" y="7970918"/>
            <a:ext cx="2879564" cy="2879564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D28DDFE-8373-6A13-39A3-BDC556FCF0BA}"/>
              </a:ext>
            </a:extLst>
          </p:cNvPr>
          <p:cNvSpPr/>
          <p:nvPr/>
        </p:nvSpPr>
        <p:spPr>
          <a:xfrm>
            <a:off x="1219200" y="876300"/>
            <a:ext cx="3588658" cy="1110928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ca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F2930-E7EC-A33E-F09A-D66C7483FADB}"/>
              </a:ext>
            </a:extLst>
          </p:cNvPr>
          <p:cNvSpPr txBox="1"/>
          <p:nvPr/>
        </p:nvSpPr>
        <p:spPr>
          <a:xfrm>
            <a:off x="1222829" y="7465625"/>
            <a:ext cx="6320971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 giao công việc giữa hai ca làm việc.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FA67084D-6E4B-1CAE-F930-2351E25E1056}"/>
              </a:ext>
            </a:extLst>
          </p:cNvPr>
          <p:cNvSpPr/>
          <p:nvPr/>
        </p:nvSpPr>
        <p:spPr>
          <a:xfrm>
            <a:off x="9525000" y="876300"/>
            <a:ext cx="3588658" cy="1110928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Kiêu hùng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7DC46-0329-6E3D-A9D8-3F8FF975345C}"/>
              </a:ext>
            </a:extLst>
          </p:cNvPr>
          <p:cNvSpPr txBox="1"/>
          <p:nvPr/>
        </p:nvSpPr>
        <p:spPr>
          <a:xfrm>
            <a:off x="9372600" y="7470786"/>
            <a:ext cx="586377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Kiêu hãnh, hùng dũng.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68AAE873-1594-5900-5683-5A488738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2"/>
          <a:stretch/>
        </p:blipFill>
        <p:spPr bwMode="auto">
          <a:xfrm>
            <a:off x="1219199" y="2476500"/>
            <a:ext cx="6352485" cy="4495800"/>
          </a:xfrm>
          <a:prstGeom prst="roundRect">
            <a:avLst>
              <a:gd name="adj" fmla="val 92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ông việc đặc biệt của kỹ sư khoan dầu khí">
            <a:extLst>
              <a:ext uri="{FF2B5EF4-FFF2-40B4-BE49-F238E27FC236}">
                <a16:creationId xmlns:a16="http://schemas.microsoft.com/office/drawing/2014/main" id="{3B0C391D-0712-AE7F-9E6A-378A80F1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476500"/>
            <a:ext cx="6570288" cy="4495800"/>
          </a:xfrm>
          <a:prstGeom prst="roundRect">
            <a:avLst>
              <a:gd name="adj" fmla="val 100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362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808</Words>
  <Application>Microsoft Office PowerPoint</Application>
  <PresentationFormat>Custom</PresentationFormat>
  <Paragraphs>71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kenhgiaovien_b13_doc2_nguoi_gian_khoan</dc:title>
  <cp:lastModifiedBy>My Tra</cp:lastModifiedBy>
  <cp:revision>7</cp:revision>
  <dcterms:created xsi:type="dcterms:W3CDTF">2006-08-16T00:00:00Z</dcterms:created>
  <dcterms:modified xsi:type="dcterms:W3CDTF">2023-11-22T06:25:50Z</dcterms:modified>
  <dc:identifier>DAF0ezkuaHg</dc:identifier>
</cp:coreProperties>
</file>