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notesMasterIdLst>
    <p:notesMasterId r:id="rId30"/>
  </p:notesMasterIdLst>
  <p:sldIdLst>
    <p:sldId id="316" r:id="rId3"/>
    <p:sldId id="294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262" r:id="rId18"/>
    <p:sldId id="331" r:id="rId19"/>
    <p:sldId id="332" r:id="rId20"/>
    <p:sldId id="333" r:id="rId21"/>
    <p:sldId id="334" r:id="rId22"/>
    <p:sldId id="335" r:id="rId23"/>
    <p:sldId id="312" r:id="rId24"/>
    <p:sldId id="336" r:id="rId25"/>
    <p:sldId id="337" r:id="rId26"/>
    <p:sldId id="315" r:id="rId27"/>
    <p:sldId id="338" r:id="rId28"/>
    <p:sldId id="339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082"/>
    <a:srgbClr val="00A2E9"/>
    <a:srgbClr val="C00000"/>
    <a:srgbClr val="FFCA8B"/>
    <a:srgbClr val="B58B6F"/>
    <a:srgbClr val="BBE638"/>
    <a:srgbClr val="C3EA29"/>
    <a:srgbClr val="ECFA76"/>
    <a:srgbClr val="7CDDF6"/>
    <a:srgbClr val="FF9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364" autoAdjust="0"/>
  </p:normalViewPr>
  <p:slideViewPr>
    <p:cSldViewPr snapToGrid="0">
      <p:cViewPr varScale="1">
        <p:scale>
          <a:sx n="66" d="100"/>
          <a:sy n="66" d="100"/>
        </p:scale>
        <p:origin x="3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C4E77-E992-4235-A950-C217C8D7D802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DA94B-A13E-4115-8706-9FA1282D60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81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442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739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564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990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394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429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572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564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613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613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59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054589"/>
      </p:ext>
    </p:extLst>
  </p:cSld>
  <p:clrMapOvr>
    <a:masterClrMapping/>
  </p:clrMapOvr>
  <p:transition spd="slow" advClick="0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994035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425740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16508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059483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85486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10150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799140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7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208547" y="0"/>
            <a:ext cx="5327905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217" y="-352927"/>
            <a:ext cx="7680647" cy="7515725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550158" y="2517335"/>
            <a:ext cx="6051216" cy="939800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00A2E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550158" y="3660335"/>
            <a:ext cx="6051216" cy="939800"/>
          </a:xfrm>
        </p:spPr>
        <p:txBody>
          <a:bodyPr/>
          <a:lstStyle>
            <a:lvl1pPr marL="0" indent="0" algn="ctr">
              <a:buNone/>
              <a:defRPr sz="6600" b="1" baseline="0">
                <a:solidFill>
                  <a:srgbClr val="00A2E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标题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73704638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7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849" y="160421"/>
            <a:ext cx="1635888" cy="175736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433138" y="418450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B58B6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>
                <a:solidFill>
                  <a:srgbClr val="00A2E9"/>
                </a:solidFill>
              </a:rPr>
              <a:t>教学分析</a:t>
            </a:r>
          </a:p>
        </p:txBody>
      </p:sp>
    </p:spTree>
    <p:extLst>
      <p:ext uri="{BB962C8B-B14F-4D97-AF65-F5344CB8AC3E}">
        <p14:creationId xmlns:p14="http://schemas.microsoft.com/office/powerpoint/2010/main" val="2242024771"/>
      </p:ext>
    </p:extLst>
  </p:cSld>
  <p:clrMapOvr>
    <a:masterClrMapping/>
  </p:clrMapOvr>
  <p:transition spd="slow" advClick="0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7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849" y="160421"/>
            <a:ext cx="1635888" cy="175736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385011" y="298134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00A2E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教学设计</a:t>
            </a:r>
          </a:p>
        </p:txBody>
      </p:sp>
    </p:spTree>
    <p:extLst>
      <p:ext uri="{BB962C8B-B14F-4D97-AF65-F5344CB8AC3E}">
        <p14:creationId xmlns:p14="http://schemas.microsoft.com/office/powerpoint/2010/main" val="3694103927"/>
      </p:ext>
    </p:extLst>
  </p:cSld>
  <p:clrMapOvr>
    <a:masterClrMapping/>
  </p:clrMapOvr>
  <p:transition spd="slow" advClick="0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082534"/>
      </p:ext>
    </p:extLst>
  </p:cSld>
  <p:clrMapOvr>
    <a:masterClrMapping/>
  </p:clrMapOvr>
  <p:transition spd="slow" advClick="0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7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849" y="160421"/>
            <a:ext cx="1635888" cy="175736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481263" y="322197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00A2E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教学过程</a:t>
            </a:r>
          </a:p>
        </p:txBody>
      </p:sp>
    </p:spTree>
    <p:extLst>
      <p:ext uri="{BB962C8B-B14F-4D97-AF65-F5344CB8AC3E}">
        <p14:creationId xmlns:p14="http://schemas.microsoft.com/office/powerpoint/2010/main" val="48047285"/>
      </p:ext>
    </p:extLst>
  </p:cSld>
  <p:clrMapOvr>
    <a:masterClrMapping/>
  </p:clrMapOvr>
  <p:transition spd="slow" advClick="0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7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849" y="160421"/>
            <a:ext cx="1635888" cy="175736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73769" y="274071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00A2E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教学反思</a:t>
            </a:r>
          </a:p>
        </p:txBody>
      </p:sp>
    </p:spTree>
    <p:extLst>
      <p:ext uri="{BB962C8B-B14F-4D97-AF65-F5344CB8AC3E}">
        <p14:creationId xmlns:p14="http://schemas.microsoft.com/office/powerpoint/2010/main" val="1774249552"/>
      </p:ext>
    </p:extLst>
  </p:cSld>
  <p:clrMapOvr>
    <a:masterClrMapping/>
  </p:clrMapOvr>
  <p:transition spd="slow" advClick="0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90119"/>
      </p:ext>
    </p:extLst>
  </p:cSld>
  <p:clrMapOvr>
    <a:masterClrMapping/>
  </p:clrMapOvr>
  <p:transition spd="slow" advClick="0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550319"/>
      </p:ext>
    </p:extLst>
  </p:cSld>
  <p:clrMapOvr>
    <a:masterClrMapping/>
  </p:clrMapOvr>
  <p:transition spd="slow" advClick="0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19423"/>
      </p:ext>
    </p:extLst>
  </p:cSld>
  <p:clrMapOvr>
    <a:masterClrMapping/>
  </p:clrMapOvr>
  <p:transition spd="slow" advClick="0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411501"/>
      </p:ext>
    </p:extLst>
  </p:cSld>
  <p:clrMapOvr>
    <a:masterClrMapping/>
  </p:clrMapOvr>
  <p:transition spd="slow" advClick="0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2367"/>
      </p:ext>
    </p:extLst>
  </p:cSld>
  <p:clrMapOvr>
    <a:masterClrMapping/>
  </p:clrMapOvr>
  <p:transition spd="slow" advClick="0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62083-1D4B-468B-A0C4-4A60E08442EB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42E87B-7E97-4FCA-856E-4D611E5D4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57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62083-1D4B-468B-A0C4-4A60E08442EB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42E87B-7E97-4FCA-856E-4D611E5D4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2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62083-1D4B-468B-A0C4-4A60E08442EB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42E87B-7E97-4FCA-856E-4D611E5D4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3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237431"/>
      </p:ext>
    </p:extLst>
  </p:cSld>
  <p:clrMapOvr>
    <a:masterClrMapping/>
  </p:clrMapOvr>
  <p:transition spd="slow" advClick="0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62083-1D4B-468B-A0C4-4A60E08442EB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42E87B-7E97-4FCA-856E-4D611E5D4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44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15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0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98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37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8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45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81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33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91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883867"/>
      </p:ext>
    </p:extLst>
  </p:cSld>
  <p:clrMapOvr>
    <a:masterClrMapping/>
  </p:clrMapOvr>
  <p:transition spd="slow" advClick="0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0CEF8-ACD9-458E-A265-D7361D19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E3DC2-6C8E-461B-98A5-871D07DAA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25E89-DA91-4159-90FD-BEBC9EED3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C167-D0F6-410A-BC25-82C22CD3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BAD40-7F7B-4BAB-971E-E24F119D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753603-F809-457C-A7E5-63C060A18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24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1769B-197C-45A5-B508-E0FBB48A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9EEDA-CF25-4B8A-B828-128E277CAD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7D263-C91E-49ED-AE84-CB991AF20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F6E3F-7E36-40EB-B7F3-AA7436819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5F0FC-3FC6-49CE-BF5C-80E795AAA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4F77A-8F4A-4BC3-BA91-05D3A9EB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0AB2DF-965B-481A-9902-DB360E19E2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4967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12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C047-B0ED-4533-A8B6-DED50541C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EB4A2-AE33-47D4-81BE-D69AD1994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B1C0AF-AE20-4F7A-969C-37F7C9C2D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B81D4-519D-4BDC-94D1-3318B54F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E9B666-2448-4475-9A2B-081FE6019C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1CB763-BD22-4748-A809-B36F21D5C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60E153-C19E-4802-97CD-99A76A0E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FDC5C0-AFC4-4419-A6BF-77FB0BA1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F0D0D-DD41-4A00-9143-A9F26A660A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775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0766-D730-469D-90CE-E9CAA8FB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4158CD-F484-4247-BE7E-6658D4CC0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D9FD14-DF82-42D0-8355-12C99EBBA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2DFA0-EE51-4EDC-8DE0-95A46035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991EE3-D00E-4B81-BDDF-4C8595036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072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F6E42-A640-4701-AEFF-6DBB5EB71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AE135C-56A7-45E7-A952-62F690348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F7C15-7AA0-4606-B149-6159311D4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40BAE6-8643-4EF7-A5F9-5670E895F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17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220E-68D8-4EB9-91A1-3200BA89D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80AC1-E9E2-4705-A85B-7341A0D4E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4F2CB-7BE7-4AAA-8945-D23E974AD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ACABA-82C1-4D74-B79B-15D2D69BE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91D0C-BB13-4B1E-B8E3-D7EE12A1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97C4E-D467-4B62-AA9F-D663451E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A00D90-E22C-4308-AAB1-444B64F28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475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B9868-94BD-43F8-8317-FE7D35F4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95DDD3-6543-4926-B083-87113DCC5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FEB44-A708-405E-A5FE-C72FC8C63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9D338-C412-4C58-B08A-273DC59B5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6CD10-80B7-48A8-90E1-51A65CE9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C134D-55E0-4E16-BF61-89539312A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500975-30A2-40ED-A763-1CE43598DB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4967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244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3B254-1968-42BC-B592-6183EFCB6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388AB-85B4-40C1-A1CE-276CBE678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226FD-ABB0-4DC4-8532-F47E6966E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F6361-7F01-4F84-A0CC-AA5FE2EDA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F4A92-556C-4CCF-BAEB-F5C0A698F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009032-AF31-479D-B4F4-D2A4E1BD90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884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6230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776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355331"/>
      </p:ext>
    </p:extLst>
  </p:cSld>
  <p:clrMapOvr>
    <a:masterClrMapping/>
  </p:clrMapOvr>
  <p:transition spd="slow" advClick="0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838161"/>
      </p:ext>
    </p:extLst>
  </p:cSld>
  <p:clrMapOvr>
    <a:masterClrMapping/>
  </p:clrMapOvr>
  <p:transition spd="slow" advClick="0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018054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14140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647364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DDD7958-7214-4550-A3CB-20030140C79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041AE-4545-4426-A31C-0BDF750660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42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00" r:id="rId8"/>
    <p:sldLayoutId id="2147483696" r:id="rId9"/>
    <p:sldLayoutId id="2147483695" r:id="rId10"/>
    <p:sldLayoutId id="2147483694" r:id="rId11"/>
    <p:sldLayoutId id="2147483686" r:id="rId12"/>
    <p:sldLayoutId id="2147483685" r:id="rId13"/>
    <p:sldLayoutId id="2147483683" r:id="rId14"/>
    <p:sldLayoutId id="2147483682" r:id="rId15"/>
    <p:sldLayoutId id="2147483681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7" r:id="rId22"/>
    <p:sldLayoutId id="2147483658" r:id="rId23"/>
    <p:sldLayoutId id="2147483659" r:id="rId24"/>
    <p:sldLayoutId id="2147483666" r:id="rId25"/>
    <p:sldLayoutId id="2147483667" r:id="rId26"/>
  </p:sldLayoutIdLst>
  <p:transition spd="slow"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265569-1C8F-4290-A303-390554A8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A4BBE-E1E9-442E-A2FB-B335AC7C2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D792B-C312-4783-9D19-64E2E319B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D5219-7ADE-461A-8083-AC22E3B4012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25/08/2022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81A82-EC50-4150-B959-7DB85990B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9236D-1BA7-4B83-9B81-D4ACBA072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E1B61-A2AE-4714-8375-594C8400A0E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42576-02C3-4434-B209-D6203DC78C2F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3D62"/>
                </a:solidFill>
                <a:effectLst/>
                <a:uLnTx/>
                <a:uFillTx/>
                <a:latin typeface="DaddysGirl" panose="02000603000000000000" pitchFamily="2" charset="0"/>
                <a:ea typeface="DaddysGirl" panose="02000603000000000000" pitchFamily="2" charset="0"/>
                <a:cs typeface="+mn-cs"/>
              </a:rPr>
              <a:t> non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6A3D62"/>
              </a:solidFill>
              <a:effectLst/>
              <a:uLnTx/>
              <a:uFillTx/>
              <a:latin typeface="Arial" panose="020B0604020202020204" pitchFamily="34" charset="0"/>
              <a:ea typeface="DaddysGirl" panose="02000603000000000000" pitchFamily="2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79A3152-7AF4-CA87-5016-654B9473F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124468" y="-1782059"/>
            <a:ext cx="3138417" cy="3238192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430A4AAE-7B1D-1F43-C80C-F04919EDCB78}"/>
              </a:ext>
            </a:extLst>
          </p:cNvPr>
          <p:cNvSpPr txBox="1">
            <a:spLocks/>
          </p:cNvSpPr>
          <p:nvPr userDrawn="1"/>
        </p:nvSpPr>
        <p:spPr>
          <a:xfrm>
            <a:off x="-777380" y="-1916791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84EDFB-2658-AE9F-430A-1E33C1F777FA}"/>
              </a:ext>
            </a:extLst>
          </p:cNvPr>
          <p:cNvSpPr txBox="1"/>
          <p:nvPr userDrawn="1"/>
        </p:nvSpPr>
        <p:spPr>
          <a:xfrm>
            <a:off x="637960" y="9238880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2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022A3EE-21FB-BC4D-CD35-A61327CA115A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401842" y="7231840"/>
            <a:ext cx="11388315" cy="19265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3FF1928-5424-6FA6-B8BB-F45D969246BD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2501680" y="-2778803"/>
            <a:ext cx="17195357" cy="99674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5872EE7-1647-4EC0-85BD-BF7FAC5865AE}"/>
              </a:ext>
            </a:extLst>
          </p:cNvPr>
          <p:cNvSpPr txBox="1"/>
          <p:nvPr userDrawn="1"/>
        </p:nvSpPr>
        <p:spPr>
          <a:xfrm>
            <a:off x="233272" y="1064304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291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97" r:id="rId2"/>
    <p:sldLayoutId id="2147483687" r:id="rId3"/>
    <p:sldLayoutId id="2147483684" r:id="rId4"/>
    <p:sldLayoutId id="2147483670" r:id="rId5"/>
    <p:sldLayoutId id="2147483699" r:id="rId6"/>
    <p:sldLayoutId id="2147483698" r:id="rId7"/>
    <p:sldLayoutId id="2147483693" r:id="rId8"/>
    <p:sldLayoutId id="2147483692" r:id="rId9"/>
    <p:sldLayoutId id="2147483691" r:id="rId10"/>
    <p:sldLayoutId id="2147483690" r:id="rId11"/>
    <p:sldLayoutId id="2147483689" r:id="rId12"/>
    <p:sldLayoutId id="2147483688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audio" Target="../media/audio2.wav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audio" Target="../media/audio2.wav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audio" Target="../media/audio2.wav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183211" y="342522"/>
            <a:ext cx="12192000" cy="6858000"/>
          </a:xfrm>
          <a:prstGeom prst="rect">
            <a:avLst/>
          </a:prstGeom>
          <a:solidFill>
            <a:srgbClr val="E5F7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5873"/>
            <a:ext cx="4408408" cy="42707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783" y="1248994"/>
            <a:ext cx="1480871" cy="15908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485740" y="2044412"/>
            <a:ext cx="5086650" cy="2492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86">
              <a:lnSpc>
                <a:spcPct val="150000"/>
              </a:lnSpc>
              <a:defRPr/>
            </a:pPr>
            <a:r>
              <a:rPr lang="en-US" sz="5199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</a:t>
            </a:r>
            <a:endParaRPr lang="en-US" sz="5199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199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3: Bận</a:t>
            </a:r>
            <a:endParaRPr lang="en-US" sz="5199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727028" y="5013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</a:t>
            </a: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VIỆT </a:t>
            </a:r>
            <a:r>
              <a:rPr lang="en-US" sz="32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369" y="629330"/>
            <a:ext cx="990848" cy="46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>
          <a:blip r:embed="rId5"/>
          <a:srcRect b="53450"/>
          <a:stretch>
            <a:fillRect/>
          </a:stretch>
        </p:blipFill>
        <p:spPr>
          <a:xfrm flipV="1">
            <a:off x="1598" y="-347196"/>
            <a:ext cx="4047744" cy="3192379"/>
          </a:xfrm>
          <a:custGeom>
            <a:avLst/>
            <a:gdLst>
              <a:gd name="connsiteX0" fmla="*/ 0 w 4047744"/>
              <a:gd name="connsiteY0" fmla="*/ 0 h 3192379"/>
              <a:gd name="connsiteX1" fmla="*/ 4047744 w 4047744"/>
              <a:gd name="connsiteY1" fmla="*/ 0 h 3192379"/>
              <a:gd name="connsiteX2" fmla="*/ 4047744 w 4047744"/>
              <a:gd name="connsiteY2" fmla="*/ 3192379 h 3192379"/>
              <a:gd name="connsiteX3" fmla="*/ 0 w 4047744"/>
              <a:gd name="connsiteY3" fmla="*/ 3192379 h 3192379"/>
              <a:gd name="connsiteX4" fmla="*/ 0 w 4047744"/>
              <a:gd name="connsiteY4" fmla="*/ 0 h 319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7744" h="3192379">
                <a:moveTo>
                  <a:pt x="0" y="0"/>
                </a:moveTo>
                <a:lnTo>
                  <a:pt x="4047744" y="0"/>
                </a:lnTo>
                <a:lnTo>
                  <a:pt x="4047744" y="3192379"/>
                </a:lnTo>
                <a:lnTo>
                  <a:pt x="0" y="319237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1883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164284" y="3251862"/>
            <a:ext cx="1846046" cy="1589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246065" y="3279839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F14894-E926-4BE5-AF06-33C658C3335E}"/>
              </a:ext>
            </a:extLst>
          </p:cNvPr>
          <p:cNvSpPr/>
          <p:nvPr/>
        </p:nvSpPr>
        <p:spPr>
          <a:xfrm>
            <a:off x="7084881" y="219822"/>
            <a:ext cx="1983051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33776" y="1563924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300756" y="1464290"/>
            <a:ext cx="1578207" cy="1391759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41736" y="224276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80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47681" y="1359086"/>
            <a:ext cx="48643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thơ nào sau đây trong bài thơ “ Bận” viết 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chưa đúng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0221" y="52071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A. Cái</a:t>
              </a:r>
              <a:r>
                <a:rPr kumimoji="0" lang="en-US" sz="3200" b="0" i="0" u="none" strike="noStrike" kern="1200" cap="none" spc="0" normalizeH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hoa bận xanh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16855" y="2133825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B. Cờ</a:t>
              </a:r>
              <a:r>
                <a:rPr kumimoji="0" lang="en-US" sz="3200" b="0" i="0" u="none" strike="noStrike" kern="1200" cap="none" spc="0" normalizeH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bận vẫy gió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4428" y="3644372"/>
              <a:ext cx="48643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C. Chữ</a:t>
              </a:r>
              <a:r>
                <a:rPr kumimoji="0" lang="en-US" sz="3200" b="0" i="0" u="none" strike="noStrike" kern="1200" cap="none" spc="0" normalizeH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bận thành thơ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374508" y="5135690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88504" y="4913289"/>
              <a:ext cx="48643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D. Hạt</a:t>
              </a:r>
              <a:r>
                <a:rPr kumimoji="0" lang="en-US" sz="3200" b="0" i="0" u="none" strike="noStrike" kern="1200" cap="none" spc="0" normalizeH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bận vào mùa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4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869827" y="1742974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869827" y="4760607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248973" y="3184226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08762"/>
            <a:ext cx="128196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70829" y="1536388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71118" y="1504927"/>
            <a:ext cx="1578207" cy="13917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F13A54-5CA0-4ED9-BF6D-0077B27AAB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4657002" y="3236482"/>
            <a:ext cx="1578207" cy="1391759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F14894-E926-4BE5-AF06-33C658C3335E}"/>
              </a:ext>
            </a:extLst>
          </p:cNvPr>
          <p:cNvSpPr/>
          <p:nvPr/>
        </p:nvSpPr>
        <p:spPr>
          <a:xfrm>
            <a:off x="7090190" y="214570"/>
            <a:ext cx="1983051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593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47682" y="1662690"/>
            <a:ext cx="48643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mtClean="0">
                <a:solidFill>
                  <a:srgbClr val="0F072E"/>
                </a:solidFill>
                <a:latin typeface="UTM Alberta Heavy" panose="02040603050506020204" pitchFamily="18" charset="0"/>
                <a:cs typeface="Arial" panose="020B0604020202020204" pitchFamily="34" charset="0"/>
              </a:rPr>
              <a:t>Từ nào sau đây viết đúng chính tả: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B. nghỉ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ngơi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A. vất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vã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C. tranh cải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374508" y="5135690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D. bão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vệ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5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869827" y="4760607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6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F13A54-5CA0-4ED9-BF6D-0077B27AAB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4626395" y="3271878"/>
            <a:ext cx="1578207" cy="13917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AE234DF-C088-45FE-A251-542CD0B1B9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6662589" y="3221476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B778CB-8497-F8FF-4669-583F42779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7" y="928743"/>
            <a:ext cx="10937172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1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302" y="2560779"/>
            <a:ext cx="6328196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73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3200"/>
            <a:ext cx="4048125" cy="3190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75" y="4068535"/>
            <a:ext cx="4048125" cy="31813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98207" y="0"/>
            <a:ext cx="405464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vi-VN" sz="28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Bận</a:t>
            </a:r>
            <a:endParaRPr lang="vi-VN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Trời thu bận xanh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 Hồng bận chảy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 xe bận chạy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Lịch bận tính ngày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chim bận bay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 hoa bận đỏ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Cờ bận vẫy gió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 bận thành thơ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 bận vào mùa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 bận làm lửa</a:t>
            </a:r>
            <a:r>
              <a:rPr lang="vi-VN" sz="28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 bận cấy lúa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 bận đánh thù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 bận hát ru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 bận thổi </a:t>
            </a:r>
            <a:r>
              <a:rPr lang="vi-VN" sz="28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nấu.</a:t>
            </a:r>
            <a:endParaRPr lang="en-US" sz="28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sz="28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Trinh Đường</a:t>
            </a:r>
            <a:endParaRPr lang="vi-VN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0" t="11389" r="1538" b="62500"/>
          <a:stretch/>
        </p:blipFill>
        <p:spPr>
          <a:xfrm>
            <a:off x="7852855" y="0"/>
            <a:ext cx="433914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21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118E5DB-9B38-4192-A5E0-BCC98AB55A8D}"/>
              </a:ext>
            </a:extLst>
          </p:cNvPr>
          <p:cNvSpPr/>
          <p:nvPr/>
        </p:nvSpPr>
        <p:spPr>
          <a:xfrm>
            <a:off x="709367" y="1157119"/>
            <a:ext cx="5129644" cy="5593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1.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vi-VN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chính tả nói về điều gì?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5118E5DB-9B38-4192-A5E0-BCC98AB55A8D}"/>
              </a:ext>
            </a:extLst>
          </p:cNvPr>
          <p:cNvSpPr/>
          <p:nvPr/>
        </p:nvSpPr>
        <p:spPr>
          <a:xfrm>
            <a:off x="709367" y="2670534"/>
            <a:ext cx="7094295" cy="56575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2. </a:t>
            </a:r>
            <a:r>
              <a:rPr lang="vi-VN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T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ên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được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ở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vị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trí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?</a:t>
            </a:r>
            <a:endParaRPr lang="vi-VN" altLang="zh-CN" sz="2400" b="1" kern="0" dirty="0">
              <a:solidFill>
                <a:prstClr val="black"/>
              </a:solidFill>
              <a:latin typeface="UTM Avo (Body)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954" y="3280274"/>
            <a:ext cx="7758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- </a:t>
            </a:r>
            <a:r>
              <a:rPr lang="en-US" sz="2800" dirty="0" err="1">
                <a:solidFill>
                  <a:prstClr val="black"/>
                </a:solidFill>
              </a:rPr>
              <a:t>Giữa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trang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vở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cách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lề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vở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err="1">
                <a:solidFill>
                  <a:prstClr val="black"/>
                </a:solidFill>
              </a:rPr>
              <a:t>khoảng</a:t>
            </a:r>
            <a:r>
              <a:rPr lang="en-US" sz="2800">
                <a:solidFill>
                  <a:prstClr val="black"/>
                </a:solidFill>
              </a:rPr>
              <a:t> </a:t>
            </a:r>
            <a:r>
              <a:rPr lang="en-US" sz="2800" smtClean="0">
                <a:solidFill>
                  <a:prstClr val="black"/>
                </a:solidFill>
              </a:rPr>
              <a:t>5 </a:t>
            </a:r>
            <a:r>
              <a:rPr lang="en-US" sz="2800" dirty="0">
                <a:solidFill>
                  <a:prstClr val="black"/>
                </a:solidFill>
              </a:rPr>
              <a:t>ô li</a:t>
            </a:r>
          </a:p>
        </p:txBody>
      </p:sp>
      <p:sp>
        <p:nvSpPr>
          <p:cNvPr id="5" name="Rectangle 4"/>
          <p:cNvSpPr/>
          <p:nvPr/>
        </p:nvSpPr>
        <p:spPr>
          <a:xfrm>
            <a:off x="691036" y="1716427"/>
            <a:ext cx="116481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Mọi người, mọi vật đều bận rộn làm những công việc có ích cho cuộc sống, đem niềm vui nhỏ góp vào cuộc đời chung.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48B796C-A799-4FC9-BA99-305566B2B420}"/>
              </a:ext>
            </a:extLst>
          </p:cNvPr>
          <p:cNvSpPr/>
          <p:nvPr/>
        </p:nvSpPr>
        <p:spPr>
          <a:xfrm>
            <a:off x="709367" y="3803494"/>
            <a:ext cx="7734614" cy="5861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3.Chữ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cái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đầu</a:t>
            </a:r>
            <a:r>
              <a:rPr lang="en-US" altLang="zh-CN" sz="2400" b="1" kern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smtClean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mỗi câu thơ viết như thế nào?</a:t>
            </a:r>
            <a:endParaRPr lang="vi-VN" altLang="zh-CN" sz="2400" b="1" kern="0" dirty="0">
              <a:solidFill>
                <a:prstClr val="black"/>
              </a:solidFill>
              <a:latin typeface="UTM Avo (Headings)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954" y="4507464"/>
            <a:ext cx="4926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err="1"/>
              <a:t>Viết</a:t>
            </a:r>
            <a:r>
              <a:rPr lang="en-US" sz="2800"/>
              <a:t> </a:t>
            </a:r>
            <a:r>
              <a:rPr lang="en-US" sz="2800" smtClean="0"/>
              <a:t>hoa</a:t>
            </a:r>
            <a:endParaRPr lang="vi-VN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955" y="125752"/>
            <a:ext cx="1476375" cy="1590675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669" y="4310966"/>
            <a:ext cx="2629106" cy="254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27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8950" y="0"/>
            <a:ext cx="6096000" cy="69865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vi-VN" sz="28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Bận</a:t>
            </a:r>
            <a:endParaRPr lang="vi-VN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Trời thu bận xanh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 Hồng bận chảy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 xe bận chạy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Lịch bận tính ngày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chim bận bay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 hoa bận đỏ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Cờ bận vẫy gió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 bận thành thơ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 bận vào mùa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 bận làm lửa</a:t>
            </a:r>
            <a:r>
              <a:rPr lang="vi-VN" sz="28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 bận cấy lúa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 bận đánh thù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 bận hát ru</a:t>
            </a:r>
          </a:p>
          <a:p>
            <a:pPr algn="just"/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 bận thổi nấu.</a:t>
            </a:r>
          </a:p>
          <a:p>
            <a:pPr algn="r"/>
            <a:r>
              <a:rPr lang="en-US" sz="28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Trinh Đường</a:t>
            </a:r>
            <a:endParaRPr lang="vi-VN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0" t="11389" r="1538" b="62500"/>
          <a:stretch/>
        </p:blipFill>
        <p:spPr>
          <a:xfrm>
            <a:off x="7773027" y="2067380"/>
            <a:ext cx="4339145" cy="222885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185886" y="1291770"/>
            <a:ext cx="159991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135086" y="4296230"/>
            <a:ext cx="587828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310743" y="5147892"/>
            <a:ext cx="1175657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361543" y="6439664"/>
            <a:ext cx="1175657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10743" y="3449720"/>
            <a:ext cx="1175657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76375" cy="15906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62631" y="4254926"/>
            <a:ext cx="2911332" cy="229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28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7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b="53450"/>
          <a:stretch>
            <a:fillRect/>
          </a:stretch>
        </p:blipFill>
        <p:spPr>
          <a:xfrm flipV="1">
            <a:off x="0" y="-304799"/>
            <a:ext cx="4047744" cy="3192379"/>
          </a:xfrm>
          <a:custGeom>
            <a:avLst/>
            <a:gdLst>
              <a:gd name="connsiteX0" fmla="*/ 0 w 4047744"/>
              <a:gd name="connsiteY0" fmla="*/ 0 h 3192379"/>
              <a:gd name="connsiteX1" fmla="*/ 4047744 w 4047744"/>
              <a:gd name="connsiteY1" fmla="*/ 0 h 3192379"/>
              <a:gd name="connsiteX2" fmla="*/ 4047744 w 4047744"/>
              <a:gd name="connsiteY2" fmla="*/ 3192379 h 3192379"/>
              <a:gd name="connsiteX3" fmla="*/ 0 w 4047744"/>
              <a:gd name="connsiteY3" fmla="*/ 3192379 h 3192379"/>
              <a:gd name="connsiteX4" fmla="*/ 0 w 4047744"/>
              <a:gd name="connsiteY4" fmla="*/ 0 h 319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7744" h="3192379">
                <a:moveTo>
                  <a:pt x="0" y="0"/>
                </a:moveTo>
                <a:lnTo>
                  <a:pt x="4047744" y="0"/>
                </a:lnTo>
                <a:lnTo>
                  <a:pt x="4047744" y="3192379"/>
                </a:lnTo>
                <a:lnTo>
                  <a:pt x="0" y="319237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53567"/>
          <a:stretch>
            <a:fillRect/>
          </a:stretch>
        </p:blipFill>
        <p:spPr>
          <a:xfrm flipH="1">
            <a:off x="8144256" y="4122821"/>
            <a:ext cx="4047744" cy="3184358"/>
          </a:xfrm>
          <a:custGeom>
            <a:avLst/>
            <a:gdLst>
              <a:gd name="connsiteX0" fmla="*/ 0 w 4047744"/>
              <a:gd name="connsiteY0" fmla="*/ 0 h 3184358"/>
              <a:gd name="connsiteX1" fmla="*/ 4047744 w 4047744"/>
              <a:gd name="connsiteY1" fmla="*/ 0 h 3184358"/>
              <a:gd name="connsiteX2" fmla="*/ 4047744 w 4047744"/>
              <a:gd name="connsiteY2" fmla="*/ 3184358 h 3184358"/>
              <a:gd name="connsiteX3" fmla="*/ 0 w 4047744"/>
              <a:gd name="connsiteY3" fmla="*/ 3184358 h 3184358"/>
              <a:gd name="connsiteX4" fmla="*/ 0 w 4047744"/>
              <a:gd name="connsiteY4" fmla="*/ 0 h 318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7744" h="3184358">
                <a:moveTo>
                  <a:pt x="0" y="0"/>
                </a:moveTo>
                <a:lnTo>
                  <a:pt x="4047744" y="0"/>
                </a:lnTo>
                <a:lnTo>
                  <a:pt x="4047744" y="3184358"/>
                </a:lnTo>
                <a:lnTo>
                  <a:pt x="0" y="318435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2730"/>
            <a:ext cx="2973699" cy="26223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154" y="677742"/>
            <a:ext cx="2332439" cy="27211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3872" y="2458802"/>
            <a:ext cx="7888908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58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34">
            <a:extLst>
              <a:ext uri="{FF2B5EF4-FFF2-40B4-BE49-F238E27FC236}">
                <a16:creationId xmlns:a16="http://schemas.microsoft.com/office/drawing/2014/main" id="{620727F4-3998-4ED8-B57F-F51A65E71CE6}"/>
              </a:ext>
            </a:extLst>
          </p:cNvPr>
          <p:cNvSpPr/>
          <p:nvPr/>
        </p:nvSpPr>
        <p:spPr>
          <a:xfrm>
            <a:off x="3963214" y="1218582"/>
            <a:ext cx="3826173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DA2773-D796-4DD4-8950-1C6596F8B465}"/>
              </a:ext>
            </a:extLst>
          </p:cNvPr>
          <p:cNvSpPr txBox="1"/>
          <p:nvPr/>
        </p:nvSpPr>
        <p:spPr>
          <a:xfrm>
            <a:off x="4554971" y="1501718"/>
            <a:ext cx="3243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c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ầ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m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viết</a:t>
            </a:r>
          </a:p>
          <a:p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1 tay giữ trang vở</a:t>
            </a:r>
            <a:endParaRPr lang="en-US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643" y="448973"/>
            <a:ext cx="4842993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1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kern="0" dirty="0"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lang="zh-CN" altLang="en-US" sz="3200" kern="0" dirty="0"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28775D-DEC4-4130-8E8D-A4A81868BA1B}"/>
              </a:ext>
            </a:extLst>
          </p:cNvPr>
          <p:cNvGrpSpPr/>
          <p:nvPr/>
        </p:nvGrpSpPr>
        <p:grpSpPr>
          <a:xfrm>
            <a:off x="3738920" y="3563149"/>
            <a:ext cx="4226265" cy="3294851"/>
            <a:chOff x="7271396" y="3464736"/>
            <a:chExt cx="4920604" cy="32948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7" name="Rectangle: Rounded Corners 14">
              <a:extLst>
                <a:ext uri="{FF2B5EF4-FFF2-40B4-BE49-F238E27FC236}">
                  <a16:creationId xmlns:a16="http://schemas.microsoft.com/office/drawing/2014/main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: Rounded Corners 15">
              <a:extLst>
                <a:ext uri="{FF2B5EF4-FFF2-40B4-BE49-F238E27FC236}">
                  <a16:creationId xmlns:a16="http://schemas.microsoft.com/office/drawing/2014/main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组合 40">
            <a:extLst>
              <a:ext uri="{FF2B5EF4-FFF2-40B4-BE49-F238E27FC236}">
                <a16:creationId xmlns:a16="http://schemas.microsoft.com/office/drawing/2014/main" id="{F1E476E0-F293-455B-BD02-D22D2B311D3D}"/>
              </a:ext>
            </a:extLst>
          </p:cNvPr>
          <p:cNvGrpSpPr/>
          <p:nvPr/>
        </p:nvGrpSpPr>
        <p:grpSpPr>
          <a:xfrm rot="21020369">
            <a:off x="43719" y="2243763"/>
            <a:ext cx="3875055" cy="2040231"/>
            <a:chOff x="2561601" y="3694377"/>
            <a:chExt cx="3629722" cy="884856"/>
          </a:xfrm>
        </p:grpSpPr>
        <p:sp>
          <p:nvSpPr>
            <p:cNvPr id="10" name="Freeform: Shape 35">
              <a:extLst>
                <a:ext uri="{FF2B5EF4-FFF2-40B4-BE49-F238E27FC236}">
                  <a16:creationId xmlns:a16="http://schemas.microsoft.com/office/drawing/2014/main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1" name="Rectangle 56">
              <a:extLst>
                <a:ext uri="{FF2B5EF4-FFF2-40B4-BE49-F238E27FC236}">
                  <a16:creationId xmlns:a16="http://schemas.microsoft.com/office/drawing/2014/main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r">
                <a:defRPr/>
              </a:pPr>
              <a:r>
                <a:rPr lang="en-US" altLang="zh-CN" sz="1400" dirty="0">
                  <a:solidFill>
                    <a:srgbClr val="FFFFFF"/>
                  </a:solidFill>
                  <a:latin typeface="Calibri" panose="020F0502020204030204" pitchFamily="34" charset="0"/>
                </a:rPr>
                <a:t>ADD YOUR TITLE</a:t>
              </a:r>
              <a:endParaRPr lang="zh-CN" altLang="en-US" sz="14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D56A83C-C656-46FA-BE4B-297BC44219DB}"/>
              </a:ext>
            </a:extLst>
          </p:cNvPr>
          <p:cNvSpPr txBox="1"/>
          <p:nvPr/>
        </p:nvSpPr>
        <p:spPr>
          <a:xfrm>
            <a:off x="728602" y="2730575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Thẳng lưng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Chân đặt thoải mái, đúng vị 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trí</a:t>
            </a:r>
            <a:endParaRPr lang="en-US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Freeform: Shape 33">
            <a:extLst>
              <a:ext uri="{FF2B5EF4-FFF2-40B4-BE49-F238E27FC236}">
                <a16:creationId xmlns:a16="http://schemas.microsoft.com/office/drawing/2014/main" id="{36B825CD-B689-4EEA-9AA9-E8AF981183C6}"/>
              </a:ext>
            </a:extLst>
          </p:cNvPr>
          <p:cNvSpPr/>
          <p:nvPr/>
        </p:nvSpPr>
        <p:spPr>
          <a:xfrm>
            <a:off x="7798168" y="2656712"/>
            <a:ext cx="3893141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4AC33F-3DF3-47C5-B924-DFE4F9711D4D}"/>
              </a:ext>
            </a:extLst>
          </p:cNvPr>
          <p:cNvSpPr txBox="1"/>
          <p:nvPr/>
        </p:nvSpPr>
        <p:spPr>
          <a:xfrm>
            <a:off x="8465477" y="2736502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vở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25 đến 30 cm</a:t>
            </a:r>
            <a:endParaRPr lang="en-US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875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12" grpId="0"/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350" y="1600265"/>
            <a:ext cx="4227299" cy="53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EE2CC9-EEED-4887-A9DC-16EED9DE9AB0}"/>
              </a:ext>
            </a:extLst>
          </p:cNvPr>
          <p:cNvSpPr txBox="1"/>
          <p:nvPr/>
        </p:nvSpPr>
        <p:spPr>
          <a:xfrm>
            <a:off x="737615" y="814629"/>
            <a:ext cx="10716768" cy="1056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800" b="1" kern="0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</a:t>
            </a:r>
            <a:r>
              <a:rPr lang="en-US" sz="4800" b="1" kern="0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lang="en-US" sz="4800" b="1" kern="0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lang="en-US" sz="4800" b="1" kern="0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4800" b="1" kern="0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bài</a:t>
            </a:r>
            <a:endParaRPr lang="en-US" sz="4800" b="1" kern="0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0727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501" y="2526100"/>
            <a:ext cx="605385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12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7">
            <a:extLst>
              <a:ext uri="{FF2B5EF4-FFF2-40B4-BE49-F238E27FC236}">
                <a16:creationId xmlns:a16="http://schemas.microsoft.com/office/drawing/2014/main" id="{C66D1AE9-2999-4729-A1DC-0B78B299B85B}"/>
              </a:ext>
            </a:extLst>
          </p:cNvPr>
          <p:cNvSpPr/>
          <p:nvPr/>
        </p:nvSpPr>
        <p:spPr>
          <a:xfrm>
            <a:off x="478971" y="248222"/>
            <a:ext cx="11698515" cy="67431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Vần </a:t>
            </a:r>
            <a:r>
              <a:rPr lang="en-US" sz="3600" kern="0" smtClean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uênh</a:t>
            </a: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hay </a:t>
            </a:r>
            <a:r>
              <a:rPr lang="en-US" sz="3600" kern="0" smtClean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ênh</a:t>
            </a: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bập b</a:t>
            </a: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ênh</a:t>
            </a:r>
            <a:r>
              <a:rPr lang="en-US" sz="3600" ker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	</a:t>
            </a:r>
            <a:r>
              <a:rPr lang="en-US" sz="3600" kern="0" smtClea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	cồng k</a:t>
            </a:r>
            <a:r>
              <a:rPr lang="en-US" sz="3600" kern="0" smtClean="0">
                <a:solidFill>
                  <a:srgbClr val="C00000"/>
                </a:solidFill>
                <a:latin typeface="UTM Avo"/>
                <a:cs typeface="Times New Roman" panose="02020603050405020304" pitchFamily="18" charset="0"/>
              </a:rPr>
              <a:t>ềnh</a:t>
            </a:r>
            <a:r>
              <a:rPr lang="en-US" sz="3600" kern="0" smtClea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		t</a:t>
            </a:r>
            <a:r>
              <a:rPr lang="en-US" sz="3600" kern="0" smtClean="0">
                <a:solidFill>
                  <a:srgbClr val="C00000"/>
                </a:solidFill>
                <a:latin typeface="UTM Avo"/>
                <a:cs typeface="Times New Roman" panose="02020603050405020304" pitchFamily="18" charset="0"/>
              </a:rPr>
              <a:t>uềnh</a:t>
            </a:r>
            <a:r>
              <a:rPr lang="en-US" sz="3600" kern="0" smtClea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toàng	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smtClea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		</a:t>
            </a:r>
            <a:r>
              <a:rPr lang="en-US" sz="3600" kern="0" smtClea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ch</a:t>
            </a:r>
            <a:r>
              <a:rPr lang="en-US" sz="3600" kern="0" smtClean="0">
                <a:solidFill>
                  <a:srgbClr val="C00000"/>
                </a:solidFill>
                <a:latin typeface="UTM Avo"/>
                <a:cs typeface="Times New Roman" panose="02020603050405020304" pitchFamily="18" charset="0"/>
              </a:rPr>
              <a:t>uệnh</a:t>
            </a:r>
            <a:r>
              <a:rPr lang="en-US" sz="3600" kern="0" smtClea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600" kern="0" smtClea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choạng		x</a:t>
            </a:r>
            <a:r>
              <a:rPr lang="en-US" sz="3600" kern="0" smtClean="0">
                <a:solidFill>
                  <a:srgbClr val="C00000"/>
                </a:solidFill>
                <a:latin typeface="UTM Avo"/>
                <a:cs typeface="Times New Roman" panose="02020603050405020304" pitchFamily="18" charset="0"/>
              </a:rPr>
              <a:t>uềnh</a:t>
            </a:r>
            <a:r>
              <a:rPr lang="en-US" sz="3600" kern="0" smtClea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xoàng</a:t>
            </a:r>
          </a:p>
          <a:p>
            <a:pPr lvl="0" algn="just">
              <a:lnSpc>
                <a:spcPct val="150000"/>
              </a:lnSpc>
            </a:pPr>
            <a:r>
              <a:rPr lang="en-US" sz="3600" kern="0" noProof="0" smtClea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b) </a:t>
            </a:r>
            <a:r>
              <a:rPr lang="en-US" sz="3600" ker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Vần </a:t>
            </a:r>
            <a:r>
              <a:rPr lang="en-US" sz="3600" kern="0" smtClean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uêch</a:t>
            </a:r>
            <a:r>
              <a:rPr lang="en-US" sz="3600" kern="0" smtClea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600" ker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hay </a:t>
            </a:r>
            <a:r>
              <a:rPr lang="en-US" sz="3600" kern="0" smtClean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êch</a:t>
            </a:r>
            <a:r>
              <a:rPr lang="en-US" sz="3600" kern="0" smtClea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?</a:t>
            </a:r>
          </a:p>
          <a:p>
            <a:pPr lvl="0" algn="just">
              <a:lnSpc>
                <a:spcPct val="150000"/>
              </a:lnSpc>
            </a:pPr>
            <a:r>
              <a:rPr lang="en-US" sz="3600" ker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trống </a:t>
            </a:r>
            <a:r>
              <a:rPr lang="en-US" sz="3600" kern="0" smtClea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h</a:t>
            </a:r>
            <a:r>
              <a:rPr lang="en-US" sz="3600" kern="0" smtClean="0">
                <a:solidFill>
                  <a:srgbClr val="C00000"/>
                </a:solidFill>
                <a:latin typeface="UTM Avo"/>
                <a:cs typeface="Times New Roman" panose="02020603050405020304" pitchFamily="18" charset="0"/>
              </a:rPr>
              <a:t>uếch</a:t>
            </a:r>
            <a:r>
              <a:rPr lang="en-US" sz="3600" kern="0" smtClea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		mũi h</a:t>
            </a:r>
            <a:r>
              <a:rPr lang="en-US" sz="3600" kern="0" smtClean="0">
                <a:solidFill>
                  <a:srgbClr val="C00000"/>
                </a:solidFill>
                <a:latin typeface="UTM Avo"/>
                <a:cs typeface="Times New Roman" panose="02020603050405020304" pitchFamily="18" charset="0"/>
              </a:rPr>
              <a:t>ếch</a:t>
            </a:r>
            <a:r>
              <a:rPr lang="en-US" sz="3600" kern="0" smtClea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		ng</a:t>
            </a:r>
            <a:r>
              <a:rPr lang="en-US" sz="3600" kern="0" smtClean="0">
                <a:solidFill>
                  <a:srgbClr val="C00000"/>
                </a:solidFill>
                <a:latin typeface="UTM Avo"/>
                <a:cs typeface="Times New Roman" panose="02020603050405020304" pitchFamily="18" charset="0"/>
              </a:rPr>
              <a:t>uệch</a:t>
            </a:r>
            <a:r>
              <a:rPr lang="en-US" sz="3600" kern="0" smtClea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600" ker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ngoạc; </a:t>
            </a:r>
            <a:endParaRPr lang="en-US" sz="3600" kern="0" smtClean="0">
              <a:solidFill>
                <a:prstClr val="black"/>
              </a:solidFill>
              <a:latin typeface="UTM Avo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600" kern="0" smtClea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		rỗng t</a:t>
            </a:r>
            <a:r>
              <a:rPr lang="en-US" sz="3600" kern="0" smtClean="0">
                <a:solidFill>
                  <a:srgbClr val="C00000"/>
                </a:solidFill>
                <a:latin typeface="UTM Avo"/>
                <a:cs typeface="Times New Roman" panose="02020603050405020304" pitchFamily="18" charset="0"/>
              </a:rPr>
              <a:t>uếch</a:t>
            </a:r>
            <a:r>
              <a:rPr lang="en-US" sz="3600" kern="0" smtClea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		ngh</a:t>
            </a:r>
            <a:r>
              <a:rPr lang="en-US" sz="3600" kern="0" smtClean="0">
                <a:solidFill>
                  <a:srgbClr val="C00000"/>
                </a:solidFill>
                <a:latin typeface="UTM Avo"/>
                <a:cs typeface="Times New Roman" panose="02020603050405020304" pitchFamily="18" charset="0"/>
              </a:rPr>
              <a:t>ếch</a:t>
            </a:r>
            <a:r>
              <a:rPr lang="en-US" sz="3600" kern="0" smtClea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600" kern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mắt nhìn</a:t>
            </a:r>
          </a:p>
        </p:txBody>
      </p:sp>
      <p:sp>
        <p:nvSpPr>
          <p:cNvPr id="4" name="Hình chữ nhật 8">
            <a:extLst>
              <a:ext uri="{FF2B5EF4-FFF2-40B4-BE49-F238E27FC236}">
                <a16:creationId xmlns:a16="http://schemas.microsoft.com/office/drawing/2014/main" id="{B84FA255-B05E-4AD8-8015-DD7114A774C3}"/>
              </a:ext>
            </a:extLst>
          </p:cNvPr>
          <p:cNvSpPr/>
          <p:nvPr/>
        </p:nvSpPr>
        <p:spPr>
          <a:xfrm>
            <a:off x="1938678" y="2049473"/>
            <a:ext cx="1179285" cy="46083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704253" y="424540"/>
            <a:ext cx="110633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mtClean="0">
                <a:solidFill>
                  <a:srgbClr val="0000FF"/>
                </a:solidFill>
                <a:latin typeface="UTM Avo"/>
                <a:cs typeface="Times New Roman" panose="02020603050405020304" pitchFamily="18" charset="0"/>
              </a:rPr>
              <a:t>1. Chọn vần phù hợp với ô trống:</a:t>
            </a:r>
            <a:endParaRPr lang="vi-VN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Hình chữ nhật 8">
            <a:extLst>
              <a:ext uri="{FF2B5EF4-FFF2-40B4-BE49-F238E27FC236}">
                <a16:creationId xmlns:a16="http://schemas.microsoft.com/office/drawing/2014/main" id="{B84FA255-B05E-4AD8-8015-DD7114A774C3}"/>
              </a:ext>
            </a:extLst>
          </p:cNvPr>
          <p:cNvSpPr/>
          <p:nvPr/>
        </p:nvSpPr>
        <p:spPr>
          <a:xfrm>
            <a:off x="5756956" y="2110014"/>
            <a:ext cx="1191757" cy="435429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B84FA255-B05E-4AD8-8015-DD7114A774C3}"/>
              </a:ext>
            </a:extLst>
          </p:cNvPr>
          <p:cNvSpPr/>
          <p:nvPr/>
        </p:nvSpPr>
        <p:spPr>
          <a:xfrm>
            <a:off x="8009278" y="2122713"/>
            <a:ext cx="1149235" cy="435429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Hình chữ nhật 8">
            <a:extLst>
              <a:ext uri="{FF2B5EF4-FFF2-40B4-BE49-F238E27FC236}">
                <a16:creationId xmlns:a16="http://schemas.microsoft.com/office/drawing/2014/main" id="{B84FA255-B05E-4AD8-8015-DD7114A774C3}"/>
              </a:ext>
            </a:extLst>
          </p:cNvPr>
          <p:cNvSpPr/>
          <p:nvPr/>
        </p:nvSpPr>
        <p:spPr>
          <a:xfrm>
            <a:off x="2995384" y="2902978"/>
            <a:ext cx="1199243" cy="39546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Hình chữ nhật 8">
            <a:extLst>
              <a:ext uri="{FF2B5EF4-FFF2-40B4-BE49-F238E27FC236}">
                <a16:creationId xmlns:a16="http://schemas.microsoft.com/office/drawing/2014/main" id="{B84FA255-B05E-4AD8-8015-DD7114A774C3}"/>
              </a:ext>
            </a:extLst>
          </p:cNvPr>
          <p:cNvSpPr/>
          <p:nvPr/>
        </p:nvSpPr>
        <p:spPr>
          <a:xfrm>
            <a:off x="7133770" y="2931933"/>
            <a:ext cx="1199243" cy="395467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Hình chữ nhật 8">
            <a:extLst>
              <a:ext uri="{FF2B5EF4-FFF2-40B4-BE49-F238E27FC236}">
                <a16:creationId xmlns:a16="http://schemas.microsoft.com/office/drawing/2014/main" id="{B84FA255-B05E-4AD8-8015-DD7114A774C3}"/>
              </a:ext>
            </a:extLst>
          </p:cNvPr>
          <p:cNvSpPr/>
          <p:nvPr/>
        </p:nvSpPr>
        <p:spPr>
          <a:xfrm>
            <a:off x="2155370" y="4566174"/>
            <a:ext cx="1199243" cy="395467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Hình chữ nhật 8">
            <a:extLst>
              <a:ext uri="{FF2B5EF4-FFF2-40B4-BE49-F238E27FC236}">
                <a16:creationId xmlns:a16="http://schemas.microsoft.com/office/drawing/2014/main" id="{B84FA255-B05E-4AD8-8015-DD7114A774C3}"/>
              </a:ext>
            </a:extLst>
          </p:cNvPr>
          <p:cNvSpPr/>
          <p:nvPr/>
        </p:nvSpPr>
        <p:spPr>
          <a:xfrm>
            <a:off x="5355770" y="4566174"/>
            <a:ext cx="1199243" cy="395467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Hình chữ nhật 8">
            <a:extLst>
              <a:ext uri="{FF2B5EF4-FFF2-40B4-BE49-F238E27FC236}">
                <a16:creationId xmlns:a16="http://schemas.microsoft.com/office/drawing/2014/main" id="{B84FA255-B05E-4AD8-8015-DD7114A774C3}"/>
              </a:ext>
            </a:extLst>
          </p:cNvPr>
          <p:cNvSpPr/>
          <p:nvPr/>
        </p:nvSpPr>
        <p:spPr>
          <a:xfrm>
            <a:off x="8467270" y="4528073"/>
            <a:ext cx="1199243" cy="395467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Hình chữ nhật 8">
            <a:extLst>
              <a:ext uri="{FF2B5EF4-FFF2-40B4-BE49-F238E27FC236}">
                <a16:creationId xmlns:a16="http://schemas.microsoft.com/office/drawing/2014/main" id="{B84FA255-B05E-4AD8-8015-DD7114A774C3}"/>
              </a:ext>
            </a:extLst>
          </p:cNvPr>
          <p:cNvSpPr/>
          <p:nvPr/>
        </p:nvSpPr>
        <p:spPr>
          <a:xfrm>
            <a:off x="6948713" y="5391673"/>
            <a:ext cx="914402" cy="395467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Hình chữ nhật 8">
            <a:extLst>
              <a:ext uri="{FF2B5EF4-FFF2-40B4-BE49-F238E27FC236}">
                <a16:creationId xmlns:a16="http://schemas.microsoft.com/office/drawing/2014/main" id="{B84FA255-B05E-4AD8-8015-DD7114A774C3}"/>
              </a:ext>
            </a:extLst>
          </p:cNvPr>
          <p:cNvSpPr/>
          <p:nvPr/>
        </p:nvSpPr>
        <p:spPr>
          <a:xfrm>
            <a:off x="3717470" y="5391673"/>
            <a:ext cx="1199243" cy="395467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1" t="10973" r="8947" b="38121"/>
          <a:stretch/>
        </p:blipFill>
        <p:spPr>
          <a:xfrm>
            <a:off x="10058400" y="16149"/>
            <a:ext cx="2133600" cy="15965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292" b="86790" l="17546" r="37593">
                        <a14:foregroundMark x1="25463" y1="57464" x2="27222" y2="59181"/>
                        <a14:foregroundMark x1="27361" y1="59577" x2="28380" y2="60370"/>
                        <a14:foregroundMark x1="26481" y1="64465" x2="27361" y2="66182"/>
                        <a14:foregroundMark x1="28519" y1="74373" x2="33704" y2="76486"/>
                        <a14:foregroundMark x1="28380" y1="78071" x2="32685" y2="74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03" t="48013" r="56614" b="10401"/>
          <a:stretch/>
        </p:blipFill>
        <p:spPr>
          <a:xfrm>
            <a:off x="-143330" y="5425952"/>
            <a:ext cx="2844800" cy="14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84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7">
            <a:extLst>
              <a:ext uri="{FF2B5EF4-FFF2-40B4-BE49-F238E27FC236}">
                <a16:creationId xmlns:a16="http://schemas.microsoft.com/office/drawing/2014/main" id="{C66D1AE9-2999-4729-A1DC-0B78B299B85B}"/>
              </a:ext>
            </a:extLst>
          </p:cNvPr>
          <p:cNvSpPr/>
          <p:nvPr/>
        </p:nvSpPr>
        <p:spPr>
          <a:xfrm>
            <a:off x="566055" y="1814285"/>
            <a:ext cx="7540715" cy="4644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cs typeface="Times New Roman" panose="02020603050405020304" pitchFamily="18" charset="0"/>
              </a:rPr>
              <a:t>a) Chữ </a:t>
            </a:r>
            <a:r>
              <a:rPr lang="en-US" sz="3200" smtClean="0">
                <a:solidFill>
                  <a:srgbClr val="FF0000"/>
                </a:solidFill>
                <a:cs typeface="Times New Roman" panose="02020603050405020304" pitchFamily="18" charset="0"/>
              </a:rPr>
              <a:t>l </a:t>
            </a:r>
            <a:r>
              <a:rPr lang="en-US" sz="3200" smtClean="0">
                <a:solidFill>
                  <a:schemeClr val="tx1"/>
                </a:solidFill>
                <a:cs typeface="Times New Roman" panose="02020603050405020304" pitchFamily="18" charset="0"/>
              </a:rPr>
              <a:t>hay </a:t>
            </a:r>
            <a:r>
              <a:rPr lang="en-US" sz="3200" smtClean="0">
                <a:solidFill>
                  <a:srgbClr val="FF0000"/>
                </a:solidFill>
                <a:cs typeface="Times New Roman" panose="02020603050405020304" pitchFamily="18" charset="0"/>
              </a:rPr>
              <a:t>n</a:t>
            </a:r>
            <a:r>
              <a:rPr lang="en-US" sz="3200" smtClean="0">
                <a:solidFill>
                  <a:schemeClr val="tx1"/>
                </a:solidFill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chemeClr val="tx1"/>
                </a:solidFill>
                <a:cs typeface="Times New Roman" panose="02020603050405020304" pitchFamily="18" charset="0"/>
              </a:rPr>
              <a:t>Sông không đến, bến không vào</a:t>
            </a:r>
          </a:p>
          <a:p>
            <a:pPr algn="ctr"/>
            <a:r>
              <a:rPr lang="en-US" sz="3200" smtClean="0">
                <a:solidFill>
                  <a:schemeClr val="tx1"/>
                </a:solidFill>
                <a:cs typeface="Times New Roman" panose="02020603050405020304" pitchFamily="18" charset="0"/>
              </a:rPr>
              <a:t>Lơ  lửng giữa trời mà sao có nước?</a:t>
            </a:r>
            <a:endParaRPr lang="en-US" sz="32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r"/>
            <a:r>
              <a:rPr lang="en-US" sz="3200" dirty="0">
                <a:solidFill>
                  <a:schemeClr val="tx1"/>
                </a:solidFill>
                <a:cs typeface="Times New Roman" panose="02020603050405020304" pitchFamily="18" charset="0"/>
              </a:rPr>
              <a:t>                 (</a:t>
            </a:r>
            <a:r>
              <a:rPr lang="en-US" sz="3200" err="1">
                <a:solidFill>
                  <a:schemeClr val="tx1"/>
                </a:solidFill>
                <a:cs typeface="Times New Roman" panose="02020603050405020304" pitchFamily="18" charset="0"/>
              </a:rPr>
              <a:t>Là</a:t>
            </a:r>
            <a:r>
              <a:rPr lang="en-US" sz="320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chemeClr val="tx1"/>
                </a:solidFill>
                <a:cs typeface="Times New Roman" panose="02020603050405020304" pitchFamily="18" charset="0"/>
              </a:rPr>
              <a:t>quả </a:t>
            </a:r>
            <a:r>
              <a:rPr lang="en-US" sz="3200" err="1">
                <a:solidFill>
                  <a:schemeClr val="tx1"/>
                </a:solidFill>
                <a:cs typeface="Times New Roman" panose="02020603050405020304" pitchFamily="18" charset="0"/>
              </a:rPr>
              <a:t>gì</a:t>
            </a:r>
            <a:r>
              <a:rPr lang="en-US" sz="3200" smtClean="0">
                <a:solidFill>
                  <a:schemeClr val="tx1"/>
                </a:solidFill>
                <a:cs typeface="Times New Roman" panose="02020603050405020304" pitchFamily="18" charset="0"/>
              </a:rPr>
              <a:t>?)</a:t>
            </a:r>
          </a:p>
          <a:p>
            <a:pPr algn="just"/>
            <a:endParaRPr lang="en-US" sz="320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sz="3200" smtClean="0">
                <a:solidFill>
                  <a:schemeClr val="tx1"/>
                </a:solidFill>
                <a:cs typeface="Times New Roman" panose="02020603050405020304" pitchFamily="18" charset="0"/>
              </a:rPr>
              <a:t>b) Vần ac hay at?</a:t>
            </a:r>
          </a:p>
          <a:p>
            <a:pPr algn="ctr"/>
            <a:r>
              <a:rPr lang="en-US" sz="3200" smtClean="0">
                <a:solidFill>
                  <a:schemeClr val="tx1"/>
                </a:solidFill>
                <a:cs typeface="Times New Roman" panose="02020603050405020304" pitchFamily="18" charset="0"/>
              </a:rPr>
              <a:t>Quả gì tên gọi khác thường</a:t>
            </a:r>
          </a:p>
          <a:p>
            <a:pPr algn="ctr"/>
            <a:r>
              <a:rPr lang="en-US" sz="3200" smtClean="0">
                <a:solidFill>
                  <a:schemeClr val="tx1"/>
                </a:solidFill>
                <a:cs typeface="Times New Roman" panose="02020603050405020304" pitchFamily="18" charset="0"/>
              </a:rPr>
              <a:t>Nén “buồn riêng” để ngát hương cho đời?</a:t>
            </a:r>
          </a:p>
          <a:p>
            <a:pPr algn="r"/>
            <a:r>
              <a:rPr lang="en-US" sz="3200">
                <a:solidFill>
                  <a:schemeClr val="tx1"/>
                </a:solidFill>
                <a:cs typeface="Times New Roman" panose="02020603050405020304" pitchFamily="18" charset="0"/>
              </a:rPr>
              <a:t>(Là quả gì?)</a:t>
            </a:r>
          </a:p>
          <a:p>
            <a:pPr algn="just"/>
            <a:endParaRPr lang="en-US" sz="320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/>
            <a:endParaRPr lang="en-US" sz="3200" smtClean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0425" y="0"/>
            <a:ext cx="110450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(2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 </a:t>
            </a:r>
            <a:r>
              <a:rPr lang="en-US" sz="400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Chọn chữ hoặc vần phù hợp với ô trống rồi giải câu đố:</a:t>
            </a:r>
            <a:endParaRPr lang="vi-VN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Hình chữ nhật 8">
            <a:extLst>
              <a:ext uri="{FF2B5EF4-FFF2-40B4-BE49-F238E27FC236}">
                <a16:creationId xmlns:a16="http://schemas.microsoft.com/office/drawing/2014/main" id="{B84FA255-B05E-4AD8-8015-DD7114A774C3}"/>
              </a:ext>
            </a:extLst>
          </p:cNvPr>
          <p:cNvSpPr/>
          <p:nvPr/>
        </p:nvSpPr>
        <p:spPr>
          <a:xfrm>
            <a:off x="1943640" y="2495205"/>
            <a:ext cx="199059" cy="39546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Hình chữ nhật 8">
            <a:extLst>
              <a:ext uri="{FF2B5EF4-FFF2-40B4-BE49-F238E27FC236}">
                <a16:creationId xmlns:a16="http://schemas.microsoft.com/office/drawing/2014/main" id="{B84FA255-B05E-4AD8-8015-DD7114A774C3}"/>
              </a:ext>
            </a:extLst>
          </p:cNvPr>
          <p:cNvSpPr/>
          <p:nvPr/>
        </p:nvSpPr>
        <p:spPr>
          <a:xfrm>
            <a:off x="6176728" y="2524773"/>
            <a:ext cx="199059" cy="39546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Hình chữ nhật 8">
            <a:extLst>
              <a:ext uri="{FF2B5EF4-FFF2-40B4-BE49-F238E27FC236}">
                <a16:creationId xmlns:a16="http://schemas.microsoft.com/office/drawing/2014/main" id="{B84FA255-B05E-4AD8-8015-DD7114A774C3}"/>
              </a:ext>
            </a:extLst>
          </p:cNvPr>
          <p:cNvSpPr/>
          <p:nvPr/>
        </p:nvSpPr>
        <p:spPr>
          <a:xfrm>
            <a:off x="4852892" y="4531057"/>
            <a:ext cx="415144" cy="258937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Hình chữ nhật 8">
            <a:extLst>
              <a:ext uri="{FF2B5EF4-FFF2-40B4-BE49-F238E27FC236}">
                <a16:creationId xmlns:a16="http://schemas.microsoft.com/office/drawing/2014/main" id="{B84FA255-B05E-4AD8-8015-DD7114A774C3}"/>
              </a:ext>
            </a:extLst>
          </p:cNvPr>
          <p:cNvSpPr/>
          <p:nvPr/>
        </p:nvSpPr>
        <p:spPr>
          <a:xfrm>
            <a:off x="4757358" y="5021903"/>
            <a:ext cx="415144" cy="258937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113" y="4442523"/>
            <a:ext cx="2162477" cy="1676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3189"/>
          <a:stretch/>
        </p:blipFill>
        <p:spPr>
          <a:xfrm>
            <a:off x="9363805" y="1596788"/>
            <a:ext cx="2223095" cy="18580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05015" y="2920241"/>
            <a:ext cx="2224585" cy="65547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Là quả dừa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81933" y="5403268"/>
            <a:ext cx="3070747" cy="65547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C00000"/>
                </a:solidFill>
              </a:rPr>
              <a:t>Là quả sầu riêng</a:t>
            </a:r>
            <a:endParaRPr lang="en-US" sz="32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31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7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463"/>
            <a:ext cx="7078984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912" y="128337"/>
            <a:ext cx="2245488" cy="2412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032" y="3252537"/>
            <a:ext cx="608433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43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13716000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6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34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5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241523" y="3182290"/>
            <a:ext cx="1846046" cy="1589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246065" y="3279839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92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47682" y="1662690"/>
            <a:ext cx="48643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nào sau đây viết 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chính tả: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B. vẫy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gió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A. vẩy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dó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C. vẫy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dó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374508" y="5135690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D. vẩy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gió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869827" y="4760607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7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241523" y="3182290"/>
            <a:ext cx="1846046" cy="1589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246065" y="3279839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1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47682" y="1662690"/>
            <a:ext cx="48643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0F072E"/>
                </a:solidFill>
                <a:latin typeface="UTM Alberta Heavy" panose="02040603050506020204" pitchFamily="18" charset="0"/>
                <a:cs typeface="Arial" panose="020B0604020202020204" pitchFamily="34" charset="0"/>
              </a:rPr>
              <a:t>Than bận…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Từ điền</a:t>
            </a:r>
            <a:r>
              <a:rPr kumimoji="0" lang="en-US" sz="4800" b="0" i="0" u="none" strike="noStrike" kern="1200" cap="none" spc="0" normalizeH="0" noProof="0" smtClean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vào chỗ chấm là: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C. làm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lửa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A. vào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mùa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B. tính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ngày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374508" y="5135690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D. thành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thơ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869827" y="4760607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5E62EF-2727-49E2-AB22-AB59F9441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060" y="3392379"/>
            <a:ext cx="1018120" cy="1286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ECD3A1-C197-43DF-A90E-F08DDB5F5F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5895" y="3363929"/>
            <a:ext cx="999831" cy="128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7E3E4-6613-4577-93A2-9296D8E8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4241523" y="3182290"/>
            <a:ext cx="1846046" cy="1589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BEB48-DCA8-4CCC-A62F-E9369F97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147459" y="3146903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93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517464" y="1662690"/>
            <a:ext cx="52945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“ Bà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bận thủi nấu”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smtClean="0">
                <a:solidFill>
                  <a:srgbClr val="0F072E"/>
                </a:solidFill>
                <a:latin typeface="UTM Alberta Heavy" panose="02040603050506020204" pitchFamily="18" charset="0"/>
                <a:cs typeface="Arial" panose="020B0604020202020204" pitchFamily="34" charset="0"/>
              </a:rPr>
              <a:t>Từ viết</a:t>
            </a:r>
            <a:r>
              <a:rPr lang="en-US" sz="4000" smtClean="0">
                <a:solidFill>
                  <a:srgbClr val="0F072E"/>
                </a:solidFill>
                <a:latin typeface="UTM Alberta Heavy" panose="02040603050506020204" pitchFamily="18" charset="0"/>
                <a:cs typeface="Arial" panose="020B0604020202020204" pitchFamily="34" charset="0"/>
              </a:rPr>
              <a:t> chưa đúng chính tả là: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32939" y="5023748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D. thủi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A. bà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939" y="3683645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C. nấu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B. bận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80217" y="3345905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04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88"/>
  <p:tag name="INKNOELEADERBOARD" val="43684613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主题">
  <a:themeElements>
    <a:clrScheme name="自定义 2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2D5F4"/>
      </a:accent1>
      <a:accent2>
        <a:srgbClr val="E9F955"/>
      </a:accent2>
      <a:accent3>
        <a:srgbClr val="B5E321"/>
      </a:accent3>
      <a:accent4>
        <a:srgbClr val="62D5F4"/>
      </a:accent4>
      <a:accent5>
        <a:srgbClr val="E9F955"/>
      </a:accent5>
      <a:accent6>
        <a:srgbClr val="B5E32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114</TotalTime>
  <Words>508</Words>
  <Application>Microsoft Office PowerPoint</Application>
  <PresentationFormat>Widescreen</PresentationFormat>
  <Paragraphs>162</Paragraphs>
  <Slides>27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微软雅黑</vt:lpstr>
      <vt:lpstr>宋体</vt:lpstr>
      <vt:lpstr>#9Slide05 Bodega Script</vt:lpstr>
      <vt:lpstr>Arial</vt:lpstr>
      <vt:lpstr>Arial-Rounded</vt:lpstr>
      <vt:lpstr>Calibri</vt:lpstr>
      <vt:lpstr>Calibri Light</vt:lpstr>
      <vt:lpstr>DaddysGirl</vt:lpstr>
      <vt:lpstr>SVN-Dancing Script</vt:lpstr>
      <vt:lpstr>Tahoma</vt:lpstr>
      <vt:lpstr>Times New Roman</vt:lpstr>
      <vt:lpstr>UTM Alberta Heavy</vt:lpstr>
      <vt:lpstr>UTM Avo</vt:lpstr>
      <vt:lpstr>UTM Avo (Body)</vt:lpstr>
      <vt:lpstr>UTM Avo (Headings)</vt:lpstr>
      <vt:lpstr>UTM Cookies</vt:lpstr>
      <vt:lpstr>UVN Bo Quen</vt:lpstr>
      <vt:lpstr>华康海报体W12(P)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88</dc:title>
  <dc:subject>9Slide.vn</dc:subject>
  <dc:creator>Thanh Bui</dc:creator>
  <dc:description>9Slide.vn</dc:description>
  <cp:lastModifiedBy>Admin</cp:lastModifiedBy>
  <cp:revision>39</cp:revision>
  <dcterms:created xsi:type="dcterms:W3CDTF">2017-08-17T10:58:14Z</dcterms:created>
  <dcterms:modified xsi:type="dcterms:W3CDTF">2022-08-25T13:35:35Z</dcterms:modified>
  <cp:category>9Slide.vn</cp:category>
</cp:coreProperties>
</file>