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84" r:id="rId3"/>
    <p:sldId id="258" r:id="rId4"/>
    <p:sldId id="272" r:id="rId5"/>
    <p:sldId id="273" r:id="rId6"/>
    <p:sldId id="274" r:id="rId7"/>
    <p:sldId id="275" r:id="rId8"/>
    <p:sldId id="283" r:id="rId9"/>
  </p:sldIdLst>
  <p:sldSz cx="16276638" cy="9144000"/>
  <p:notesSz cx="6858000" cy="9144000"/>
  <p:defaultTextStyle>
    <a:defPPr>
      <a:defRPr lang="en-US"/>
    </a:defPPr>
    <a:lvl1pPr algn="l" defTabSz="1450975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725488" indent="-268288" algn="l" defTabSz="1450975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1450975" indent="-536575" algn="l" defTabSz="1450975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2178050" indent="-806450" algn="l" defTabSz="1450975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2903538" indent="-1074738" algn="l" defTabSz="1450975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9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9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9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9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99"/>
    <a:srgbClr val="88DFE8"/>
    <a:srgbClr val="FFCC29"/>
    <a:srgbClr val="FFDB69"/>
    <a:srgbClr val="FEF4EC"/>
    <a:srgbClr val="F6882E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714" y="-96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452524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452524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085201-FC8E-4BCC-BD66-6D7256ACD5F1}" type="datetimeFigureOut">
              <a:rPr lang="en-US"/>
              <a:pPr>
                <a:defRPr/>
              </a:pPr>
              <a:t>22/11/2022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452524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1452524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2E6C682-3BEB-43F8-B6FF-96F86FD1D9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1450975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5488" algn="l" defTabSz="1450975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0975" algn="l" defTabSz="1450975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050" algn="l" defTabSz="1450975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3538" algn="l" defTabSz="1450975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1450975" fontAlgn="base">
              <a:spcBef>
                <a:spcPct val="0"/>
              </a:spcBef>
              <a:spcAft>
                <a:spcPct val="0"/>
              </a:spcAft>
              <a:defRPr/>
            </a:pPr>
            <a:fld id="{BFC453DB-70AA-4A6B-ADB1-4A5ABED28BD7}" type="slidenum">
              <a:rPr lang="en-US">
                <a:cs typeface="Arial" charset="0"/>
              </a:rPr>
              <a:pPr defTabSz="1450975"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8BBE5-59A7-486B-B20C-10B8B2CB764A}" type="datetimeFigureOut">
              <a:rPr lang="en-US"/>
              <a:pPr>
                <a:defRPr/>
              </a:pPr>
              <a:t>22/11/2022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6A1B5-5DD7-44FD-8EE1-E157CEE57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C5BB79-E0EF-403C-AAD9-33C5C1499909}" type="datetimeFigureOut">
              <a:rPr lang="en-US"/>
              <a:pPr>
                <a:defRPr/>
              </a:pPr>
              <a:t>22/11/2022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C8DB2-11B8-43C7-AA8A-3650FCB7DD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4D8FA-86C6-41D0-9C4F-9868BAD1D8DC}" type="datetimeFigureOut">
              <a:rPr lang="en-US"/>
              <a:pPr>
                <a:defRPr/>
              </a:pPr>
              <a:t>22/11/2022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40F5E-8EA1-4569-960E-50E467B074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02105-4C21-4046-AA1B-4A989444CFDE}" type="datetimeFigureOut">
              <a:rPr lang="en-US"/>
              <a:pPr>
                <a:defRPr/>
              </a:pPr>
              <a:t>22/11/2022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2C0F0-84CE-4FFC-8CC8-893D7BF80B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EAB66-338F-41A4-A44D-13ACD3FA9C9D}" type="datetimeFigureOut">
              <a:rPr lang="en-US"/>
              <a:pPr>
                <a:defRPr/>
              </a:pPr>
              <a:t>22/11/2022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288F7-3ADC-44AC-A34C-3E1EEFC7FB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0281E-1565-49C8-9C16-179BA6F31FD7}" type="datetimeFigureOut">
              <a:rPr lang="en-US"/>
              <a:pPr>
                <a:defRPr/>
              </a:pPr>
              <a:t>22/11/2022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27947-79A3-4FD3-8743-578CDEEC18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B50F8-8277-44B7-BE8D-14A55B3C3BBD}" type="datetimeFigureOut">
              <a:rPr lang="en-US"/>
              <a:pPr>
                <a:defRPr/>
              </a:pPr>
              <a:t>22/11/2022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4232F2-FE4F-4FBF-8B8D-FFBB3AF0BE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85E70-B22B-42C2-969E-0D13682F45EC}" type="datetimeFigureOut">
              <a:rPr lang="en-US"/>
              <a:pPr>
                <a:defRPr/>
              </a:pPr>
              <a:t>22/11/2022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71873-9B84-4EE4-9DE8-9C35E45378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1DBFA-E647-4F23-99AE-2DA387E5336B}" type="datetimeFigureOut">
              <a:rPr lang="en-US"/>
              <a:pPr>
                <a:defRPr/>
              </a:pPr>
              <a:t>22/11/2022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F18AF-DEF5-4318-852F-0D353B865A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A5E6A-F20E-4D12-929D-99A31EC19F7C}" type="datetimeFigureOut">
              <a:rPr lang="en-US"/>
              <a:pPr>
                <a:defRPr/>
              </a:pPr>
              <a:t>22/11/2022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DE984-D771-4765-8E77-17B0A49099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 rtlCol="0">
            <a:normAutofit/>
          </a:bodyPr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D9555-38CF-46C7-B882-03E81435F633}" type="datetimeFigureOut">
              <a:rPr lang="en-US"/>
              <a:pPr>
                <a:defRPr/>
              </a:pPr>
              <a:t>22/11/2022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C66F9-60AC-43A2-B441-F6DDC17266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14388" y="366713"/>
            <a:ext cx="14647862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5252" tIns="72626" rIns="145252" bIns="7262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14388" y="2133600"/>
            <a:ext cx="14647862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5252" tIns="72626" rIns="145252" bIns="726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4388" y="8475663"/>
            <a:ext cx="3797300" cy="485775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 defTabSz="1452524" fontAlgn="auto">
              <a:spcBef>
                <a:spcPts val="0"/>
              </a:spcBef>
              <a:spcAft>
                <a:spcPts val="0"/>
              </a:spcAft>
              <a:defRPr sz="1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BB6481E-8006-444F-A626-06A5C4E3A560}" type="datetimeFigureOut">
              <a:rPr lang="en-US"/>
              <a:pPr>
                <a:defRPr/>
              </a:pPr>
              <a:t>22/11/2022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013" y="8475663"/>
            <a:ext cx="5154612" cy="485775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 defTabSz="1452524" fontAlgn="auto">
              <a:spcBef>
                <a:spcPts val="0"/>
              </a:spcBef>
              <a:spcAft>
                <a:spcPts val="0"/>
              </a:spcAft>
              <a:defRPr sz="1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50" y="8475663"/>
            <a:ext cx="3797300" cy="485775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 defTabSz="1452524" fontAlgn="auto">
              <a:spcBef>
                <a:spcPts val="0"/>
              </a:spcBef>
              <a:spcAft>
                <a:spcPts val="0"/>
              </a:spcAft>
              <a:defRPr sz="1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CF18AF0-0558-4530-8DE4-94352C3447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0975" rtl="0" eaLnBrk="0" fontAlgn="base" hangingPunct="0">
        <a:spcBef>
          <a:spcPct val="0"/>
        </a:spcBef>
        <a:spcAft>
          <a:spcPct val="0"/>
        </a:spcAft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450975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Calibri" pitchFamily="34" charset="0"/>
        </a:defRPr>
      </a:lvl2pPr>
      <a:lvl3pPr algn="ctr" defTabSz="1450975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Calibri" pitchFamily="34" charset="0"/>
        </a:defRPr>
      </a:lvl3pPr>
      <a:lvl4pPr algn="ctr" defTabSz="1450975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Calibri" pitchFamily="34" charset="0"/>
        </a:defRPr>
      </a:lvl4pPr>
      <a:lvl5pPr algn="ctr" defTabSz="1450975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Calibri" pitchFamily="34" charset="0"/>
        </a:defRPr>
      </a:lvl5pPr>
      <a:lvl6pPr marL="457200" algn="ctr" defTabSz="1450975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Calibri" pitchFamily="34" charset="0"/>
        </a:defRPr>
      </a:lvl6pPr>
      <a:lvl7pPr marL="914400" algn="ctr" defTabSz="1450975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Calibri" pitchFamily="34" charset="0"/>
        </a:defRPr>
      </a:lvl7pPr>
      <a:lvl8pPr marL="1371600" algn="ctr" defTabSz="1450975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Calibri" pitchFamily="34" charset="0"/>
        </a:defRPr>
      </a:lvl8pPr>
      <a:lvl9pPr marL="1828800" algn="ctr" defTabSz="1450975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Calibri" pitchFamily="34" charset="0"/>
        </a:defRPr>
      </a:lvl9pPr>
    </p:titleStyle>
    <p:bodyStyle>
      <a:lvl1pPr marL="544513" indent="-544513" algn="l" defTabSz="145097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79513" indent="-452438" algn="l" defTabSz="145097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4513" indent="-361950" algn="l" defTabSz="145097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588" indent="-361950" algn="l" defTabSz="145097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7075" indent="-361950" algn="l" defTabSz="1450975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POINSET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36513" y="6545263"/>
            <a:ext cx="2921000" cy="2560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497013" y="4343400"/>
            <a:ext cx="13498512" cy="242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1452524" eaLnBrk="1" fontAlgn="auto" hangingPunct="1">
              <a:spcBef>
                <a:spcPts val="1800"/>
              </a:spcBef>
              <a:spcAft>
                <a:spcPts val="0"/>
              </a:spcAft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defTabSz="145252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39: SO SÁNH SỐ LỚN GẤP MẤY LẦN SỐ BÉ (T1)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2479675" y="2057400"/>
            <a:ext cx="11471275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145252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  <a:t>CHÀO MỪNG QUÝ THẦY CÔ</a:t>
            </a:r>
          </a:p>
          <a:p>
            <a:pPr algn="ctr" defTabSz="145252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  <a:t>VỀ DỰ GIỜ THĂM LỚP</a:t>
            </a:r>
          </a:p>
        </p:txBody>
      </p:sp>
      <p:pic>
        <p:nvPicPr>
          <p:cNvPr id="14341" name="Picture 22" descr="bd21315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92763" y="6919913"/>
            <a:ext cx="5616575" cy="20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7" descr="BƯỚM 58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10291576">
            <a:off x="12320588" y="6753225"/>
            <a:ext cx="1162050" cy="151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3" name="Picture 8" descr="animal-14[1]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417220" flipH="1">
            <a:off x="2314575" y="6875463"/>
            <a:ext cx="1068388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4" name="Picture 5" descr="POINSET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5400000">
            <a:off x="14692312" y="-109537"/>
            <a:ext cx="1382713" cy="165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4"/>
          <p:cNvSpPr txBox="1">
            <a:spLocks noChangeArrowheads="1"/>
          </p:cNvSpPr>
          <p:nvPr/>
        </p:nvSpPr>
        <p:spPr bwMode="auto">
          <a:xfrm>
            <a:off x="4481513" y="898525"/>
            <a:ext cx="83820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3689" tIns="71844" rIns="143689" bIns="71844">
            <a:spAutoFit/>
          </a:bodyPr>
          <a:lstStyle/>
          <a:p>
            <a:pPr algn="ctr"/>
            <a:r>
              <a:rPr lang="en-US" sz="2800" b="1">
                <a:solidFill>
                  <a:srgbClr val="0000CC"/>
                </a:solidFill>
                <a:latin typeface="Times New Roman" pitchFamily="18" charset="0"/>
              </a:rPr>
              <a:t>Bài 39: SO SÁNH SỐ LỚN GẤP MẤY LẦN SỐ BÉ</a:t>
            </a:r>
          </a:p>
        </p:txBody>
      </p:sp>
      <p:pic>
        <p:nvPicPr>
          <p:cNvPr id="16386" name="Picture 8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60488" y="1849438"/>
            <a:ext cx="14235112" cy="714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: Single Corner Snipped 7">
            <a:extLst>
              <a:ext uri="{FF2B5EF4-FFF2-40B4-BE49-F238E27FC236}"/>
            </a:extLst>
          </p:cNvPr>
          <p:cNvSpPr/>
          <p:nvPr/>
        </p:nvSpPr>
        <p:spPr>
          <a:xfrm>
            <a:off x="9967913" y="3733800"/>
            <a:ext cx="5029200" cy="2286000"/>
          </a:xfrm>
          <a:prstGeom prst="snip1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defTabSz="1452524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9563" y="1555750"/>
            <a:ext cx="139827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rcRect t="5042" r="1193"/>
          <a:stretch>
            <a:fillRect/>
          </a:stretch>
        </p:blipFill>
        <p:spPr bwMode="auto">
          <a:xfrm>
            <a:off x="4763" y="3408363"/>
            <a:ext cx="13411200" cy="287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16100" y="5867400"/>
            <a:ext cx="13411200" cy="313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Text Box 14"/>
          <p:cNvSpPr txBox="1">
            <a:spLocks noChangeArrowheads="1"/>
          </p:cNvSpPr>
          <p:nvPr/>
        </p:nvSpPr>
        <p:spPr bwMode="auto">
          <a:xfrm>
            <a:off x="4481513" y="898525"/>
            <a:ext cx="83820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3689" tIns="71844" rIns="143689" bIns="71844">
            <a:spAutoFit/>
          </a:bodyPr>
          <a:lstStyle/>
          <a:p>
            <a:pPr algn="ctr"/>
            <a:r>
              <a:rPr lang="en-US" sz="2800" b="1">
                <a:solidFill>
                  <a:srgbClr val="0000CC"/>
                </a:solidFill>
                <a:latin typeface="Times New Roman" pitchFamily="18" charset="0"/>
              </a:rPr>
              <a:t>Bài 39: SO SÁNH SỐ BÉ GẤP MẤY LẦN SỐ LỚN</a:t>
            </a:r>
          </a:p>
        </p:txBody>
      </p:sp>
      <p:sp>
        <p:nvSpPr>
          <p:cNvPr id="2" name="Rectangle: Rounded Corners 1">
            <a:extLst>
              <a:ext uri="{FF2B5EF4-FFF2-40B4-BE49-F238E27FC236}"/>
            </a:extLst>
          </p:cNvPr>
          <p:cNvSpPr/>
          <p:nvPr/>
        </p:nvSpPr>
        <p:spPr>
          <a:xfrm>
            <a:off x="2500313" y="4419600"/>
            <a:ext cx="2133600" cy="914400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defTabSz="1452524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: Rounded Corners 3">
            <a:extLst>
              <a:ext uri="{FF2B5EF4-FFF2-40B4-BE49-F238E27FC236}"/>
            </a:extLst>
          </p:cNvPr>
          <p:cNvSpPr/>
          <p:nvPr/>
        </p:nvSpPr>
        <p:spPr>
          <a:xfrm>
            <a:off x="4024313" y="6705600"/>
            <a:ext cx="4876800" cy="2032000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defTabSz="1452524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Flowchart: Alternate Process 5">
            <a:extLst>
              <a:ext uri="{FF2B5EF4-FFF2-40B4-BE49-F238E27FC236}"/>
            </a:extLst>
          </p:cNvPr>
          <p:cNvSpPr/>
          <p:nvPr/>
        </p:nvSpPr>
        <p:spPr>
          <a:xfrm>
            <a:off x="10120313" y="6858000"/>
            <a:ext cx="3295650" cy="457200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defTabSz="1452524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9113" y="1362075"/>
            <a:ext cx="13868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0113" y="5400675"/>
            <a:ext cx="14554200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Text Box 14"/>
          <p:cNvSpPr txBox="1">
            <a:spLocks noChangeArrowheads="1"/>
          </p:cNvSpPr>
          <p:nvPr/>
        </p:nvSpPr>
        <p:spPr bwMode="auto">
          <a:xfrm>
            <a:off x="4481513" y="898525"/>
            <a:ext cx="83820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3689" tIns="71844" rIns="143689" bIns="71844">
            <a:spAutoFit/>
          </a:bodyPr>
          <a:lstStyle/>
          <a:p>
            <a:pPr algn="ctr"/>
            <a:r>
              <a:rPr lang="en-US" sz="2800" b="1">
                <a:solidFill>
                  <a:srgbClr val="0000CC"/>
                </a:solidFill>
                <a:latin typeface="Times New Roman" pitchFamily="18" charset="0"/>
              </a:rPr>
              <a:t>Bài 39: SO SÁNH SỐ BÉ GẤP MẤY LẦN SỐ LỚN</a:t>
            </a:r>
          </a:p>
        </p:txBody>
      </p:sp>
      <p:sp>
        <p:nvSpPr>
          <p:cNvPr id="2" name="Flowchart: Alternate Process 1">
            <a:extLst>
              <a:ext uri="{FF2B5EF4-FFF2-40B4-BE49-F238E27FC236}"/>
            </a:extLst>
          </p:cNvPr>
          <p:cNvSpPr/>
          <p:nvPr/>
        </p:nvSpPr>
        <p:spPr>
          <a:xfrm>
            <a:off x="4100513" y="1938338"/>
            <a:ext cx="9525000" cy="1338262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defTabSz="1452524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: Rounded Corners 10">
            <a:extLst>
              <a:ext uri="{FF2B5EF4-FFF2-40B4-BE49-F238E27FC236}"/>
            </a:extLst>
          </p:cNvPr>
          <p:cNvSpPr/>
          <p:nvPr/>
        </p:nvSpPr>
        <p:spPr>
          <a:xfrm>
            <a:off x="4100513" y="3200400"/>
            <a:ext cx="9525000" cy="652463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defTabSz="1452524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Flowchart: Alternate Process 11">
            <a:extLst>
              <a:ext uri="{FF2B5EF4-FFF2-40B4-BE49-F238E27FC236}"/>
            </a:extLst>
          </p:cNvPr>
          <p:cNvSpPr/>
          <p:nvPr/>
        </p:nvSpPr>
        <p:spPr>
          <a:xfrm>
            <a:off x="4100513" y="3868738"/>
            <a:ext cx="9525000" cy="1338262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defTabSz="1452524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813" y="1185863"/>
            <a:ext cx="15925800" cy="211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Text Box 14"/>
          <p:cNvSpPr txBox="1">
            <a:spLocks noChangeArrowheads="1"/>
          </p:cNvSpPr>
          <p:nvPr/>
        </p:nvSpPr>
        <p:spPr bwMode="auto">
          <a:xfrm>
            <a:off x="4481513" y="898525"/>
            <a:ext cx="83820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3689" tIns="71844" rIns="143689" bIns="71844">
            <a:spAutoFit/>
          </a:bodyPr>
          <a:lstStyle/>
          <a:p>
            <a:pPr algn="ctr"/>
            <a:r>
              <a:rPr lang="en-US" sz="2800" b="1">
                <a:solidFill>
                  <a:srgbClr val="0000CC"/>
                </a:solidFill>
                <a:latin typeface="Times New Roman" pitchFamily="18" charset="0"/>
              </a:rPr>
              <a:t>Bài 39: SO SÁNH SỐ BÉ GẤP MẤY LẦN SỐ LỚN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7567613" y="3554413"/>
            <a:ext cx="8134350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/>
              <a:t>Bài</a:t>
            </a:r>
            <a:r>
              <a:rPr lang="vi-VN" sz="3600"/>
              <a:t> giải:</a:t>
            </a:r>
          </a:p>
          <a:p>
            <a:pPr algn="just"/>
            <a:r>
              <a:rPr lang="vi-VN" sz="3600">
                <a:solidFill>
                  <a:srgbClr val="000000"/>
                </a:solidFill>
              </a:rPr>
              <a:t>Số sách ở ngăn dưới gấp số sách ở ngăn trên một số lần là:</a:t>
            </a:r>
            <a:endParaRPr lang="en-US" sz="3600">
              <a:solidFill>
                <a:srgbClr val="000000"/>
              </a:solidFill>
            </a:endParaRPr>
          </a:p>
          <a:p>
            <a:pPr algn="just"/>
            <a:r>
              <a:rPr lang="en-US" sz="3600">
                <a:solidFill>
                  <a:srgbClr val="000000"/>
                </a:solidFill>
              </a:rPr>
              <a:t>             </a:t>
            </a:r>
            <a:r>
              <a:rPr lang="vi-VN" sz="3600">
                <a:solidFill>
                  <a:srgbClr val="000000"/>
                </a:solidFill>
              </a:rPr>
              <a:t>4 : 6 = 4 (lần)</a:t>
            </a:r>
            <a:endParaRPr lang="en-US" sz="3600">
              <a:solidFill>
                <a:srgbClr val="0000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sz="3600">
                <a:solidFill>
                  <a:srgbClr val="000000"/>
                </a:solidFill>
              </a:rPr>
              <a:t>        </a:t>
            </a:r>
            <a:r>
              <a:rPr lang="vi-VN" sz="3600">
                <a:solidFill>
                  <a:srgbClr val="000000"/>
                </a:solidFill>
              </a:rPr>
              <a:t>Đáp số: 4 lần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152775" y="3505200"/>
            <a:ext cx="17494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u="sng"/>
              <a:t>Tóm tắt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66713" y="4419600"/>
            <a:ext cx="6816725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/>
              <a:t>- Ngăn trên: 6 quyển sách.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/>
              <a:t>- Ngăn dưới: 24 quyển sách.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/>
              <a:t>- Số sách ngăn dưới: ? Số sách ngăn trên</a:t>
            </a:r>
          </a:p>
        </p:txBody>
      </p:sp>
      <p:cxnSp>
        <p:nvCxnSpPr>
          <p:cNvPr id="18" name="Straight Connector 17">
            <a:extLst>
              <a:ext uri="{FF2B5EF4-FFF2-40B4-BE49-F238E27FC236}"/>
            </a:extLst>
          </p:cNvPr>
          <p:cNvCxnSpPr/>
          <p:nvPr/>
        </p:nvCxnSpPr>
        <p:spPr>
          <a:xfrm>
            <a:off x="7453313" y="3657600"/>
            <a:ext cx="0" cy="432435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/>
            </a:extLst>
          </p:cNvPr>
          <p:cNvCxnSpPr/>
          <p:nvPr/>
        </p:nvCxnSpPr>
        <p:spPr>
          <a:xfrm>
            <a:off x="4329113" y="2209800"/>
            <a:ext cx="2895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/>
            </a:extLst>
          </p:cNvPr>
          <p:cNvCxnSpPr/>
          <p:nvPr/>
        </p:nvCxnSpPr>
        <p:spPr>
          <a:xfrm>
            <a:off x="10752138" y="2209800"/>
            <a:ext cx="2895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/>
            </a:extLst>
          </p:cNvPr>
          <p:cNvCxnSpPr>
            <a:cxnSpLocks/>
          </p:cNvCxnSpPr>
          <p:nvPr/>
        </p:nvCxnSpPr>
        <p:spPr>
          <a:xfrm>
            <a:off x="1704975" y="2819400"/>
            <a:ext cx="1245393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Box 2"/>
          <p:cNvSpPr txBox="1">
            <a:spLocks noChangeArrowheads="1"/>
          </p:cNvSpPr>
          <p:nvPr/>
        </p:nvSpPr>
        <p:spPr bwMode="auto">
          <a:xfrm>
            <a:off x="258763" y="1849438"/>
            <a:ext cx="1575911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3600">
                <a:solidFill>
                  <a:srgbClr val="000000"/>
                </a:solidFill>
              </a:rPr>
              <a:t>Bài 2: </a:t>
            </a:r>
            <a:r>
              <a:rPr lang="vi-VN" sz="3600">
                <a:solidFill>
                  <a:srgbClr val="000000"/>
                </a:solidFill>
              </a:rPr>
              <a:t>Một con lợn cân nặng 40 kg, một con gà cân nặng 4 kg. Hỏi con lợn cân nặng gấp mấy lần con gà?</a:t>
            </a:r>
          </a:p>
        </p:txBody>
      </p:sp>
      <p:sp>
        <p:nvSpPr>
          <p:cNvPr id="20482" name="Text Box 14"/>
          <p:cNvSpPr txBox="1">
            <a:spLocks noChangeArrowheads="1"/>
          </p:cNvSpPr>
          <p:nvPr/>
        </p:nvSpPr>
        <p:spPr bwMode="auto">
          <a:xfrm>
            <a:off x="4481513" y="898525"/>
            <a:ext cx="83820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3689" tIns="71844" rIns="143689" bIns="71844">
            <a:spAutoFit/>
          </a:bodyPr>
          <a:lstStyle/>
          <a:p>
            <a:pPr algn="ctr"/>
            <a:r>
              <a:rPr lang="en-US" sz="2800" b="1">
                <a:solidFill>
                  <a:srgbClr val="0000CC"/>
                </a:solidFill>
                <a:latin typeface="Times New Roman" pitchFamily="18" charset="0"/>
              </a:rPr>
              <a:t>Bài 39: SO SÁNH SỐ BÉ GẤP MẤY LẦN SỐ LỚN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248525" y="3543300"/>
            <a:ext cx="8716963" cy="311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u="sng"/>
              <a:t>Bài</a:t>
            </a:r>
            <a:r>
              <a:rPr lang="vi-VN" sz="3600" u="sng"/>
              <a:t> giải:</a:t>
            </a:r>
          </a:p>
          <a:p>
            <a:r>
              <a:rPr lang="vi-VN" sz="3600"/>
              <a:t>Con lợn cân nặng gấp con gà một số lần là:</a:t>
            </a:r>
            <a:endParaRPr lang="en-US" sz="3600"/>
          </a:p>
          <a:p>
            <a:r>
              <a:rPr lang="en-US" sz="3600"/>
              <a:t>          </a:t>
            </a:r>
            <a:r>
              <a:rPr lang="vi-VN" sz="3600"/>
              <a:t>40 : 4 = 10 (lần)</a:t>
            </a:r>
            <a:endParaRPr lang="en-US" sz="3600"/>
          </a:p>
          <a:p>
            <a:r>
              <a:rPr lang="en-US" sz="3600"/>
              <a:t>                  </a:t>
            </a:r>
            <a:r>
              <a:rPr lang="vi-VN" sz="3600"/>
              <a:t>Đáp số: 10 lần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152775" y="3505200"/>
            <a:ext cx="17494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u="sng"/>
              <a:t>Tóm tắt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66713" y="4419600"/>
            <a:ext cx="6705600" cy="234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/>
              <a:t>- </a:t>
            </a:r>
            <a:r>
              <a:rPr lang="vi-VN" sz="3600"/>
              <a:t>Con lơn</a:t>
            </a:r>
            <a:r>
              <a:rPr lang="en-US" sz="3600"/>
              <a:t>: </a:t>
            </a:r>
            <a:r>
              <a:rPr lang="vi-VN" sz="3600"/>
              <a:t>40 kg</a:t>
            </a:r>
            <a:endParaRPr lang="en-US" sz="360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/>
              <a:t>- </a:t>
            </a:r>
            <a:r>
              <a:rPr lang="vi-VN" sz="3600"/>
              <a:t>Con gà</a:t>
            </a:r>
            <a:r>
              <a:rPr lang="en-US" sz="3600"/>
              <a:t>: 4 </a:t>
            </a:r>
            <a:r>
              <a:rPr lang="vi-VN" sz="3600"/>
              <a:t>kg</a:t>
            </a:r>
            <a:endParaRPr lang="en-US" sz="360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/>
              <a:t>- </a:t>
            </a:r>
            <a:r>
              <a:rPr lang="vi-VN" sz="3600"/>
              <a:t>Con lợn nặng gấp</a:t>
            </a:r>
            <a:r>
              <a:rPr lang="en-US" sz="3600"/>
              <a:t>: ? c</a:t>
            </a:r>
            <a:r>
              <a:rPr lang="vi-VN" sz="3600"/>
              <a:t>on gà</a:t>
            </a:r>
            <a:endParaRPr lang="en-US" sz="3600"/>
          </a:p>
        </p:txBody>
      </p:sp>
      <p:cxnSp>
        <p:nvCxnSpPr>
          <p:cNvPr id="13" name="Straight Connector 12">
            <a:extLst>
              <a:ext uri="{FF2B5EF4-FFF2-40B4-BE49-F238E27FC236}"/>
            </a:extLst>
          </p:cNvPr>
          <p:cNvCxnSpPr/>
          <p:nvPr/>
        </p:nvCxnSpPr>
        <p:spPr>
          <a:xfrm>
            <a:off x="7072313" y="3543300"/>
            <a:ext cx="0" cy="432435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/>
            </a:extLst>
          </p:cNvPr>
          <p:cNvCxnSpPr/>
          <p:nvPr/>
        </p:nvCxnSpPr>
        <p:spPr>
          <a:xfrm>
            <a:off x="4481513" y="2438400"/>
            <a:ext cx="2895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/>
            </a:extLst>
          </p:cNvPr>
          <p:cNvCxnSpPr/>
          <p:nvPr/>
        </p:nvCxnSpPr>
        <p:spPr>
          <a:xfrm>
            <a:off x="10501313" y="2457450"/>
            <a:ext cx="2895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/>
            </a:extLst>
          </p:cNvPr>
          <p:cNvCxnSpPr>
            <a:cxnSpLocks/>
          </p:cNvCxnSpPr>
          <p:nvPr/>
        </p:nvCxnSpPr>
        <p:spPr>
          <a:xfrm>
            <a:off x="366713" y="3068638"/>
            <a:ext cx="586263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/>
            </a:extLst>
          </p:cNvPr>
          <p:cNvCxnSpPr>
            <a:cxnSpLocks/>
          </p:cNvCxnSpPr>
          <p:nvPr/>
        </p:nvCxnSpPr>
        <p:spPr>
          <a:xfrm>
            <a:off x="14463713" y="2438400"/>
            <a:ext cx="1371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" descr="Anh dep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52513" y="219075"/>
            <a:ext cx="14416087" cy="845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WordArt 3"/>
          <p:cNvSpPr>
            <a:spLocks noChangeArrowheads="1" noChangeShapeType="1" noTextEdit="1"/>
          </p:cNvSpPr>
          <p:nvPr/>
        </p:nvSpPr>
        <p:spPr bwMode="auto">
          <a:xfrm>
            <a:off x="1966913" y="3657600"/>
            <a:ext cx="12649200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1539</TotalTime>
  <Words>191</Words>
  <Application>Microsoft Office PowerPoint</Application>
  <PresentationFormat>Custom</PresentationFormat>
  <Paragraphs>27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Sky123.Org</cp:lastModifiedBy>
  <cp:revision>226</cp:revision>
  <dcterms:created xsi:type="dcterms:W3CDTF">2022-07-10T01:37:20Z</dcterms:created>
  <dcterms:modified xsi:type="dcterms:W3CDTF">2022-11-22T14:47:58Z</dcterms:modified>
</cp:coreProperties>
</file>