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5"/>
  </p:notesMasterIdLst>
  <p:sldIdLst>
    <p:sldId id="370" r:id="rId3"/>
    <p:sldId id="347" r:id="rId4"/>
    <p:sldId id="425" r:id="rId5"/>
    <p:sldId id="418" r:id="rId6"/>
    <p:sldId id="416" r:id="rId7"/>
    <p:sldId id="417" r:id="rId8"/>
    <p:sldId id="419" r:id="rId9"/>
    <p:sldId id="413" r:id="rId10"/>
    <p:sldId id="420" r:id="rId11"/>
    <p:sldId id="421" r:id="rId12"/>
    <p:sldId id="422" r:id="rId13"/>
    <p:sldId id="396" r:id="rId14"/>
    <p:sldId id="400" r:id="rId15"/>
    <p:sldId id="397" r:id="rId16"/>
    <p:sldId id="398" r:id="rId17"/>
    <p:sldId id="399" r:id="rId18"/>
    <p:sldId id="363" r:id="rId19"/>
    <p:sldId id="423" r:id="rId20"/>
    <p:sldId id="401" r:id="rId21"/>
    <p:sldId id="379" r:id="rId22"/>
    <p:sldId id="424"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E11F69"/>
    <a:srgbClr val="FF00FF"/>
    <a:srgbClr val="E8A2C0"/>
    <a:srgbClr val="F298D6"/>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74" d="100"/>
          <a:sy n="74" d="100"/>
        </p:scale>
        <p:origin x="1123" y="62"/>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5</a:t>
            </a:fld>
            <a:endParaRPr lang="en-US"/>
          </a:p>
        </p:txBody>
      </p:sp>
    </p:spTree>
    <p:extLst>
      <p:ext uri="{BB962C8B-B14F-4D97-AF65-F5344CB8AC3E}">
        <p14:creationId xmlns:p14="http://schemas.microsoft.com/office/powerpoint/2010/main" val="3168567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00" dirty="0">
                <a:solidFill>
                  <a:srgbClr val="231F20"/>
                </a:solidFill>
                <a:effectLst/>
                <a:latin typeface="Times New Roman" panose="02020603050405020304" pitchFamily="18" charset="0"/>
                <a:ea typeface="Arial" panose="020B0604020202020204" pitchFamily="34" charset="0"/>
              </a:rPr>
              <a:t>GV</a:t>
            </a:r>
            <a:r>
              <a:rPr lang="vi-VN" sz="1200" kern="100" spc="-75"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nói</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thêm:</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Những</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hành</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động</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này</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của</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các</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bạn</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nhỏ</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không</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chỉ</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thể</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hiện</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đức</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tính chăm chỉ lao động, trách nhiệm bảo vệ di tích lịch sử mà còn là sự ý thức sâu sắc đối với nguồn cội của mình.</a:t>
            </a:r>
            <a:endParaRPr lang="en-US" sz="1200" kern="100" dirty="0">
              <a:solidFill>
                <a:srgbClr val="231F20"/>
              </a:solidFill>
              <a:effectLst/>
              <a:latin typeface="Arial" panose="020B0604020202020204" pitchFamily="34" charset="0"/>
              <a:ea typeface="Arial" panose="020B060402020202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32EBF5C3-98C9-4DE1-ACEE-16B969DC144E}" type="slidenum">
              <a:rPr lang="en-US" smtClean="0"/>
              <a:t>14</a:t>
            </a:fld>
            <a:endParaRPr lang="en-US"/>
          </a:p>
        </p:txBody>
      </p:sp>
    </p:spTree>
    <p:extLst>
      <p:ext uri="{BB962C8B-B14F-4D97-AF65-F5344CB8AC3E}">
        <p14:creationId xmlns:p14="http://schemas.microsoft.com/office/powerpoint/2010/main" val="108788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2EBF5C3-98C9-4DE1-ACEE-16B969DC144E}" type="slidenum">
              <a:rPr lang="en-US" smtClean="0"/>
              <a:t>15</a:t>
            </a:fld>
            <a:endParaRPr lang="en-US"/>
          </a:p>
        </p:txBody>
      </p:sp>
    </p:spTree>
    <p:extLst>
      <p:ext uri="{BB962C8B-B14F-4D97-AF65-F5344CB8AC3E}">
        <p14:creationId xmlns:p14="http://schemas.microsoft.com/office/powerpoint/2010/main" val="394665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2/26/2025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2/26/2025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2/26/2025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2/26/2025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2/26/2025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2/26/2025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2/26/2025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2/26/2025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2/26/2025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4"/>
          <a:stretch>
            <a:fillRect/>
          </a:stretch>
        </p:blipFill>
        <p:spPr>
          <a:xfrm>
            <a:off x="3610058" y="2498799"/>
            <a:ext cx="4208780" cy="1571625"/>
          </a:xfrm>
          <a:prstGeom prst="rect">
            <a:avLst/>
          </a:prstGeom>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3844" y="52826"/>
            <a:ext cx="1432183" cy="158652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92A029D7-21B0-FB97-9200-9942D7A91B11}"/>
              </a:ext>
            </a:extLst>
          </p:cNvPr>
          <p:cNvSpPr txBox="1">
            <a:spLocks noChangeArrowheads="1"/>
          </p:cNvSpPr>
          <p:nvPr/>
        </p:nvSpPr>
        <p:spPr bwMode="gray">
          <a:xfrm>
            <a:off x="521900" y="912275"/>
            <a:ext cx="102393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0249" tIns="55125" rIns="110249" bIns="55125" numCol="1" anchor="ctr" anchorCtr="0" compatLnSpc="1"/>
          <a:lstStyle>
            <a:lvl1pPr algn="ctr" rtl="0" eaLnBrk="0" fontAlgn="base" hangingPunct="0">
              <a:spcBef>
                <a:spcPct val="0"/>
              </a:spcBef>
              <a:spcAft>
                <a:spcPct val="0"/>
              </a:spcAft>
              <a:defRPr sz="4300" b="1" i="1" kern="1200">
                <a:solidFill>
                  <a:schemeClr val="tx1"/>
                </a:solidFill>
                <a:latin typeface="+mj-lt"/>
                <a:ea typeface="+mj-ea"/>
                <a:cs typeface="+mj-cs"/>
              </a:defRPr>
            </a:lvl1pPr>
            <a:lvl2pPr algn="l" rtl="0" eaLnBrk="0" fontAlgn="base" hangingPunct="0">
              <a:spcBef>
                <a:spcPct val="0"/>
              </a:spcBef>
              <a:spcAft>
                <a:spcPct val="0"/>
              </a:spcAft>
              <a:defRPr sz="3400" b="1" i="1">
                <a:solidFill>
                  <a:schemeClr val="tx1"/>
                </a:solidFill>
                <a:latin typeface="Verdana" panose="020B0604030504040204" pitchFamily="34" charset="0"/>
              </a:defRPr>
            </a:lvl2pPr>
            <a:lvl3pPr algn="l" rtl="0" eaLnBrk="0" fontAlgn="base" hangingPunct="0">
              <a:spcBef>
                <a:spcPct val="0"/>
              </a:spcBef>
              <a:spcAft>
                <a:spcPct val="0"/>
              </a:spcAft>
              <a:defRPr sz="3400" b="1" i="1">
                <a:solidFill>
                  <a:schemeClr val="tx1"/>
                </a:solidFill>
                <a:latin typeface="Verdana" panose="020B0604030504040204" pitchFamily="34" charset="0"/>
              </a:defRPr>
            </a:lvl3pPr>
            <a:lvl4pPr algn="l" rtl="0" eaLnBrk="0" fontAlgn="base" hangingPunct="0">
              <a:spcBef>
                <a:spcPct val="0"/>
              </a:spcBef>
              <a:spcAft>
                <a:spcPct val="0"/>
              </a:spcAft>
              <a:defRPr sz="3400" b="1" i="1">
                <a:solidFill>
                  <a:schemeClr val="tx1"/>
                </a:solidFill>
                <a:latin typeface="Verdana" panose="020B0604030504040204" pitchFamily="34" charset="0"/>
              </a:defRPr>
            </a:lvl4pPr>
            <a:lvl5pPr algn="l" rtl="0" eaLnBrk="0" fontAlgn="base" hangingPunct="0">
              <a:spcBef>
                <a:spcPct val="0"/>
              </a:spcBef>
              <a:spcAft>
                <a:spcPct val="0"/>
              </a:spcAft>
              <a:defRPr sz="3400" b="1" i="1">
                <a:solidFill>
                  <a:schemeClr val="tx1"/>
                </a:solidFill>
                <a:latin typeface="Verdana" panose="020B0604030504040204" pitchFamily="34" charset="0"/>
              </a:defRPr>
            </a:lvl5pPr>
            <a:lvl6pPr marL="551180" algn="l" rtl="0" eaLnBrk="1" fontAlgn="base" hangingPunct="1">
              <a:spcBef>
                <a:spcPct val="0"/>
              </a:spcBef>
              <a:spcAft>
                <a:spcPct val="0"/>
              </a:spcAft>
              <a:defRPr sz="3400" b="1" i="1">
                <a:solidFill>
                  <a:schemeClr val="tx1"/>
                </a:solidFill>
                <a:latin typeface="Verdana" panose="020B0604030504040204" pitchFamily="34" charset="0"/>
              </a:defRPr>
            </a:lvl6pPr>
            <a:lvl7pPr marL="1102360" algn="l" rtl="0" eaLnBrk="1" fontAlgn="base" hangingPunct="1">
              <a:spcBef>
                <a:spcPct val="0"/>
              </a:spcBef>
              <a:spcAft>
                <a:spcPct val="0"/>
              </a:spcAft>
              <a:defRPr sz="3400" b="1" i="1">
                <a:solidFill>
                  <a:schemeClr val="tx1"/>
                </a:solidFill>
                <a:latin typeface="Verdana" panose="020B0604030504040204" pitchFamily="34" charset="0"/>
              </a:defRPr>
            </a:lvl7pPr>
            <a:lvl8pPr marL="1653540" algn="l" rtl="0" eaLnBrk="1" fontAlgn="base" hangingPunct="1">
              <a:spcBef>
                <a:spcPct val="0"/>
              </a:spcBef>
              <a:spcAft>
                <a:spcPct val="0"/>
              </a:spcAft>
              <a:defRPr sz="3400" b="1" i="1">
                <a:solidFill>
                  <a:schemeClr val="tx1"/>
                </a:solidFill>
                <a:latin typeface="Verdana" panose="020B0604030504040204" pitchFamily="34" charset="0"/>
              </a:defRPr>
            </a:lvl8pPr>
            <a:lvl9pPr marL="2204720" algn="l" rtl="0" eaLnBrk="1" fontAlgn="base" hangingPunct="1">
              <a:spcBef>
                <a:spcPct val="0"/>
              </a:spcBef>
              <a:spcAft>
                <a:spcPct val="0"/>
              </a:spcAft>
              <a:defRPr sz="3400" b="1" i="1">
                <a:solidFill>
                  <a:schemeClr val="tx1"/>
                </a:solidFill>
                <a:latin typeface="Verdana" panose="020B0604030504040204" pitchFamily="34" charset="0"/>
              </a:defRPr>
            </a:lvl9pPr>
          </a:lstStyle>
          <a:p>
            <a:pPr eaLnBrk="1" hangingPunct="1">
              <a:lnSpc>
                <a:spcPct val="120000"/>
              </a:lnSpc>
            </a:pPr>
            <a:r>
              <a:rPr lang="en-US" altLang="en-US" sz="3600" i="0" dirty="0">
                <a:solidFill>
                  <a:srgbClr val="FF0000"/>
                </a:solidFill>
                <a:latin typeface="Times New Roman" panose="02020603050405020304" pitchFamily="18" charset="0"/>
                <a:cs typeface="Times New Roman" panose="02020603050405020304" pitchFamily="18" charset="0"/>
              </a:rPr>
              <a:t>NHIỆT LIỆT CHÀO MỪNG CÁC THẦY CÔ </a:t>
            </a:r>
          </a:p>
          <a:p>
            <a:pPr eaLnBrk="1" hangingPunct="1">
              <a:lnSpc>
                <a:spcPct val="120000"/>
              </a:lnSpc>
            </a:pPr>
            <a:r>
              <a:rPr lang="en-US" altLang="en-US" sz="3600" i="0" dirty="0">
                <a:solidFill>
                  <a:srgbClr val="FF0000"/>
                </a:solidFill>
                <a:latin typeface="Times New Roman" panose="02020603050405020304" pitchFamily="18" charset="0"/>
                <a:cs typeface="Times New Roman" panose="02020603050405020304" pitchFamily="18" charset="0"/>
              </a:rPr>
              <a:t>VỀ DỰ GIỜ,  THĂM LỚP</a:t>
            </a:r>
          </a:p>
        </p:txBody>
      </p:sp>
      <p:sp>
        <p:nvSpPr>
          <p:cNvPr id="10" name="Round Single Corner Rectangle 4">
            <a:extLst>
              <a:ext uri="{FF2B5EF4-FFF2-40B4-BE49-F238E27FC236}">
                <a16:creationId xmlns:a16="http://schemas.microsoft.com/office/drawing/2014/main" id="{C7BC0314-EF80-F422-45B3-E3A1543F7555}"/>
              </a:ext>
            </a:extLst>
          </p:cNvPr>
          <p:cNvSpPr/>
          <p:nvPr/>
        </p:nvSpPr>
        <p:spPr>
          <a:xfrm>
            <a:off x="447675" y="4716623"/>
            <a:ext cx="10728325" cy="1447800"/>
          </a:xfrm>
          <a:prstGeom prst="round1Rect">
            <a:avLst/>
          </a:prstGeom>
          <a:noFill/>
          <a:ln w="12700" cap="flat" cmpd="sng" algn="ctr">
            <a:noFill/>
            <a:prstDash val="solid"/>
            <a:miter lim="800000"/>
          </a:ln>
          <a:effectLst/>
        </p:spPr>
        <p:txBody>
          <a:bodyPr lIns="110249" tIns="55125" rIns="110249" bIns="55125" anchor="ctr"/>
          <a:lstStyle/>
          <a:p>
            <a:pPr marL="0" marR="0" lvl="0" indent="0" algn="ctr" defTabSz="914400" eaLnBrk="1" fontAlgn="base" latinLnBrk="0" hangingPunct="1">
              <a:lnSpc>
                <a:spcPct val="120000"/>
              </a:lnSpc>
              <a:spcBef>
                <a:spcPct val="0"/>
              </a:spcBef>
              <a:spcAft>
                <a:spcPct val="0"/>
              </a:spcAft>
              <a:buClrTx/>
              <a:buSzTx/>
              <a:buFontTx/>
              <a:buNone/>
              <a:defRPr/>
            </a:pP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r>
              <a:rPr kumimoji="0" lang="vi-VN" alt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GIÁO VIÊN : </a:t>
            </a:r>
            <a:r>
              <a:rPr lang="en-US" sz="2400" b="1" kern="0" dirty="0">
                <a:solidFill>
                  <a:srgbClr val="020202"/>
                </a:solidFill>
                <a:latin typeface="Times New Roman" panose="02020603050405020304" pitchFamily="18" charset="0"/>
                <a:cs typeface="Times New Roman" panose="02020603050405020304" pitchFamily="18" charset="0"/>
              </a:rPr>
              <a:t>VŨ THỊ HẢO</a:t>
            </a:r>
            <a:endParaRPr kumimoji="0" lang="en-US" sz="2400" b="1" i="0" u="none" strike="noStrike" kern="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base" latinLnBrk="0" hangingPunct="1">
              <a:lnSpc>
                <a:spcPct val="120000"/>
              </a:lnSpc>
              <a:spcBef>
                <a:spcPct val="0"/>
              </a:spcBef>
              <a:spcAft>
                <a:spcPct val="0"/>
              </a:spcAft>
              <a:buClrTx/>
              <a:buSzTx/>
              <a:buFontTx/>
              <a:buNone/>
              <a:defRPr/>
            </a:pPr>
            <a:r>
              <a:rPr kumimoji="0" lang="en-US" alt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TRƯỜNG TIỂU HỌC CHU VĂN AN</a:t>
            </a:r>
            <a:endPar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base" latinLnBrk="0" hangingPunct="1">
              <a:lnSpc>
                <a:spcPct val="120000"/>
              </a:lnSpc>
              <a:spcBef>
                <a:spcPct val="0"/>
              </a:spcBef>
              <a:spcAft>
                <a:spcPct val="0"/>
              </a:spcAft>
              <a:buClrTx/>
              <a:buSzTx/>
              <a:buFontTx/>
              <a:buNone/>
              <a:defRPr/>
            </a:pP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p>
          <a:p>
            <a:pPr marL="0" marR="0" lvl="0" indent="0" algn="ctr" defTabSz="914400" eaLnBrk="1" fontAlgn="base" latinLnBrk="0" hangingPunct="1">
              <a:lnSpc>
                <a:spcPct val="120000"/>
              </a:lnSpc>
              <a:spcBef>
                <a:spcPct val="0"/>
              </a:spcBef>
              <a:spcAft>
                <a:spcPct val="0"/>
              </a:spcAft>
              <a:buClrTx/>
              <a:buSzTx/>
              <a:buFontTx/>
              <a:buNone/>
              <a:defRPr/>
            </a:pPr>
            <a:endPar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base" latinLnBrk="0" hangingPunct="1">
              <a:lnSpc>
                <a:spcPct val="120000"/>
              </a:lnSpc>
              <a:spcBef>
                <a:spcPct val="0"/>
              </a:spcBef>
              <a:spcAft>
                <a:spcPct val="0"/>
              </a:spcAft>
              <a:buClrTx/>
              <a:buSzTx/>
              <a:buFontTx/>
              <a:buNone/>
              <a:defRPr/>
            </a:pP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endParaRPr kumimoji="0" lang="en-US" sz="2800" b="1" i="1"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3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52D57391-E826-3000-8A27-367B9067B83B}"/>
              </a:ext>
            </a:extLst>
          </p:cNvPr>
          <p:cNvSpPr txBox="1"/>
          <p:nvPr/>
        </p:nvSpPr>
        <p:spPr>
          <a:xfrm>
            <a:off x="310973" y="549373"/>
            <a:ext cx="11111949" cy="147226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Vào dịp chuẩn bị hội làng, ba anh em bạn nhỏ được biết thêm điều gì?</a:t>
            </a:r>
            <a:endParaRPr lang="de-DE" sz="3200" b="1" dirty="0">
              <a:solidFill>
                <a:srgbClr val="FF0000"/>
              </a:solidFill>
              <a:latin typeface="UTM Avo" panose="02040603050506020204" pitchFamily="18" charset="0"/>
              <a:cs typeface="Times New Roman" pitchFamily="18" charset="0"/>
            </a:endParaRPr>
          </a:p>
        </p:txBody>
      </p:sp>
      <p:sp>
        <p:nvSpPr>
          <p:cNvPr id="3" name="Text Box 4">
            <a:extLst>
              <a:ext uri="{FF2B5EF4-FFF2-40B4-BE49-F238E27FC236}">
                <a16:creationId xmlns:a16="http://schemas.microsoft.com/office/drawing/2014/main" id="{090F047C-C229-4DAB-3C25-DA6BADE6E6CA}"/>
              </a:ext>
            </a:extLst>
          </p:cNvPr>
          <p:cNvSpPr txBox="1"/>
          <p:nvPr/>
        </p:nvSpPr>
        <p:spPr>
          <a:xfrm>
            <a:off x="310972" y="2181450"/>
            <a:ext cx="11111949" cy="2942409"/>
          </a:xfrm>
          <a:prstGeom prst="rect">
            <a:avLst/>
          </a:prstGeom>
          <a:noFill/>
        </p:spPr>
        <p:txBody>
          <a:bodyPr wrap="square" rtlCol="0" anchor="t">
            <a:spAutoFit/>
          </a:bodyPr>
          <a:lstStyle/>
          <a:p>
            <a:pPr algn="just">
              <a:lnSpc>
                <a:spcPct val="150000"/>
              </a:lnSpc>
            </a:pPr>
            <a:r>
              <a:rPr lang="en-US"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Vào dịp chuẩn bị hội làng, ba anh em biết một di tích lịch sử của quê hương là Văn Chỉ. Đó là nơi thờ mười vị tiến sĩ của quê hương. Theo ông nội, di tích này đã được xây dựng từ cả trăm năm trước.</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FFFA9DEE-BEBA-D4DE-ED2A-EE19219771C2}"/>
              </a:ext>
            </a:extLst>
          </p:cNvPr>
          <p:cNvSpPr txBox="1"/>
          <p:nvPr/>
        </p:nvSpPr>
        <p:spPr>
          <a:xfrm>
            <a:off x="313035" y="160168"/>
            <a:ext cx="11315644" cy="1077218"/>
          </a:xfrm>
          <a:prstGeom prst="rect">
            <a:avLst/>
          </a:prstGeom>
          <a:noFill/>
        </p:spPr>
        <p:txBody>
          <a:bodyPr wrap="square" rtlCol="0" anchor="t">
            <a:spAutoFit/>
          </a:bodyPr>
          <a:lstStyle/>
          <a:p>
            <a:pPr algn="just"/>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Những câu nói nào cho thấy ba anh em rất có ý thức làm đẹp cho Văn Chỉ của làng?</a:t>
            </a:r>
            <a:endParaRPr lang="de-DE" sz="3200" b="1" dirty="0">
              <a:solidFill>
                <a:srgbClr val="FF0000"/>
              </a:solidFill>
              <a:latin typeface="UTM Avo" panose="02040603050506020204" pitchFamily="18" charset="0"/>
              <a:cs typeface="Times New Roman" pitchFamily="18" charset="0"/>
            </a:endParaRPr>
          </a:p>
        </p:txBody>
      </p:sp>
      <p:sp>
        <p:nvSpPr>
          <p:cNvPr id="4" name="Text Box 4">
            <a:extLst>
              <a:ext uri="{FF2B5EF4-FFF2-40B4-BE49-F238E27FC236}">
                <a16:creationId xmlns:a16="http://schemas.microsoft.com/office/drawing/2014/main" id="{5E3A915B-F773-181D-2522-C3EEFD273AFD}"/>
              </a:ext>
            </a:extLst>
          </p:cNvPr>
          <p:cNvSpPr txBox="1"/>
          <p:nvPr/>
        </p:nvSpPr>
        <p:spPr>
          <a:xfrm>
            <a:off x="438178" y="1601068"/>
            <a:ext cx="11315644" cy="4524315"/>
          </a:xfrm>
          <a:prstGeom prst="rect">
            <a:avLst/>
          </a:prstGeom>
          <a:noFill/>
        </p:spPr>
        <p:txBody>
          <a:bodyPr wrap="square" rtlCol="0" anchor="t">
            <a:spAutoFit/>
          </a:bodyPr>
          <a:lstStyle/>
          <a:p>
            <a:pPr algn="just"/>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Những câu nói sau đây cho thấy ý thức làm đẹp cho Văn Chỉ của ba anh em:</a:t>
            </a:r>
          </a:p>
          <a:p>
            <a:pPr algn="just"/>
            <a:r>
              <a:rPr lang="vi-VN" altLang="en-US" sz="3200" dirty="0">
                <a:solidFill>
                  <a:srgbClr val="7030A0"/>
                </a:solidFill>
                <a:latin typeface="UTM Avo" panose="02040603050506020204" pitchFamily="18" charset="0"/>
                <a:cs typeface="Times New Roman" panose="02020603050405020304" pitchFamily="18" charset="0"/>
              </a:rPr>
              <a:t>- “Ông ơi, sao ven đường để cỏ mọc tốt thế này ạ?” (nhân vật Nguyên)</a:t>
            </a:r>
          </a:p>
          <a:p>
            <a:pPr algn="just"/>
            <a:r>
              <a:rPr lang="vi-VN" altLang="en-US" sz="3200" dirty="0">
                <a:solidFill>
                  <a:srgbClr val="7030A0"/>
                </a:solidFill>
                <a:latin typeface="UTM Avo" panose="02040603050506020204" pitchFamily="18" charset="0"/>
                <a:cs typeface="Times New Roman" panose="02020603050405020304" pitchFamily="18" charset="0"/>
              </a:rPr>
              <a:t>- “Chúng cháu muốn trồng thêm cây trạng nguyên, có được không, ông?” (nhân vật Nguyên)</a:t>
            </a:r>
          </a:p>
          <a:p>
            <a:pPr algn="just"/>
            <a:r>
              <a:rPr lang="vi-VN" altLang="en-US" sz="3200" dirty="0">
                <a:solidFill>
                  <a:srgbClr val="7030A0"/>
                </a:solidFill>
                <a:latin typeface="UTM Avo" panose="02040603050506020204" pitchFamily="18" charset="0"/>
                <a:cs typeface="Times New Roman" panose="02020603050405020304" pitchFamily="18" charset="0"/>
              </a:rPr>
              <a:t>- “Cây trạng nguyên có màu lá đỏ, sẽ rất đẹp.” (nhân vật tôi)</a:t>
            </a:r>
          </a:p>
          <a:p>
            <a:pPr algn="just"/>
            <a:r>
              <a:rPr lang="vi-VN" altLang="en-US" sz="3200" dirty="0">
                <a:solidFill>
                  <a:srgbClr val="7030A0"/>
                </a:solidFill>
                <a:latin typeface="UTM Avo" panose="02040603050506020204" pitchFamily="18" charset="0"/>
                <a:cs typeface="Times New Roman" panose="02020603050405020304" pitchFamily="18" charset="0"/>
              </a:rPr>
              <a:t>- “Hai anh được trồng cây, vậy cháu có được tưới cây không, ông?” (nhân vật bé Thư)</a:t>
            </a: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AEE749AC-E0D5-B296-3256-AC21B936A629}"/>
              </a:ext>
            </a:extLst>
          </p:cNvPr>
          <p:cNvSpPr txBox="1"/>
          <p:nvPr/>
        </p:nvSpPr>
        <p:spPr>
          <a:xfrm>
            <a:off x="378167" y="0"/>
            <a:ext cx="11435665" cy="1299715"/>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3: </a:t>
            </a:r>
            <a:r>
              <a:rPr lang="vi-VN" altLang="en-US" sz="2800" dirty="0">
                <a:solidFill>
                  <a:srgbClr val="FF0000"/>
                </a:solidFill>
                <a:latin typeface="UTM Avo" panose="02040603050506020204" pitchFamily="18" charset="0"/>
                <a:cs typeface="Times New Roman" panose="02020603050405020304" pitchFamily="18" charset="0"/>
                <a:sym typeface="+mn-ea"/>
              </a:rPr>
              <a:t>Ý thức làm đẹp cho Văn Chỉ được thể hiện qua những hành động nào của ba anh em?</a:t>
            </a:r>
            <a:endParaRPr lang="de-DE" sz="2800" b="1" dirty="0">
              <a:solidFill>
                <a:srgbClr val="FF0000"/>
              </a:solidFill>
              <a:latin typeface="UTM Avo" panose="02040603050506020204" pitchFamily="18" charset="0"/>
              <a:cs typeface="Times New Roman" pitchFamily="18" charset="0"/>
            </a:endParaRPr>
          </a:p>
        </p:txBody>
      </p:sp>
      <p:sp>
        <p:nvSpPr>
          <p:cNvPr id="4" name="Text Box 4">
            <a:extLst>
              <a:ext uri="{FF2B5EF4-FFF2-40B4-BE49-F238E27FC236}">
                <a16:creationId xmlns:a16="http://schemas.microsoft.com/office/drawing/2014/main" id="{FEA36C41-6DEE-7C28-EEFF-2556E1606AD7}"/>
              </a:ext>
            </a:extLst>
          </p:cNvPr>
          <p:cNvSpPr txBox="1"/>
          <p:nvPr/>
        </p:nvSpPr>
        <p:spPr>
          <a:xfrm>
            <a:off x="378166" y="1549097"/>
            <a:ext cx="11435665" cy="3232488"/>
          </a:xfrm>
          <a:prstGeom prst="rect">
            <a:avLst/>
          </a:prstGeom>
          <a:noFill/>
        </p:spPr>
        <p:txBody>
          <a:bodyPr wrap="square" rtlCol="0" anchor="t">
            <a:spAutoFit/>
          </a:bodyPr>
          <a:lstStyle/>
          <a:p>
            <a:pPr algn="just">
              <a:lnSpc>
                <a:spcPct val="150000"/>
              </a:lnSpc>
            </a:pPr>
            <a:r>
              <a:rPr lang="en-US"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Ý thức làm đẹp cho Văn Chỉ của ba anh em thể hiện qua việc hăng say lao động: Cùng mọi người phát sạch cỏ, rạch đất hai bên đường thành rãnh nhỏ để trồng dãy tóc tiên; đào hai hố nhỏ ở đầu mỗi dãy tóc tiên để trồng hai cây trạng nguyên; múc nước tưới cho mấy gốc cây mới trồng.</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DFCB8ABF-57B3-95ED-B776-C9AB858BAA98}"/>
              </a:ext>
            </a:extLst>
          </p:cNvPr>
          <p:cNvSpPr txBox="1"/>
          <p:nvPr/>
        </p:nvSpPr>
        <p:spPr>
          <a:xfrm>
            <a:off x="290643" y="0"/>
            <a:ext cx="11189520" cy="147226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Em có suy nghĩ gì về hình ảnh những “bông hoa” trạng nguyên ở cuối bài? </a:t>
            </a:r>
            <a:endParaRPr lang="de-DE" sz="3200" b="1" dirty="0">
              <a:solidFill>
                <a:srgbClr val="FF0000"/>
              </a:solidFill>
              <a:latin typeface="UTM Avo" panose="02040603050506020204" pitchFamily="18" charset="0"/>
              <a:cs typeface="Times New Roman" pitchFamily="18" charset="0"/>
            </a:endParaRPr>
          </a:p>
        </p:txBody>
      </p:sp>
      <p:sp>
        <p:nvSpPr>
          <p:cNvPr id="4" name="Text Box 4">
            <a:extLst>
              <a:ext uri="{FF2B5EF4-FFF2-40B4-BE49-F238E27FC236}">
                <a16:creationId xmlns:a16="http://schemas.microsoft.com/office/drawing/2014/main" id="{71B1636B-14A2-FADC-066A-C91CB046C360}"/>
              </a:ext>
            </a:extLst>
          </p:cNvPr>
          <p:cNvSpPr txBox="1"/>
          <p:nvPr/>
        </p:nvSpPr>
        <p:spPr>
          <a:xfrm>
            <a:off x="290643" y="1472263"/>
            <a:ext cx="11189520" cy="4419736"/>
          </a:xfrm>
          <a:prstGeom prst="rect">
            <a:avLst/>
          </a:prstGeom>
          <a:noFill/>
        </p:spPr>
        <p:txBody>
          <a:bodyPr wrap="square" rtlCol="0" anchor="t">
            <a:spAutoFit/>
          </a:bodyPr>
          <a:lstStyle/>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H</a:t>
            </a:r>
            <a:r>
              <a:rPr lang="vi-VN" sz="3200" dirty="0">
                <a:solidFill>
                  <a:srgbClr val="7030A0"/>
                </a:solidFill>
                <a:latin typeface="UTM Avo" panose="02040603050506020204" pitchFamily="18" charset="0"/>
              </a:rPr>
              <a:t>ình ảnh bông hoa trạng nguyên ở cuối bài đọc không chỉ là hình ảnh đẹp của cây mà tên “trạng nguyên” và màu đỏ của lá (được gọi là “hoa”) còn tượng trưng cho truyền thống hiếu học, niềm tự hào, cho ý thức hướng về nguồn cội của các bạn nhỏ trong câu chuyện.</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8A49B676-7384-77A7-B00E-65FD0168CC0B}"/>
              </a:ext>
            </a:extLst>
          </p:cNvPr>
          <p:cNvSpPr txBox="1"/>
          <p:nvPr/>
        </p:nvSpPr>
        <p:spPr>
          <a:xfrm>
            <a:off x="456898" y="206556"/>
            <a:ext cx="11111949" cy="147226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5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Em học được điều gì từ các bạn nhỏ trong câu chuyện? </a:t>
            </a:r>
            <a:endParaRPr lang="de-DE" sz="3200" b="1" dirty="0">
              <a:solidFill>
                <a:srgbClr val="FF0000"/>
              </a:solidFill>
              <a:latin typeface="UTM Avo" panose="02040603050506020204" pitchFamily="18" charset="0"/>
              <a:cs typeface="Times New Roman" pitchFamily="18" charset="0"/>
            </a:endParaRPr>
          </a:p>
        </p:txBody>
      </p:sp>
      <p:sp>
        <p:nvSpPr>
          <p:cNvPr id="4" name="Text Box 4">
            <a:extLst>
              <a:ext uri="{FF2B5EF4-FFF2-40B4-BE49-F238E27FC236}">
                <a16:creationId xmlns:a16="http://schemas.microsoft.com/office/drawing/2014/main" id="{A2910441-FCBA-BEBD-5A37-D406C837B422}"/>
              </a:ext>
            </a:extLst>
          </p:cNvPr>
          <p:cNvSpPr txBox="1"/>
          <p:nvPr/>
        </p:nvSpPr>
        <p:spPr>
          <a:xfrm>
            <a:off x="339134" y="1678819"/>
            <a:ext cx="11111949" cy="2203745"/>
          </a:xfrm>
          <a:prstGeom prst="rect">
            <a:avLst/>
          </a:prstGeom>
          <a:noFill/>
        </p:spPr>
        <p:txBody>
          <a:bodyPr wrap="square" rtlCol="0" anchor="t">
            <a:spAutoFit/>
          </a:bodyPr>
          <a:lstStyle/>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Các bạn nhỏ trong câu chuyện là những thiếu nhi yêu quê hương, chăm chỉ, trách nhiệm, có ý thức bảo vệ di tích lịch sử của quê hương.</a:t>
            </a: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686762"/>
            <a:ext cx="12044854" cy="3031086"/>
          </a:xfrm>
          <a:prstGeom prst="rect">
            <a:avLst/>
          </a:prstGeom>
          <a:noFill/>
        </p:spPr>
        <p:txBody>
          <a:bodyPr wrap="square" rtlCol="0" anchor="t">
            <a:spAutoFit/>
          </a:bodyPr>
          <a:lstStyle/>
          <a:p>
            <a:pPr algn="just">
              <a:lnSpc>
                <a:spcPct val="150000"/>
              </a:lnSpc>
            </a:pPr>
            <a:r>
              <a:rPr lang="en-US" altLang="en-US" sz="2600" dirty="0">
                <a:solidFill>
                  <a:srgbClr val="7030A0"/>
                </a:solidFill>
                <a:latin typeface="UTM Avo" panose="02040603050506020204" pitchFamily="18" charset="0"/>
                <a:cs typeface="Times New Roman" panose="02020603050405020304" pitchFamily="18" charset="0"/>
                <a:sym typeface="+mn-ea"/>
              </a:rPr>
              <a:t>	</a:t>
            </a:r>
            <a:r>
              <a:rPr lang="vi-VN" altLang="en-US" sz="2600" dirty="0">
                <a:solidFill>
                  <a:srgbClr val="7030A0"/>
                </a:solidFill>
                <a:latin typeface="UTM Avo" panose="02040603050506020204" pitchFamily="18" charset="0"/>
                <a:cs typeface="Times New Roman" panose="02020603050405020304" pitchFamily="18" charset="0"/>
                <a:sym typeface="+mn-ea"/>
              </a:rPr>
              <a:t>Bây giờ, / đường vào Văn Chỉ / đã phong quang hơn hẳn. // Hai bên đường, / hàng hoa tóc tiên / rực rỡ khoe sắc / đón bước chân khách tham quan. // Hai cây trạng nguyên trước gian bên / cũng xoè những tán lá đỏ / như những cánh hoa tươi thắm. // Màu đỏ rực rỡ của những bông hoa ấy // như nhắc nhở chúng tôi về truyền thống vẻ vang của quê nhà.//</a:t>
            </a:r>
            <a:endParaRPr lang="en-GB" altLang="en-US" sz="26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719D5FF-48DE-A416-77B1-5D01E7E19253}"/>
              </a:ext>
            </a:extLst>
          </p:cNvPr>
          <p:cNvSpPr txBox="1"/>
          <p:nvPr/>
        </p:nvSpPr>
        <p:spPr>
          <a:xfrm>
            <a:off x="166294" y="4114873"/>
            <a:ext cx="11693158" cy="8374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Em mong muốn làm điều gì để làm đẹp cho quê hương?</a:t>
            </a:r>
            <a:endParaRPr lang="en-US" sz="36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166294" y="2156494"/>
            <a:ext cx="11693158" cy="16684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latin typeface="UTM Avo" panose="02040603050506020204" pitchFamily="18" charset="0"/>
                <a:ea typeface="Times New Roman" panose="02020603050405020304" pitchFamily="18" charset="0"/>
                <a:cs typeface="Times New Roman" panose="02020603050405020304" pitchFamily="18" charset="0"/>
              </a:rPr>
              <a:t>Em biết được điều gì sau khi học bài đọc Hoa trạng nguyên? </a:t>
            </a:r>
            <a:endParaRPr lang="en-US" sz="3600" kern="100" dirty="0">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454478" y="1126200"/>
            <a:ext cx="10065026" cy="4339650"/>
          </a:xfrm>
          <a:prstGeom prst="rect">
            <a:avLst/>
          </a:prstGeom>
          <a:noFill/>
        </p:spPr>
        <p:txBody>
          <a:bodyPr wrap="square" rtlCol="0">
            <a:spAutoFit/>
          </a:bodyPr>
          <a:lstStyle/>
          <a:p>
            <a:pPr algn="ct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DC1C4-B4FD-27EF-43E8-A656E174F65F}"/>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CCBA4ED-B149-383D-70E1-8ADCF0F55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2EDEBAF0-4AD6-2266-02CF-C124F0820D91}"/>
              </a:ext>
            </a:extLst>
          </p:cNvPr>
          <p:cNvPicPr>
            <a:picLocks noChangeAspect="1"/>
          </p:cNvPicPr>
          <p:nvPr/>
        </p:nvPicPr>
        <p:blipFill>
          <a:blip r:embed="rId3"/>
          <a:stretch>
            <a:fillRect/>
          </a:stretch>
        </p:blipFill>
        <p:spPr>
          <a:xfrm>
            <a:off x="696190" y="810491"/>
            <a:ext cx="5578991" cy="5143500"/>
          </a:xfrm>
          <a:prstGeom prst="rect">
            <a:avLst/>
          </a:prstGeom>
        </p:spPr>
      </p:pic>
      <p:sp>
        <p:nvSpPr>
          <p:cNvPr id="5" name="Rectangle: Diagonal Corners Rounded 8">
            <a:extLst>
              <a:ext uri="{FF2B5EF4-FFF2-40B4-BE49-F238E27FC236}">
                <a16:creationId xmlns:a16="http://schemas.microsoft.com/office/drawing/2014/main" id="{DFB9BE4B-350E-7D87-BE5F-659A71139FC2}"/>
              </a:ext>
            </a:extLst>
          </p:cNvPr>
          <p:cNvSpPr/>
          <p:nvPr/>
        </p:nvSpPr>
        <p:spPr>
          <a:xfrm>
            <a:off x="7597750" y="259773"/>
            <a:ext cx="4247886" cy="3636818"/>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chemeClr val="accent4">
              <a:lumMod val="20000"/>
              <a:lumOff val="80000"/>
              <a:alpha val="81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2800" b="1"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Trao </a:t>
            </a:r>
            <a:r>
              <a:rPr kumimoji="0" lang="en-US" sz="2800" b="1" i="0" u="none" strike="noStrike" kern="1200" cap="none" spc="0" normalizeH="0" baseline="0" noProof="0" dirty="0" err="1">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đổi</a:t>
            </a:r>
            <a:r>
              <a:rPr kumimoji="0" lang="en-US" sz="2800" b="1" i="0" u="none" strike="noStrike" kern="1200" cap="none" spc="0" normalizeH="0" noProof="0" dirty="0">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2800" b="1" i="0" u="none" strike="noStrike" kern="1200" cap="none" spc="0" normalizeH="0" noProof="0" dirty="0" err="1">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cặp</a:t>
            </a:r>
            <a:r>
              <a:rPr kumimoji="0" lang="en-US" sz="2800" b="1" i="0" u="none" strike="noStrike" kern="1200" cap="none" spc="0" normalizeH="0" noProof="0" dirty="0">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2800" b="1" i="0" u="none" strike="noStrike" kern="1200" cap="none" spc="0" normalizeH="0" noProof="0" dirty="0" err="1">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đôi</a:t>
            </a:r>
            <a:r>
              <a:rPr kumimoji="0" lang="en-US" sz="2800" b="1" i="0" u="none" strike="noStrike" kern="1200" cap="none" spc="0" normalizeH="0" baseline="0" noProof="0" dirty="0">
                <a:ln>
                  <a:noFill/>
                </a:ln>
                <a:solidFill>
                  <a:srgbClr val="FF0000"/>
                </a:solidFill>
                <a:effectLst/>
                <a:uLnTx/>
                <a:uFillTx/>
                <a:latin typeface="UTM Avo" panose="02040603050506020204" pitchFamily="18" charset="0"/>
                <a:ea typeface="Cambria" panose="02040503050406030204" pitchFamily="18" charset="0"/>
                <a:cs typeface="LNTH-LuoLuoNotangYuanTi 1" pitchFamily="2" charset="-128"/>
              </a:rPr>
              <a:t>:</a:t>
            </a:r>
          </a:p>
          <a:p>
            <a:pPr marL="342900" marR="0" lvl="0" indent="-342900" algn="just" defTabSz="914400" rtl="0" eaLnBrk="1" fontAlgn="auto" latinLnBrk="0" hangingPunct="1">
              <a:lnSpc>
                <a:spcPct val="150000"/>
              </a:lnSpc>
              <a:buClrTx/>
              <a:buSzTx/>
              <a:buFontTx/>
              <a:buChar char="-"/>
              <a:defRPr/>
            </a:pP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Đây</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là</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loài</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hoa</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gì</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a:t>
            </a:r>
          </a:p>
          <a:p>
            <a:pPr marL="342900" lvl="0" indent="-342900" algn="just">
              <a:lnSpc>
                <a:spcPct val="150000"/>
              </a:lnSpc>
              <a:buFontTx/>
              <a:buChar char="-"/>
              <a:defRPr/>
            </a:pPr>
            <a:r>
              <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Chia </a:t>
            </a:r>
            <a:r>
              <a:rPr kumimoji="0" lang="en-US" sz="28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sẻ</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suy</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nghĩ</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cảm</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súc</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sau</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khi</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xem</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cây</a:t>
            </a:r>
            <a:r>
              <a:rPr lang="en-US" sz="2800" b="1" dirty="0">
                <a:solidFill>
                  <a:srgbClr val="00206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002060"/>
                </a:solidFill>
                <a:latin typeface="UTM Avo" panose="02040603050506020204" pitchFamily="18" charset="0"/>
                <a:ea typeface="Cambria" panose="02040503050406030204" pitchFamily="18" charset="0"/>
                <a:cs typeface="LNTH-LuoLuoNotangYuanTi 1" pitchFamily="2" charset="-128"/>
              </a:rPr>
              <a:t>hoa</a:t>
            </a:r>
            <a:r>
              <a:rPr lang="en-US" sz="2400" b="1" dirty="0">
                <a:solidFill>
                  <a:srgbClr val="002060"/>
                </a:solidFill>
                <a:latin typeface="UTM Avo" panose="02040603050506020204" pitchFamily="18" charset="0"/>
                <a:ea typeface="Cambria" panose="02040503050406030204" pitchFamily="18" charset="0"/>
                <a:cs typeface="LNTH-LuoLuoNotangYuanTi 1" pitchFamily="2" charset="-128"/>
              </a:rPr>
              <a:t>.</a:t>
            </a:r>
            <a:endPar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endParaRPr>
          </a:p>
          <a:p>
            <a:pPr lvl="0" algn="just">
              <a:lnSpc>
                <a:spcPct val="150000"/>
              </a:lnSpc>
            </a:pPr>
            <a:endParaRPr lang="en-US" sz="2000" dirty="0">
              <a:solidFill>
                <a:srgbClr val="7030A0"/>
              </a:solidFill>
              <a:latin typeface="UTM Avo" panose="02040603050506020204" pitchFamily="18" charset="0"/>
              <a:ea typeface="Cambria" panose="02040503050406030204" pitchFamily="18" charset="0"/>
              <a:cs typeface="LNTH-LuoLuoNotangYuanTi 1" pitchFamily="2" charset="-128"/>
            </a:endParaRPr>
          </a:p>
        </p:txBody>
      </p:sp>
      <p:sp>
        <p:nvSpPr>
          <p:cNvPr id="6" name="Rectangle: Diagonal Corners Rounded 8">
            <a:extLst>
              <a:ext uri="{FF2B5EF4-FFF2-40B4-BE49-F238E27FC236}">
                <a16:creationId xmlns:a16="http://schemas.microsoft.com/office/drawing/2014/main" id="{6B59CF38-BF6B-EF58-AC12-7726C1C11042}"/>
              </a:ext>
            </a:extLst>
          </p:cNvPr>
          <p:cNvSpPr/>
          <p:nvPr/>
        </p:nvSpPr>
        <p:spPr>
          <a:xfrm>
            <a:off x="7475790" y="4090554"/>
            <a:ext cx="4247886" cy="1863437"/>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chemeClr val="accent4">
              <a:lumMod val="20000"/>
              <a:lumOff val="80000"/>
              <a:alpha val="81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Em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hãy</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đoán</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tên</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bài</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học</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a:t>
            </a:r>
            <a:r>
              <a:rPr lang="en-US" sz="2800" b="1" dirty="0" err="1">
                <a:solidFill>
                  <a:srgbClr val="C00000"/>
                </a:solidFill>
                <a:latin typeface="UTM Avo" panose="02040603050506020204" pitchFamily="18" charset="0"/>
                <a:ea typeface="Cambria" panose="02040503050406030204" pitchFamily="18" charset="0"/>
                <a:cs typeface="LNTH-LuoLuoNotangYuanTi 1" pitchFamily="2" charset="-128"/>
              </a:rPr>
              <a:t>hôm</a:t>
            </a:r>
            <a:r>
              <a:rPr lang="en-US" sz="2800" b="1" dirty="0">
                <a:solidFill>
                  <a:srgbClr val="C00000"/>
                </a:solidFill>
                <a:latin typeface="UTM Avo" panose="02040603050506020204" pitchFamily="18" charset="0"/>
                <a:ea typeface="Cambria" panose="02040503050406030204" pitchFamily="18" charset="0"/>
                <a:cs typeface="LNTH-LuoLuoNotangYuanTi 1" pitchFamily="2" charset="-128"/>
              </a:rPr>
              <a:t> nay!</a:t>
            </a:r>
          </a:p>
        </p:txBody>
      </p:sp>
    </p:spTree>
    <p:extLst>
      <p:ext uri="{BB962C8B-B14F-4D97-AF65-F5344CB8AC3E}">
        <p14:creationId xmlns:p14="http://schemas.microsoft.com/office/powerpoint/2010/main" val="322775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Chỗ dành sẵn cho Nội dung 10" descr="Ảnh có chứa trang phục, cậu bé, hoa, cười&#10;&#10;Nội dung do AI tạo ra có thể không chính xác.">
            <a:extLst>
              <a:ext uri="{FF2B5EF4-FFF2-40B4-BE49-F238E27FC236}">
                <a16:creationId xmlns:a16="http://schemas.microsoft.com/office/drawing/2014/main" id="{3750F7A1-C2F0-16FF-E5B4-C94F3C6201A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007190"/>
            <a:ext cx="7106500" cy="4843620"/>
          </a:xfrm>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6384316" y="1873895"/>
            <a:ext cx="6458848"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3: </a:t>
            </a:r>
          </a:p>
          <a:p>
            <a:pPr algn="ctr" eaLnBrk="1" hangingPunct="1">
              <a:spcBef>
                <a:spcPts val="1350"/>
              </a:spcBef>
              <a:defRPr/>
            </a:pPr>
            <a:r>
              <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Hoa </a:t>
            </a:r>
            <a:r>
              <a:rPr lang="en-US" sz="5400" dirty="0" err="1">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trạng</a:t>
            </a:r>
            <a:r>
              <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 </a:t>
            </a:r>
            <a:r>
              <a:rPr lang="en-US" sz="5400" dirty="0" err="1">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nguyên</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3243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16">
            <a:extLst>
              <a:ext uri="{FF2B5EF4-FFF2-40B4-BE49-F238E27FC236}">
                <a16:creationId xmlns:a16="http://schemas.microsoft.com/office/drawing/2014/main" id="{9255A702-ABA0-4CB8-AD88-8801AE61D61D}"/>
              </a:ext>
            </a:extLst>
          </p:cNvPr>
          <p:cNvSpPr txBox="1"/>
          <p:nvPr/>
        </p:nvSpPr>
        <p:spPr>
          <a:xfrm>
            <a:off x="105641" y="768926"/>
            <a:ext cx="11980718" cy="5821978"/>
          </a:xfrm>
          <a:prstGeom prst="rect">
            <a:avLst/>
          </a:prstGeom>
          <a:noFill/>
        </p:spPr>
        <p:txBody>
          <a:bodyPr wrap="square" rtlCol="0">
            <a:spAutoFit/>
          </a:bodyPr>
          <a:lstStyle/>
          <a:p>
            <a:pPr algn="just">
              <a:lnSpc>
                <a:spcPct val="120000"/>
              </a:lnSpc>
            </a:pPr>
            <a:r>
              <a:rPr lang="en-US" sz="2400" dirty="0"/>
              <a:t>       </a:t>
            </a:r>
            <a:r>
              <a:rPr lang="vi-VN" sz="2400" dirty="0"/>
              <a:t>Dịp chuẩn bị hội làng năm ngoái, ba anh em chúng tôi theo ông nội vào Văn Chỉ của làng. Ông bảo: "Văn Chỉ thờ mười vị tiến sĩ thời xưa, người quê mình. Xây cả trăm năm rồi đấy”.</a:t>
            </a:r>
          </a:p>
          <a:p>
            <a:pPr algn="just">
              <a:lnSpc>
                <a:spcPct val="120000"/>
              </a:lnSpc>
            </a:pPr>
            <a:r>
              <a:rPr lang="en-US" sz="2400" dirty="0"/>
              <a:t>       </a:t>
            </a:r>
            <a:r>
              <a:rPr lang="vi-VN" sz="2400" dirty="0"/>
              <a:t>Đi được vài bước chân, anh Nguyên hỏi:</a:t>
            </a:r>
          </a:p>
          <a:p>
            <a:pPr algn="just">
              <a:lnSpc>
                <a:spcPct val="120000"/>
              </a:lnSpc>
            </a:pPr>
            <a:r>
              <a:rPr lang="en-US" sz="2400" dirty="0"/>
              <a:t>       </a:t>
            </a:r>
            <a:r>
              <a:rPr lang="vi-VN" sz="2400" dirty="0"/>
              <a:t>– Ông ơi, sao ven đường để cỏ mọc tốt thế này ạ?</a:t>
            </a:r>
          </a:p>
          <a:p>
            <a:pPr algn="just">
              <a:lnSpc>
                <a:spcPct val="120000"/>
              </a:lnSpc>
            </a:pPr>
            <a:r>
              <a:rPr lang="en-US" sz="2400" dirty="0"/>
              <a:t>       </a:t>
            </a:r>
            <a:r>
              <a:rPr lang="vi-VN" sz="2400" dirty="0"/>
              <a:t>Vừa lúc ấy, ông thủ từ đi qua. Ông niềm nở chào ông nội, rồi quay sang phía chúng tôi, bảo:</a:t>
            </a:r>
          </a:p>
          <a:p>
            <a:pPr algn="just">
              <a:lnSpc>
                <a:spcPct val="120000"/>
              </a:lnSpc>
            </a:pPr>
            <a:r>
              <a:rPr lang="en-US" sz="2400" dirty="0"/>
              <a:t>       </a:t>
            </a:r>
            <a:r>
              <a:rPr lang="vi-VN" sz="2400" dirty="0"/>
              <a:t>– Cháu nói đúng đấy! Ông cũng đang định phát sạch cỏ, rồi trồng hai dây tóc tiên cho đẹp, chuẩn bị đón hội làng đây.</a:t>
            </a:r>
          </a:p>
          <a:p>
            <a:pPr algn="just">
              <a:lnSpc>
                <a:spcPct val="120000"/>
              </a:lnSpc>
            </a:pPr>
            <a:r>
              <a:rPr lang="en-US" sz="2400" dirty="0"/>
              <a:t>      </a:t>
            </a:r>
            <a:r>
              <a:rPr lang="vi-VN" sz="2400" dirty="0"/>
              <a:t>Vừa nói, ông vừa tươi cười nhìn ba anh em tôi. Anh Nguyên hỏi:</a:t>
            </a:r>
          </a:p>
          <a:p>
            <a:pPr algn="just">
              <a:lnSpc>
                <a:spcPct val="120000"/>
              </a:lnSpc>
            </a:pPr>
            <a:r>
              <a:rPr lang="en-US" sz="2400" dirty="0"/>
              <a:t>      </a:t>
            </a:r>
            <a:r>
              <a:rPr lang="vi-VN" sz="2400" dirty="0"/>
              <a:t>– Chúng cháu muốn trồng cây trạng nguyên, có được không, ông?</a:t>
            </a:r>
          </a:p>
          <a:p>
            <a:pPr algn="just">
              <a:lnSpc>
                <a:spcPct val="120000"/>
              </a:lnSpc>
            </a:pPr>
            <a:r>
              <a:rPr lang="en-US" sz="2400" dirty="0"/>
              <a:t>      </a:t>
            </a:r>
            <a:r>
              <a:rPr lang="vi-VN" sz="2400" dirty="0"/>
              <a:t>– Cây trạng nguyên có màu lá đỏ, sẽ rất đẹp. – Tôi nói.</a:t>
            </a:r>
          </a:p>
          <a:p>
            <a:pPr algn="just">
              <a:lnSpc>
                <a:spcPct val="120000"/>
              </a:lnSpc>
            </a:pPr>
            <a:r>
              <a:rPr lang="en-US" sz="2400" dirty="0"/>
              <a:t>      </a:t>
            </a:r>
            <a:r>
              <a:rPr lang="vi-VN" sz="2400" dirty="0"/>
              <a:t>– Hai anh được trồng cây, vậy cháu có được tưới cây không, ông? – Cái Thư hỏi.</a:t>
            </a:r>
          </a:p>
        </p:txBody>
      </p:sp>
      <p:sp>
        <p:nvSpPr>
          <p:cNvPr id="18" name="Hộp Văn bản 17">
            <a:extLst>
              <a:ext uri="{FF2B5EF4-FFF2-40B4-BE49-F238E27FC236}">
                <a16:creationId xmlns:a16="http://schemas.microsoft.com/office/drawing/2014/main" id="{BC59E891-D3BD-000D-E98D-558364619E84}"/>
              </a:ext>
            </a:extLst>
          </p:cNvPr>
          <p:cNvSpPr txBox="1"/>
          <p:nvPr/>
        </p:nvSpPr>
        <p:spPr>
          <a:xfrm>
            <a:off x="2369127" y="124691"/>
            <a:ext cx="7450282" cy="523220"/>
          </a:xfrm>
          <a:prstGeom prst="rect">
            <a:avLst/>
          </a:prstGeom>
          <a:noFill/>
        </p:spPr>
        <p:txBody>
          <a:bodyPr wrap="square" rtlCol="0">
            <a:spAutoFit/>
          </a:bodyPr>
          <a:lstStyle/>
          <a:p>
            <a:pPr algn="ctr"/>
            <a:r>
              <a:rPr lang="en-US" sz="2800" b="1" dirty="0">
                <a:solidFill>
                  <a:srgbClr val="FF0000"/>
                </a:solidFill>
              </a:rPr>
              <a:t>HOA TRẠNG NGUYÊN</a:t>
            </a:r>
          </a:p>
        </p:txBody>
      </p:sp>
    </p:spTree>
    <p:extLst>
      <p:ext uri="{BB962C8B-B14F-4D97-AF65-F5344CB8AC3E}">
        <p14:creationId xmlns:p14="http://schemas.microsoft.com/office/powerpoint/2010/main" val="599151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81303" y="429344"/>
            <a:ext cx="11981793" cy="6265177"/>
          </a:xfrm>
          <a:prstGeom prst="rect">
            <a:avLst/>
          </a:prstGeom>
          <a:noFill/>
        </p:spPr>
        <p:txBody>
          <a:bodyPr wrap="square">
            <a:spAutoFit/>
          </a:bodyPr>
          <a:lstStyle/>
          <a:p>
            <a:pPr algn="just">
              <a:lnSpc>
                <a:spcPct val="120000"/>
              </a:lnSpc>
            </a:pPr>
            <a:r>
              <a:rPr lang="en-US" sz="2400" dirty="0"/>
              <a:t>        </a:t>
            </a:r>
            <a:r>
              <a:rPr lang="vi-VN" sz="2400" dirty="0"/>
              <a:t>Ông thủ từ cười rất vui:</a:t>
            </a:r>
          </a:p>
          <a:p>
            <a:pPr algn="just">
              <a:lnSpc>
                <a:spcPct val="120000"/>
              </a:lnSpc>
            </a:pPr>
            <a:r>
              <a:rPr lang="en-US" sz="2400" dirty="0"/>
              <a:t>        </a:t>
            </a:r>
            <a:r>
              <a:rPr lang="vi-VN" sz="2400" dirty="0"/>
              <a:t>– Được chứ! Các cháu ngoan lắm!</a:t>
            </a:r>
          </a:p>
          <a:p>
            <a:pPr algn="just">
              <a:lnSpc>
                <a:spcPct val="120000"/>
              </a:lnSpc>
            </a:pPr>
            <a:r>
              <a:rPr lang="en-US" sz="2400" dirty="0"/>
              <a:t>        </a:t>
            </a:r>
            <a:r>
              <a:rPr lang="vi-VN" sz="2400" dirty="0"/>
              <a:t>Còn ông nội thì bảo:</a:t>
            </a:r>
          </a:p>
          <a:p>
            <a:pPr algn="just">
              <a:lnSpc>
                <a:spcPct val="120000"/>
              </a:lnSpc>
            </a:pPr>
            <a:r>
              <a:rPr lang="en-US" sz="2400" dirty="0"/>
              <a:t>        </a:t>
            </a:r>
            <a:r>
              <a:rPr lang="vi-VN" sz="2400" dirty="0"/>
              <a:t>– Cả bốn ông cháu mình cùng làm với dân làng, được chưa nào?</a:t>
            </a:r>
            <a:r>
              <a:rPr lang="en-US" sz="2400" dirty="0"/>
              <a:t>	</a:t>
            </a:r>
            <a:endParaRPr lang="vi-VN" sz="2400" dirty="0"/>
          </a:p>
          <a:p>
            <a:pPr algn="just">
              <a:lnSpc>
                <a:spcPct val="120000"/>
              </a:lnSpc>
            </a:pPr>
            <a:r>
              <a:rPr lang="vi-VN" sz="2400" dirty="0"/>
              <a:t> </a:t>
            </a:r>
            <a:r>
              <a:rPr lang="en-US" sz="2400" dirty="0"/>
              <a:t>      </a:t>
            </a:r>
            <a:r>
              <a:rPr lang="vi-VN" sz="2400" dirty="0"/>
              <a:t>Thế rồi, chỉ hai hôm sau, ông nội đã dẫn chúng tôi ra Văn Chỉ. Ở đó đã có mười thanh niên cùng ông thủ từ đợi sản. Phát sạch cỏ xong, mấy ông cháu rạch đất hai bên đường thành rãnh nhỏ để trồng hai dây tóc tiên, rồi đào hai hố nhỏ ở đầu mỗi dãy, trồng hai cây trạng nguyên. Cái Thư cầm gáo múc nước tưới cho mấy gốc cây chúng tôi vừa mới trồng.</a:t>
            </a:r>
          </a:p>
          <a:p>
            <a:pPr algn="just">
              <a:lnSpc>
                <a:spcPct val="120000"/>
              </a:lnSpc>
            </a:pPr>
            <a:r>
              <a:rPr lang="en-US" sz="2400" dirty="0"/>
              <a:t>        </a:t>
            </a:r>
            <a:r>
              <a:rPr lang="vi-VN" sz="2400" dirty="0"/>
              <a:t>Bây giờ, đường vào Văn Chi đã phong quang hơn hẳn. Hai bên đường, hàng hoa tóc tiên rực rỡ khoe sắc đón bước chân khách tham quan. Hai cây trạng nguyên trước cổng cũng xoè những tán lá đỏ như những cánh hoa tươi thắm. Màu đỏ rực rỡ của những “bông hoa" ấy như nhắc nhở chúng tôi về truyền thống vẻ vang của quê nhà.</a:t>
            </a:r>
          </a:p>
          <a:p>
            <a:pPr algn="r">
              <a:lnSpc>
                <a:spcPct val="120000"/>
              </a:lnSpc>
            </a:pPr>
            <a:r>
              <a:rPr lang="vi-VN" sz="2400" dirty="0"/>
              <a:t>ĐÀO QUỐC VỊNH</a:t>
            </a:r>
            <a:endParaRPr lang="en-US" sz="2400" dirty="0">
              <a:solidFill>
                <a:srgbClr val="7030A0"/>
              </a:solidFill>
              <a:latin typeface="UTM Avo" panose="02040603050506020204" pitchFamily="18" charset="0"/>
            </a:endParaRPr>
          </a:p>
        </p:txBody>
      </p:sp>
    </p:spTree>
    <p:extLst>
      <p:ext uri="{BB962C8B-B14F-4D97-AF65-F5344CB8AC3E}">
        <p14:creationId xmlns:p14="http://schemas.microsoft.com/office/powerpoint/2010/main" val="402276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031454"/>
          </a:xfrm>
          <a:prstGeom prst="rect">
            <a:avLst/>
          </a:prstGeom>
          <a:noFill/>
        </p:spPr>
        <p:txBody>
          <a:bodyPr wrap="square">
            <a:spAutoFit/>
          </a:bodyPr>
          <a:lstStyle/>
          <a:p>
            <a:pPr>
              <a:lnSpc>
                <a:spcPct val="150000"/>
              </a:lnSpc>
            </a:pPr>
            <a:r>
              <a:rPr lang="en-US" sz="2900" dirty="0">
                <a:solidFill>
                  <a:srgbClr val="FF0000"/>
                </a:solidFill>
                <a:effectLst/>
                <a:latin typeface="Times New Roman" panose="02020603050405020304" pitchFamily="18" charset="0"/>
                <a:ea typeface="Calibri" panose="020F0502020204030204" pitchFamily="34" charset="0"/>
              </a:rPr>
              <a:t>- </a:t>
            </a:r>
            <a:r>
              <a:rPr lang="en-US" sz="2900" i="1" dirty="0">
                <a:solidFill>
                  <a:srgbClr val="FF0000"/>
                </a:solidFill>
                <a:effectLst/>
                <a:latin typeface="UTM Avo" panose="02040603050506020204" pitchFamily="18" charset="0"/>
                <a:ea typeface="Calibri" panose="020F0502020204030204" pitchFamily="34" charset="0"/>
              </a:rPr>
              <a:t>Văn </a:t>
            </a:r>
            <a:r>
              <a:rPr lang="en-US" sz="2900" i="1" dirty="0" err="1">
                <a:solidFill>
                  <a:srgbClr val="FF0000"/>
                </a:solidFill>
                <a:effectLst/>
                <a:latin typeface="UTM Avo" panose="02040603050506020204" pitchFamily="18" charset="0"/>
                <a:ea typeface="Calibri" panose="020F0502020204030204" pitchFamily="34" charset="0"/>
              </a:rPr>
              <a:t>Chỉ</a:t>
            </a:r>
            <a:r>
              <a:rPr lang="en-US" sz="2900" dirty="0">
                <a:solidFill>
                  <a:srgbClr val="002060"/>
                </a:solidFill>
                <a:effectLst/>
                <a:latin typeface="UTM Avo" panose="02040603050506020204" pitchFamily="18" charset="0"/>
                <a:ea typeface="Calibri" panose="020F0502020204030204" pitchFamily="34" charset="0"/>
              </a:rPr>
              <a:t>:</a:t>
            </a:r>
            <a:r>
              <a:rPr lang="en-US" sz="2900" dirty="0">
                <a:solidFill>
                  <a:srgbClr val="FF0000"/>
                </a:solidFill>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nơi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các</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vị</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có</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công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với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giáo</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dục</a:t>
            </a:r>
            <a:r>
              <a:rPr lang="en-US" sz="2900" dirty="0">
                <a:effectLst/>
                <a:latin typeface="UTM Avo" panose="02040603050506020204" pitchFamily="18" charset="0"/>
                <a:ea typeface="Calibri" panose="020F0502020204030204" pitchFamily="34" charset="0"/>
              </a:rPr>
              <a:t> ở </a:t>
            </a:r>
            <a:r>
              <a:rPr lang="en-US" sz="2900" dirty="0" err="1">
                <a:effectLst/>
                <a:latin typeface="UTM Avo" panose="02040603050506020204" pitchFamily="18" charset="0"/>
                <a:ea typeface="Calibri" panose="020F0502020204030204" pitchFamily="34" charset="0"/>
              </a:rPr>
              <a:t>làng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xã</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xưa</a:t>
            </a:r>
            <a:r>
              <a:rPr lang="en-US" sz="2900" dirty="0">
                <a:effectLst/>
                <a:latin typeface="UTM Avo" panose="02040603050506020204" pitchFamily="18" charset="0"/>
                <a:ea typeface="Calibri" panose="020F0502020204030204" pitchFamily="34" charset="0"/>
              </a:rPr>
              <a:t>.</a:t>
            </a:r>
            <a:endParaRPr lang="en-US" sz="2900" dirty="0">
              <a:latin typeface="UTM Avo" panose="02040603050506020204" pitchFamily="18" charset="0"/>
              <a:ea typeface="Calibri" panose="020F0502020204030204" pitchFamily="34" charset="0"/>
            </a:endParaRPr>
          </a:p>
          <a:p>
            <a:pPr>
              <a:lnSpc>
                <a:spcPct val="150000"/>
              </a:lnSpc>
            </a:pPr>
            <a:r>
              <a:rPr lang="en-US" sz="2900" dirty="0">
                <a:solidFill>
                  <a:srgbClr val="FF0000"/>
                </a:solidFill>
                <a:latin typeface="UTM Avo" panose="02040603050506020204" pitchFamily="18" charset="0"/>
              </a:rPr>
              <a:t>- </a:t>
            </a:r>
            <a:r>
              <a:rPr lang="en-US" sz="2900" i="1" dirty="0" err="1">
                <a:solidFill>
                  <a:srgbClr val="FF0000"/>
                </a:solidFill>
                <a:effectLst/>
                <a:latin typeface="UTM Avo" panose="02040603050506020204" pitchFamily="18" charset="0"/>
                <a:ea typeface="Calibri" panose="020F0502020204030204" pitchFamily="34" charset="0"/>
              </a:rPr>
              <a:t>Thủ</a:t>
            </a:r>
            <a:r>
              <a:rPr lang="en-US" sz="2900" i="1" dirty="0">
                <a:solidFill>
                  <a:srgbClr val="FF0000"/>
                </a:solidFill>
                <a:effectLst/>
                <a:latin typeface="UTM Avo" panose="02040603050506020204" pitchFamily="18" charset="0"/>
                <a:ea typeface="Calibri" panose="020F0502020204030204" pitchFamily="34" charset="0"/>
              </a:rPr>
              <a:t> </a:t>
            </a:r>
            <a:r>
              <a:rPr lang="en-US" sz="2900" i="1" dirty="0" err="1">
                <a:solidFill>
                  <a:srgbClr val="FF0000"/>
                </a:solidFill>
                <a:effectLst/>
                <a:latin typeface="UTM Avo" panose="02040603050506020204" pitchFamily="18" charset="0"/>
                <a:ea typeface="Calibri" panose="020F0502020204030204" pitchFamily="34" charset="0"/>
              </a:rPr>
              <a:t>từ</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người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trông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coi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và</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giữ</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việc</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cúng</a:t>
            </a:r>
            <a:r>
              <a:rPr lang="en-US" sz="2900" dirty="0">
                <a:effectLst/>
                <a:latin typeface="UTM Avo" panose="02040603050506020204" pitchFamily="18" charset="0"/>
                <a:ea typeface="Calibri" panose="020F0502020204030204" pitchFamily="34" charset="0"/>
              </a:rPr>
              <a:t> ở </a:t>
            </a:r>
            <a:r>
              <a:rPr lang="en-US" sz="2900" dirty="0" err="1">
                <a:effectLst/>
                <a:latin typeface="UTM Avo" panose="02040603050506020204" pitchFamily="18" charset="0"/>
                <a:ea typeface="Calibri" panose="020F0502020204030204" pitchFamily="34" charset="0"/>
              </a:rPr>
              <a:t>đền</a:t>
            </a:r>
            <a:r>
              <a:rPr lang="en-US" sz="2900" dirty="0">
                <a:latin typeface="UTM Avo" panose="02040603050506020204" pitchFamily="18" charset="0"/>
                <a:ea typeface="Calibri" panose="020F0502020204030204" pitchFamily="34" charset="0"/>
              </a:rPr>
              <a:t>, </a:t>
            </a:r>
            <a:r>
              <a:rPr lang="en-US" sz="2900" dirty="0" err="1">
                <a:latin typeface="UTM Avo" panose="02040603050506020204" pitchFamily="18" charset="0"/>
                <a:ea typeface="Calibri" panose="020F0502020204030204" pitchFamily="34" charset="0"/>
              </a:rPr>
              <a:t>đình</a:t>
            </a:r>
            <a:r>
              <a:rPr lang="en-US" sz="2900" dirty="0">
                <a:latin typeface="UTM Avo" panose="02040603050506020204" pitchFamily="18" charset="0"/>
                <a:ea typeface="Calibri" panose="020F0502020204030204" pitchFamily="34" charset="0"/>
              </a:rPr>
              <a:t>.</a:t>
            </a:r>
            <a:endParaRPr lang="en-US" sz="2900" dirty="0">
              <a:effectLst/>
              <a:latin typeface="UTM Avo" panose="02040603050506020204" pitchFamily="18" charset="0"/>
              <a:ea typeface="Calibri" panose="020F0502020204030204" pitchFamily="34" charset="0"/>
            </a:endParaRPr>
          </a:p>
          <a:p>
            <a:pPr>
              <a:lnSpc>
                <a:spcPct val="150000"/>
              </a:lnSpc>
            </a:pPr>
            <a:r>
              <a:rPr lang="en-US" sz="2900" dirty="0">
                <a:solidFill>
                  <a:srgbClr val="FF0000"/>
                </a:solidFill>
                <a:latin typeface="UTM Avo" panose="02040603050506020204" pitchFamily="18" charset="0"/>
              </a:rPr>
              <a:t>- </a:t>
            </a:r>
            <a:r>
              <a:rPr lang="en-US" sz="2900" i="1" dirty="0">
                <a:solidFill>
                  <a:srgbClr val="FF0000"/>
                </a:solidFill>
                <a:latin typeface="UTM Avo" panose="02040603050506020204" pitchFamily="18" charset="0"/>
                <a:ea typeface="Calibri" panose="020F0502020204030204" pitchFamily="34" charset="0"/>
              </a:rPr>
              <a:t>Phong </a:t>
            </a:r>
            <a:r>
              <a:rPr lang="en-US" sz="2900" i="1" dirty="0" err="1">
                <a:solidFill>
                  <a:srgbClr val="FF0000"/>
                </a:solidFill>
                <a:latin typeface="UTM Avo" panose="02040603050506020204" pitchFamily="18" charset="0"/>
                <a:ea typeface="Calibri" panose="020F0502020204030204" pitchFamily="34" charset="0"/>
              </a:rPr>
              <a:t>quang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quang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đãng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sáng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sủa</a:t>
            </a:r>
            <a:r>
              <a:rPr lang="en-US" sz="2900" dirty="0">
                <a:effectLst/>
                <a:latin typeface="UTM Avo" panose="02040603050506020204" pitchFamily="18" charset="0"/>
                <a:ea typeface="Calibri" panose="020F0502020204030204" pitchFamily="34" charset="0"/>
              </a:rPr>
              <a:t>.</a:t>
            </a:r>
            <a:endParaRPr lang="en-US" sz="2900" dirty="0">
              <a:latin typeface="UTM Avo" panose="02040603050506020204" pitchFamily="18" charset="0"/>
            </a:endParaRPr>
          </a:p>
        </p:txBody>
      </p:sp>
    </p:spTree>
    <p:extLst>
      <p:ext uri="{BB962C8B-B14F-4D97-AF65-F5344CB8AC3E}">
        <p14:creationId xmlns:p14="http://schemas.microsoft.com/office/powerpoint/2010/main" val="2191995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được</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chưa</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nào</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8" name="Hexagon 7">
            <a:extLst>
              <a:ext uri="{FF2B5EF4-FFF2-40B4-BE49-F238E27FC236}">
                <a16:creationId xmlns:a16="http://schemas.microsoft.com/office/drawing/2014/main" id="{DA2FA103-49B7-775F-3414-78D452918DE6}"/>
              </a:ext>
            </a:extLst>
          </p:cNvPr>
          <p:cNvSpPr/>
          <p:nvPr/>
        </p:nvSpPr>
        <p:spPr>
          <a:xfrm>
            <a:off x="67579"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235123" y="3377067"/>
            <a:ext cx="11737519" cy="778818"/>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Tiếp</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theo</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vừa</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mới</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trồng</a:t>
              </a:r>
              <a:r>
                <a:rPr lang="en-US" sz="3200" dirty="0">
                  <a:solidFill>
                    <a:srgbClr val="002060"/>
                  </a:solidFill>
                  <a:latin typeface="UTM Avo" panose="02040603050506020204" pitchFamily="18" charset="0"/>
                  <a:cs typeface="Times New Roman" panose="02020603050405020304" pitchFamily="18" charset="0"/>
                </a:rPr>
                <a:t>” </a:t>
              </a:r>
            </a:p>
          </p:txBody>
        </p:sp>
      </p:grpSp>
      <p:sp>
        <p:nvSpPr>
          <p:cNvPr id="18" name="Hexagon 17">
            <a:extLst>
              <a:ext uri="{FF2B5EF4-FFF2-40B4-BE49-F238E27FC236}">
                <a16:creationId xmlns:a16="http://schemas.microsoft.com/office/drawing/2014/main" id="{E93D9961-D31D-1E46-BCE5-969991AA87F4}"/>
              </a:ext>
            </a:extLst>
          </p:cNvPr>
          <p:cNvSpPr/>
          <p:nvPr/>
        </p:nvSpPr>
        <p:spPr>
          <a:xfrm>
            <a:off x="67579" y="3355877"/>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150464" y="3439197"/>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7" name="Group 14">
            <a:extLst>
              <a:ext uri="{FF2B5EF4-FFF2-40B4-BE49-F238E27FC236}">
                <a16:creationId xmlns:a16="http://schemas.microsoft.com/office/drawing/2014/main" id="{06B02C9D-237A-2095-986E-121EFC1FDE6C}"/>
              </a:ext>
            </a:extLst>
          </p:cNvPr>
          <p:cNvGrpSpPr/>
          <p:nvPr/>
        </p:nvGrpSpPr>
        <p:grpSpPr>
          <a:xfrm>
            <a:off x="238669" y="4635250"/>
            <a:ext cx="11737519" cy="778818"/>
            <a:chOff x="5759641" y="1875237"/>
            <a:chExt cx="4869923" cy="490081"/>
          </a:xfrm>
          <a:solidFill>
            <a:schemeClr val="accent2">
              <a:lumMod val="20000"/>
              <a:lumOff val="80000"/>
              <a:alpha val="67000"/>
            </a:schemeClr>
          </a:solidFill>
        </p:grpSpPr>
        <p:sp>
          <p:nvSpPr>
            <p:cNvPr id="10" name="Hexagon 15">
              <a:extLst>
                <a:ext uri="{FF2B5EF4-FFF2-40B4-BE49-F238E27FC236}">
                  <a16:creationId xmlns:a16="http://schemas.microsoft.com/office/drawing/2014/main" id="{13EFE9A4-9EE1-88E3-0F1B-129ACD478E2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6">
              <a:extLst>
                <a:ext uri="{FF2B5EF4-FFF2-40B4-BE49-F238E27FC236}">
                  <a16:creationId xmlns:a16="http://schemas.microsoft.com/office/drawing/2014/main" id="{60CEA0DA-4B6D-E847-C82D-A01210A6528D}"/>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Phần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còn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lại</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2" name="Hexagon 17">
            <a:extLst>
              <a:ext uri="{FF2B5EF4-FFF2-40B4-BE49-F238E27FC236}">
                <a16:creationId xmlns:a16="http://schemas.microsoft.com/office/drawing/2014/main" id="{33683026-9B18-EA1D-277C-EDAC276BFAC3}"/>
              </a:ext>
            </a:extLst>
          </p:cNvPr>
          <p:cNvSpPr/>
          <p:nvPr/>
        </p:nvSpPr>
        <p:spPr>
          <a:xfrm>
            <a:off x="71125" y="4614060"/>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3" name="Hexagon 18">
            <a:extLst>
              <a:ext uri="{FF2B5EF4-FFF2-40B4-BE49-F238E27FC236}">
                <a16:creationId xmlns:a16="http://schemas.microsoft.com/office/drawing/2014/main" id="{A3834616-EB2E-9413-D05F-E433DBC787FA}"/>
              </a:ext>
            </a:extLst>
          </p:cNvPr>
          <p:cNvSpPr/>
          <p:nvPr/>
        </p:nvSpPr>
        <p:spPr>
          <a:xfrm>
            <a:off x="154010" y="46973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12"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469</TotalTime>
  <Words>1220</Words>
  <Application>Microsoft Office PowerPoint</Application>
  <PresentationFormat>Widescreen</PresentationFormat>
  <Paragraphs>73</Paragraphs>
  <Slides>22</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Arial</vt:lpstr>
      <vt:lpstr>Calibri</vt:lpstr>
      <vt:lpstr>Calibri Light</vt:lpstr>
      <vt:lpstr>Times New Roman</vt:lpstr>
      <vt:lpstr>UTM Avo</vt:lpstr>
      <vt:lpstr>UTM Bienvenue</vt:lpstr>
      <vt:lpstr>UTM Guanine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TA</cp:lastModifiedBy>
  <cp:revision>105</cp:revision>
  <dcterms:created xsi:type="dcterms:W3CDTF">2023-03-05T01:12:00Z</dcterms:created>
  <dcterms:modified xsi:type="dcterms:W3CDTF">2025-02-26T14:54:17Z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